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8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98" r:id="rId2"/>
    <p:sldId id="530" r:id="rId3"/>
    <p:sldId id="566" r:id="rId4"/>
    <p:sldId id="531" r:id="rId5"/>
    <p:sldId id="567" r:id="rId6"/>
    <p:sldId id="568" r:id="rId7"/>
    <p:sldId id="560" r:id="rId8"/>
    <p:sldId id="533" r:id="rId9"/>
    <p:sldId id="559" r:id="rId10"/>
    <p:sldId id="563" r:id="rId11"/>
    <p:sldId id="564" r:id="rId12"/>
    <p:sldId id="565" r:id="rId13"/>
    <p:sldId id="569" r:id="rId14"/>
    <p:sldId id="570" r:id="rId15"/>
    <p:sldId id="571" r:id="rId16"/>
    <p:sldId id="532" r:id="rId17"/>
    <p:sldId id="558" r:id="rId18"/>
    <p:sldId id="535" r:id="rId19"/>
    <p:sldId id="557" r:id="rId20"/>
    <p:sldId id="556" r:id="rId21"/>
    <p:sldId id="536" r:id="rId22"/>
    <p:sldId id="537" r:id="rId23"/>
    <p:sldId id="538" r:id="rId24"/>
    <p:sldId id="572" r:id="rId25"/>
    <p:sldId id="540" r:id="rId26"/>
    <p:sldId id="541" r:id="rId27"/>
    <p:sldId id="542" r:id="rId28"/>
    <p:sldId id="573" r:id="rId29"/>
    <p:sldId id="544" r:id="rId30"/>
    <p:sldId id="545" r:id="rId31"/>
    <p:sldId id="561" r:id="rId32"/>
    <p:sldId id="562" r:id="rId33"/>
    <p:sldId id="546" r:id="rId34"/>
    <p:sldId id="547" r:id="rId35"/>
    <p:sldId id="548" r:id="rId36"/>
    <p:sldId id="549" r:id="rId37"/>
    <p:sldId id="551" r:id="rId38"/>
    <p:sldId id="552" r:id="rId39"/>
    <p:sldId id="553" r:id="rId40"/>
  </p:sldIdLst>
  <p:sldSz cx="9144000" cy="6858000" type="screen4x3"/>
  <p:notesSz cx="6858000" cy="994568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weł" initials="P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0033CC"/>
    <a:srgbClr val="0066FF"/>
    <a:srgbClr val="C6D9F1"/>
    <a:srgbClr val="FF5353"/>
    <a:srgbClr val="FF0000"/>
    <a:srgbClr val="E7EFF9"/>
    <a:srgbClr val="E4EDF8"/>
    <a:srgbClr val="E1EBF7"/>
    <a:srgbClr val="F2F7F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06" autoAdjust="0"/>
    <p:restoredTop sz="83688" autoAdjust="0"/>
  </p:normalViewPr>
  <p:slideViewPr>
    <p:cSldViewPr showGuides="1">
      <p:cViewPr>
        <p:scale>
          <a:sx n="100" d="100"/>
          <a:sy n="100" d="100"/>
        </p:scale>
        <p:origin x="-1692" y="-390"/>
      </p:cViewPr>
      <p:guideLst>
        <p:guide orient="horz" pos="1162"/>
        <p:guide pos="3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c_prywatne\prywatne\iea\podstawa\NCBIR\realizacja\etap%2013\z_borem_revMAG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c_prywatne\prywatne\iea\podstawa\NCBIR\semin\moderat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plotArea>
      <c:layout>
        <c:manualLayout>
          <c:layoutTarget val="inner"/>
          <c:xMode val="edge"/>
          <c:yMode val="edge"/>
          <c:x val="0.12245000848097022"/>
          <c:y val="8.5907196383060852E-2"/>
          <c:w val="0.81686692728926857"/>
          <c:h val="0.70871408123086055"/>
        </c:manualLayout>
      </c:layout>
      <c:scatterChart>
        <c:scatterStyle val="lineMarker"/>
        <c:ser>
          <c:idx val="0"/>
          <c:order val="0"/>
          <c:tx>
            <c:strRef>
              <c:f>obrazek!$B$1</c:f>
              <c:strCache>
                <c:ptCount val="1"/>
                <c:pt idx="0">
                  <c:v>methane + nitrogen (5%)</c:v>
                </c:pt>
              </c:strCache>
            </c:strRef>
          </c:tx>
          <c:xVal>
            <c:numRef>
              <c:f>obrazek!$A$2:$A$33</c:f>
              <c:numCache>
                <c:formatCode>0.00E+00</c:formatCode>
                <c:ptCount val="32"/>
                <c:pt idx="0">
                  <c:v>1.0000000000000005E-8</c:v>
                </c:pt>
                <c:pt idx="1">
                  <c:v>2.000000000000001E-8</c:v>
                </c:pt>
                <c:pt idx="2">
                  <c:v>5.0000000000000024E-8</c:v>
                </c:pt>
                <c:pt idx="3">
                  <c:v>8.0000000000000041E-8</c:v>
                </c:pt>
                <c:pt idx="4">
                  <c:v>1.0000000000000007E-7</c:v>
                </c:pt>
                <c:pt idx="5">
                  <c:v>2.0000000000000004E-7</c:v>
                </c:pt>
                <c:pt idx="6">
                  <c:v>5.000000000000003E-7</c:v>
                </c:pt>
                <c:pt idx="7">
                  <c:v>1.0000000000000006E-6</c:v>
                </c:pt>
                <c:pt idx="8">
                  <c:v>1.0000000000000004E-5</c:v>
                </c:pt>
                <c:pt idx="9">
                  <c:v>1.0000000000000003E-4</c:v>
                </c:pt>
                <c:pt idx="10">
                  <c:v>1.0000000000000002E-3</c:v>
                </c:pt>
                <c:pt idx="11">
                  <c:v>2.0000000000000005E-3</c:v>
                </c:pt>
                <c:pt idx="12">
                  <c:v>5.000000000000001E-3</c:v>
                </c:pt>
                <c:pt idx="13">
                  <c:v>1.0000000000000002E-2</c:v>
                </c:pt>
                <c:pt idx="14">
                  <c:v>2.3000000000000003E-2</c:v>
                </c:pt>
                <c:pt idx="15">
                  <c:v>5.000000000000001E-2</c:v>
                </c:pt>
                <c:pt idx="16">
                  <c:v>0.1</c:v>
                </c:pt>
                <c:pt idx="17">
                  <c:v>0.252</c:v>
                </c:pt>
                <c:pt idx="18">
                  <c:v>0.37600000000000006</c:v>
                </c:pt>
                <c:pt idx="19">
                  <c:v>0.5</c:v>
                </c:pt>
                <c:pt idx="20">
                  <c:v>0.64600000000000013</c:v>
                </c:pt>
                <c:pt idx="21">
                  <c:v>0.82500000000000007</c:v>
                </c:pt>
                <c:pt idx="22">
                  <c:v>1</c:v>
                </c:pt>
                <c:pt idx="23">
                  <c:v>1.5</c:v>
                </c:pt>
                <c:pt idx="24">
                  <c:v>2.1</c:v>
                </c:pt>
                <c:pt idx="25">
                  <c:v>2.7</c:v>
                </c:pt>
                <c:pt idx="26">
                  <c:v>3.5</c:v>
                </c:pt>
                <c:pt idx="27">
                  <c:v>5.5</c:v>
                </c:pt>
                <c:pt idx="28">
                  <c:v>9</c:v>
                </c:pt>
                <c:pt idx="29">
                  <c:v>13.5</c:v>
                </c:pt>
                <c:pt idx="30">
                  <c:v>20</c:v>
                </c:pt>
                <c:pt idx="31">
                  <c:v>30</c:v>
                </c:pt>
              </c:numCache>
            </c:numRef>
          </c:xVal>
          <c:yVal>
            <c:numRef>
              <c:f>obrazek!$B$2:$B$33</c:f>
              <c:numCache>
                <c:formatCode>0.00E+00</c:formatCode>
                <c:ptCount val="32"/>
                <c:pt idx="0">
                  <c:v>5.0910400000000024E-4</c:v>
                </c:pt>
                <c:pt idx="1">
                  <c:v>5.0687700000000009E-4</c:v>
                </c:pt>
                <c:pt idx="2">
                  <c:v>4.7661300000000008E-4</c:v>
                </c:pt>
                <c:pt idx="3">
                  <c:v>4.4809200000000009E-4</c:v>
                </c:pt>
                <c:pt idx="4">
                  <c:v>4.5566900000000018E-4</c:v>
                </c:pt>
                <c:pt idx="5">
                  <c:v>4.1694100000000005E-4</c:v>
                </c:pt>
                <c:pt idx="6">
                  <c:v>4.0037800000000012E-4</c:v>
                </c:pt>
                <c:pt idx="7">
                  <c:v>3.6307100000000013E-4</c:v>
                </c:pt>
                <c:pt idx="8">
                  <c:v>2.2841000000000007E-4</c:v>
                </c:pt>
                <c:pt idx="9">
                  <c:v>1.4006900000000002E-4</c:v>
                </c:pt>
                <c:pt idx="10">
                  <c:v>1.1822700000000006E-4</c:v>
                </c:pt>
                <c:pt idx="11">
                  <c:v>1.2139299999999999E-4</c:v>
                </c:pt>
                <c:pt idx="12">
                  <c:v>1.6907100000000005E-4</c:v>
                </c:pt>
                <c:pt idx="13">
                  <c:v>2.3392500000000001E-4</c:v>
                </c:pt>
                <c:pt idx="14">
                  <c:v>4.3595100000000007E-4</c:v>
                </c:pt>
                <c:pt idx="15">
                  <c:v>8.9086600000000025E-4</c:v>
                </c:pt>
                <c:pt idx="16">
                  <c:v>1.6366200000000003E-3</c:v>
                </c:pt>
                <c:pt idx="17">
                  <c:v>3.5483200000000011E-3</c:v>
                </c:pt>
                <c:pt idx="18">
                  <c:v>4.8235400000000003E-3</c:v>
                </c:pt>
                <c:pt idx="19">
                  <c:v>5.9407100000000018E-3</c:v>
                </c:pt>
                <c:pt idx="20">
                  <c:v>7.1138700000000013E-3</c:v>
                </c:pt>
                <c:pt idx="21">
                  <c:v>8.3146700000000032E-3</c:v>
                </c:pt>
                <c:pt idx="22">
                  <c:v>9.4064400000000038E-3</c:v>
                </c:pt>
                <c:pt idx="23">
                  <c:v>1.1945200000000003E-2</c:v>
                </c:pt>
                <c:pt idx="24">
                  <c:v>1.4400100000000002E-2</c:v>
                </c:pt>
                <c:pt idx="25">
                  <c:v>1.6417600000000001E-2</c:v>
                </c:pt>
                <c:pt idx="26">
                  <c:v>1.8814400000000002E-2</c:v>
                </c:pt>
                <c:pt idx="27">
                  <c:v>2.2018000000000003E-2</c:v>
                </c:pt>
                <c:pt idx="28">
                  <c:v>2.5577100000000002E-2</c:v>
                </c:pt>
                <c:pt idx="29">
                  <c:v>2.8437000000000007E-2</c:v>
                </c:pt>
                <c:pt idx="30">
                  <c:v>3.0834400000000005E-2</c:v>
                </c:pt>
                <c:pt idx="31">
                  <c:v>3.2041100000000017E-2</c:v>
                </c:pt>
              </c:numCache>
            </c:numRef>
          </c:yVal>
        </c:ser>
        <c:ser>
          <c:idx val="1"/>
          <c:order val="1"/>
          <c:tx>
            <c:strRef>
              <c:f>obrazek!$C$1</c:f>
              <c:strCache>
                <c:ptCount val="1"/>
                <c:pt idx="0">
                  <c:v>methane + nitrogen (5%) + boron (1%)</c:v>
                </c:pt>
              </c:strCache>
            </c:strRef>
          </c:tx>
          <c:xVal>
            <c:numRef>
              <c:f>obrazek!$A$2:$A$33</c:f>
              <c:numCache>
                <c:formatCode>0.00E+00</c:formatCode>
                <c:ptCount val="32"/>
                <c:pt idx="0">
                  <c:v>1.0000000000000005E-8</c:v>
                </c:pt>
                <c:pt idx="1">
                  <c:v>2.000000000000001E-8</c:v>
                </c:pt>
                <c:pt idx="2">
                  <c:v>5.0000000000000024E-8</c:v>
                </c:pt>
                <c:pt idx="3">
                  <c:v>8.0000000000000041E-8</c:v>
                </c:pt>
                <c:pt idx="4">
                  <c:v>1.0000000000000007E-7</c:v>
                </c:pt>
                <c:pt idx="5">
                  <c:v>2.0000000000000004E-7</c:v>
                </c:pt>
                <c:pt idx="6">
                  <c:v>5.000000000000003E-7</c:v>
                </c:pt>
                <c:pt idx="7">
                  <c:v>1.0000000000000006E-6</c:v>
                </c:pt>
                <c:pt idx="8">
                  <c:v>1.0000000000000004E-5</c:v>
                </c:pt>
                <c:pt idx="9">
                  <c:v>1.0000000000000003E-4</c:v>
                </c:pt>
                <c:pt idx="10">
                  <c:v>1.0000000000000002E-3</c:v>
                </c:pt>
                <c:pt idx="11">
                  <c:v>2.0000000000000005E-3</c:v>
                </c:pt>
                <c:pt idx="12">
                  <c:v>5.000000000000001E-3</c:v>
                </c:pt>
                <c:pt idx="13">
                  <c:v>1.0000000000000002E-2</c:v>
                </c:pt>
                <c:pt idx="14">
                  <c:v>2.3000000000000003E-2</c:v>
                </c:pt>
                <c:pt idx="15">
                  <c:v>5.000000000000001E-2</c:v>
                </c:pt>
                <c:pt idx="16">
                  <c:v>0.1</c:v>
                </c:pt>
                <c:pt idx="17">
                  <c:v>0.252</c:v>
                </c:pt>
                <c:pt idx="18">
                  <c:v>0.37600000000000006</c:v>
                </c:pt>
                <c:pt idx="19">
                  <c:v>0.5</c:v>
                </c:pt>
                <c:pt idx="20">
                  <c:v>0.64600000000000013</c:v>
                </c:pt>
                <c:pt idx="21">
                  <c:v>0.82500000000000007</c:v>
                </c:pt>
                <c:pt idx="22">
                  <c:v>1</c:v>
                </c:pt>
                <c:pt idx="23">
                  <c:v>1.5</c:v>
                </c:pt>
                <c:pt idx="24">
                  <c:v>2.1</c:v>
                </c:pt>
                <c:pt idx="25">
                  <c:v>2.7</c:v>
                </c:pt>
                <c:pt idx="26">
                  <c:v>3.5</c:v>
                </c:pt>
                <c:pt idx="27">
                  <c:v>5.5</c:v>
                </c:pt>
                <c:pt idx="28">
                  <c:v>9</c:v>
                </c:pt>
                <c:pt idx="29">
                  <c:v>13.5</c:v>
                </c:pt>
                <c:pt idx="30">
                  <c:v>20</c:v>
                </c:pt>
                <c:pt idx="31">
                  <c:v>30</c:v>
                </c:pt>
              </c:numCache>
            </c:numRef>
          </c:xVal>
          <c:yVal>
            <c:numRef>
              <c:f>obrazek!$C$2:$C$33</c:f>
              <c:numCache>
                <c:formatCode>General</c:formatCode>
                <c:ptCount val="32"/>
                <c:pt idx="0">
                  <c:v>2.9044900000000002E-2</c:v>
                </c:pt>
                <c:pt idx="1">
                  <c:v>3.148610000000001E-2</c:v>
                </c:pt>
                <c:pt idx="2">
                  <c:v>3.2537900000000008E-2</c:v>
                </c:pt>
                <c:pt idx="3">
                  <c:v>3.228240000000001E-2</c:v>
                </c:pt>
                <c:pt idx="4">
                  <c:v>3.1667300000000009E-2</c:v>
                </c:pt>
                <c:pt idx="5">
                  <c:v>3.0489800000000008E-2</c:v>
                </c:pt>
                <c:pt idx="6">
                  <c:v>2.7680200000000005E-2</c:v>
                </c:pt>
                <c:pt idx="7">
                  <c:v>2.5434900000000007E-2</c:v>
                </c:pt>
                <c:pt idx="8">
                  <c:v>1.7765800000000009E-2</c:v>
                </c:pt>
                <c:pt idx="9">
                  <c:v>1.1913400000000001E-2</c:v>
                </c:pt>
                <c:pt idx="10">
                  <c:v>7.8385000000000017E-3</c:v>
                </c:pt>
                <c:pt idx="11">
                  <c:v>6.679690000000002E-3</c:v>
                </c:pt>
                <c:pt idx="12">
                  <c:v>5.8539700000000009E-3</c:v>
                </c:pt>
                <c:pt idx="13">
                  <c:v>5.0076300000000008E-3</c:v>
                </c:pt>
                <c:pt idx="14">
                  <c:v>4.5306600000000015E-3</c:v>
                </c:pt>
                <c:pt idx="15">
                  <c:v>4.366720000000001E-3</c:v>
                </c:pt>
                <c:pt idx="16">
                  <c:v>4.4460400000000018E-3</c:v>
                </c:pt>
                <c:pt idx="17">
                  <c:v>5.4229000000000005E-3</c:v>
                </c:pt>
                <c:pt idx="18">
                  <c:v>6.3076300000000007E-3</c:v>
                </c:pt>
                <c:pt idx="19">
                  <c:v>7.1496000000000016E-3</c:v>
                </c:pt>
                <c:pt idx="20">
                  <c:v>8.1025300000000036E-3</c:v>
                </c:pt>
                <c:pt idx="21">
                  <c:v>9.0949900000000007E-3</c:v>
                </c:pt>
                <c:pt idx="22">
                  <c:v>1.0046400000000002E-2</c:v>
                </c:pt>
                <c:pt idx="23">
                  <c:v>1.2330000000000001E-2</c:v>
                </c:pt>
                <c:pt idx="24">
                  <c:v>1.4629000000000001E-2</c:v>
                </c:pt>
                <c:pt idx="25">
                  <c:v>1.6539399999999999E-2</c:v>
                </c:pt>
                <c:pt idx="26">
                  <c:v>1.8846000000000005E-2</c:v>
                </c:pt>
                <c:pt idx="27">
                  <c:v>2.1941499999999999E-2</c:v>
                </c:pt>
                <c:pt idx="28">
                  <c:v>2.5416899999999999E-2</c:v>
                </c:pt>
                <c:pt idx="29">
                  <c:v>2.8244800000000004E-2</c:v>
                </c:pt>
                <c:pt idx="30">
                  <c:v>3.0740400000000001E-2</c:v>
                </c:pt>
                <c:pt idx="31">
                  <c:v>3.1795000000000004E-2</c:v>
                </c:pt>
              </c:numCache>
            </c:numRef>
          </c:yVal>
        </c:ser>
        <c:ser>
          <c:idx val="2"/>
          <c:order val="2"/>
          <c:tx>
            <c:strRef>
              <c:f>obrazek!$D$1</c:f>
              <c:strCache>
                <c:ptCount val="1"/>
                <c:pt idx="0">
                  <c:v>methane + nitrogen (5%) + boron (0.075%)</c:v>
                </c:pt>
              </c:strCache>
            </c:strRef>
          </c:tx>
          <c:xVal>
            <c:numRef>
              <c:f>obrazek!$A$2:$A$33</c:f>
              <c:numCache>
                <c:formatCode>0.00E+00</c:formatCode>
                <c:ptCount val="32"/>
                <c:pt idx="0">
                  <c:v>1.0000000000000005E-8</c:v>
                </c:pt>
                <c:pt idx="1">
                  <c:v>2.000000000000001E-8</c:v>
                </c:pt>
                <c:pt idx="2">
                  <c:v>5.0000000000000024E-8</c:v>
                </c:pt>
                <c:pt idx="3">
                  <c:v>8.0000000000000041E-8</c:v>
                </c:pt>
                <c:pt idx="4">
                  <c:v>1.0000000000000007E-7</c:v>
                </c:pt>
                <c:pt idx="5">
                  <c:v>2.0000000000000004E-7</c:v>
                </c:pt>
                <c:pt idx="6">
                  <c:v>5.000000000000003E-7</c:v>
                </c:pt>
                <c:pt idx="7">
                  <c:v>1.0000000000000006E-6</c:v>
                </c:pt>
                <c:pt idx="8">
                  <c:v>1.0000000000000004E-5</c:v>
                </c:pt>
                <c:pt idx="9">
                  <c:v>1.0000000000000003E-4</c:v>
                </c:pt>
                <c:pt idx="10">
                  <c:v>1.0000000000000002E-3</c:v>
                </c:pt>
                <c:pt idx="11">
                  <c:v>2.0000000000000005E-3</c:v>
                </c:pt>
                <c:pt idx="12">
                  <c:v>5.000000000000001E-3</c:v>
                </c:pt>
                <c:pt idx="13">
                  <c:v>1.0000000000000002E-2</c:v>
                </c:pt>
                <c:pt idx="14">
                  <c:v>2.3000000000000003E-2</c:v>
                </c:pt>
                <c:pt idx="15">
                  <c:v>5.000000000000001E-2</c:v>
                </c:pt>
                <c:pt idx="16">
                  <c:v>0.1</c:v>
                </c:pt>
                <c:pt idx="17">
                  <c:v>0.252</c:v>
                </c:pt>
                <c:pt idx="18">
                  <c:v>0.37600000000000006</c:v>
                </c:pt>
                <c:pt idx="19">
                  <c:v>0.5</c:v>
                </c:pt>
                <c:pt idx="20">
                  <c:v>0.64600000000000013</c:v>
                </c:pt>
                <c:pt idx="21">
                  <c:v>0.82500000000000007</c:v>
                </c:pt>
                <c:pt idx="22">
                  <c:v>1</c:v>
                </c:pt>
                <c:pt idx="23">
                  <c:v>1.5</c:v>
                </c:pt>
                <c:pt idx="24">
                  <c:v>2.1</c:v>
                </c:pt>
                <c:pt idx="25">
                  <c:v>2.7</c:v>
                </c:pt>
                <c:pt idx="26">
                  <c:v>3.5</c:v>
                </c:pt>
                <c:pt idx="27">
                  <c:v>5.5</c:v>
                </c:pt>
                <c:pt idx="28">
                  <c:v>9</c:v>
                </c:pt>
                <c:pt idx="29">
                  <c:v>13.5</c:v>
                </c:pt>
                <c:pt idx="30">
                  <c:v>20</c:v>
                </c:pt>
                <c:pt idx="31">
                  <c:v>30</c:v>
                </c:pt>
              </c:numCache>
            </c:numRef>
          </c:xVal>
          <c:yVal>
            <c:numRef>
              <c:f>obrazek!$D$2:$D$33</c:f>
              <c:numCache>
                <c:formatCode>0.00E+00</c:formatCode>
                <c:ptCount val="32"/>
                <c:pt idx="0">
                  <c:v>2.6758699999999999E-3</c:v>
                </c:pt>
                <c:pt idx="1">
                  <c:v>2.8847500000000006E-3</c:v>
                </c:pt>
                <c:pt idx="2">
                  <c:v>2.9335100000000003E-3</c:v>
                </c:pt>
                <c:pt idx="3">
                  <c:v>2.8683600000000004E-3</c:v>
                </c:pt>
                <c:pt idx="4">
                  <c:v>2.8448300000000004E-3</c:v>
                </c:pt>
                <c:pt idx="5">
                  <c:v>2.721550000000001E-3</c:v>
                </c:pt>
                <c:pt idx="6">
                  <c:v>2.4863900000000006E-3</c:v>
                </c:pt>
                <c:pt idx="7">
                  <c:v>2.2712100000000005E-3</c:v>
                </c:pt>
                <c:pt idx="8">
                  <c:v>1.5717200000000002E-3</c:v>
                </c:pt>
                <c:pt idx="9">
                  <c:v>1.0415100000000003E-3</c:v>
                </c:pt>
                <c:pt idx="10">
                  <c:v>7.0844000000000018E-4</c:v>
                </c:pt>
                <c:pt idx="11">
                  <c:v>6.2671800000000007E-4</c:v>
                </c:pt>
                <c:pt idx="12">
                  <c:v>6.0557400000000022E-4</c:v>
                </c:pt>
                <c:pt idx="13">
                  <c:v>5.9746000000000018E-4</c:v>
                </c:pt>
                <c:pt idx="14">
                  <c:v>7.494960000000001E-4</c:v>
                </c:pt>
                <c:pt idx="15">
                  <c:v>1.1585400000000004E-3</c:v>
                </c:pt>
                <c:pt idx="16">
                  <c:v>1.8518700000000003E-3</c:v>
                </c:pt>
                <c:pt idx="17">
                  <c:v>3.6953100000000007E-3</c:v>
                </c:pt>
                <c:pt idx="18">
                  <c:v>4.943300000000002E-3</c:v>
                </c:pt>
                <c:pt idx="19">
                  <c:v>6.0387800000000014E-3</c:v>
                </c:pt>
                <c:pt idx="20">
                  <c:v>7.1990800000000009E-3</c:v>
                </c:pt>
                <c:pt idx="21">
                  <c:v>8.3853000000000035E-3</c:v>
                </c:pt>
                <c:pt idx="22">
                  <c:v>9.4633300000000024E-3</c:v>
                </c:pt>
                <c:pt idx="23">
                  <c:v>1.1988300000000004E-2</c:v>
                </c:pt>
                <c:pt idx="24">
                  <c:v>1.4427500000000001E-2</c:v>
                </c:pt>
                <c:pt idx="25">
                  <c:v>1.6441000000000004E-2</c:v>
                </c:pt>
                <c:pt idx="26">
                  <c:v>1.8816800000000005E-2</c:v>
                </c:pt>
                <c:pt idx="27">
                  <c:v>2.2024499999999999E-2</c:v>
                </c:pt>
                <c:pt idx="28">
                  <c:v>2.5568499999999997E-2</c:v>
                </c:pt>
                <c:pt idx="29">
                  <c:v>2.8432000000000006E-2</c:v>
                </c:pt>
                <c:pt idx="30">
                  <c:v>3.0842700000000008E-2</c:v>
                </c:pt>
                <c:pt idx="31">
                  <c:v>3.202590000000001E-2</c:v>
                </c:pt>
              </c:numCache>
            </c:numRef>
          </c:yVal>
        </c:ser>
        <c:ser>
          <c:idx val="3"/>
          <c:order val="3"/>
          <c:tx>
            <c:strRef>
              <c:f>obrazek!$E$1</c:f>
              <c:strCache>
                <c:ptCount val="1"/>
                <c:pt idx="0">
                  <c:v>ICRU</c:v>
                </c:pt>
              </c:strCache>
            </c:strRef>
          </c:tx>
          <c:xVal>
            <c:numRef>
              <c:f>obrazek!$A$2:$A$33</c:f>
              <c:numCache>
                <c:formatCode>0.00E+00</c:formatCode>
                <c:ptCount val="32"/>
                <c:pt idx="0">
                  <c:v>1.0000000000000005E-8</c:v>
                </c:pt>
                <c:pt idx="1">
                  <c:v>2.000000000000001E-8</c:v>
                </c:pt>
                <c:pt idx="2">
                  <c:v>5.0000000000000024E-8</c:v>
                </c:pt>
                <c:pt idx="3">
                  <c:v>8.0000000000000041E-8</c:v>
                </c:pt>
                <c:pt idx="4">
                  <c:v>1.0000000000000007E-7</c:v>
                </c:pt>
                <c:pt idx="5">
                  <c:v>2.0000000000000004E-7</c:v>
                </c:pt>
                <c:pt idx="6">
                  <c:v>5.000000000000003E-7</c:v>
                </c:pt>
                <c:pt idx="7">
                  <c:v>1.0000000000000006E-6</c:v>
                </c:pt>
                <c:pt idx="8">
                  <c:v>1.0000000000000004E-5</c:v>
                </c:pt>
                <c:pt idx="9">
                  <c:v>1.0000000000000003E-4</c:v>
                </c:pt>
                <c:pt idx="10">
                  <c:v>1.0000000000000002E-3</c:v>
                </c:pt>
                <c:pt idx="11">
                  <c:v>2.0000000000000005E-3</c:v>
                </c:pt>
                <c:pt idx="12">
                  <c:v>5.000000000000001E-3</c:v>
                </c:pt>
                <c:pt idx="13">
                  <c:v>1.0000000000000002E-2</c:v>
                </c:pt>
                <c:pt idx="14">
                  <c:v>2.3000000000000003E-2</c:v>
                </c:pt>
                <c:pt idx="15">
                  <c:v>5.000000000000001E-2</c:v>
                </c:pt>
                <c:pt idx="16">
                  <c:v>0.1</c:v>
                </c:pt>
                <c:pt idx="17">
                  <c:v>0.252</c:v>
                </c:pt>
                <c:pt idx="18">
                  <c:v>0.37600000000000006</c:v>
                </c:pt>
                <c:pt idx="19">
                  <c:v>0.5</c:v>
                </c:pt>
                <c:pt idx="20">
                  <c:v>0.64600000000000013</c:v>
                </c:pt>
                <c:pt idx="21">
                  <c:v>0.82500000000000007</c:v>
                </c:pt>
                <c:pt idx="22">
                  <c:v>1</c:v>
                </c:pt>
                <c:pt idx="23">
                  <c:v>1.5</c:v>
                </c:pt>
                <c:pt idx="24">
                  <c:v>2.1</c:v>
                </c:pt>
                <c:pt idx="25">
                  <c:v>2.7</c:v>
                </c:pt>
                <c:pt idx="26">
                  <c:v>3.5</c:v>
                </c:pt>
                <c:pt idx="27">
                  <c:v>5.5</c:v>
                </c:pt>
                <c:pt idx="28">
                  <c:v>9</c:v>
                </c:pt>
                <c:pt idx="29">
                  <c:v>13.5</c:v>
                </c:pt>
                <c:pt idx="30">
                  <c:v>20</c:v>
                </c:pt>
                <c:pt idx="31">
                  <c:v>30</c:v>
                </c:pt>
              </c:numCache>
            </c:numRef>
          </c:xVal>
          <c:yVal>
            <c:numRef>
              <c:f>obrazek!$E$2:$E$33</c:f>
              <c:numCache>
                <c:formatCode>0.00E+00</c:formatCode>
                <c:ptCount val="32"/>
                <c:pt idx="0">
                  <c:v>8.5280000000000013E-4</c:v>
                </c:pt>
                <c:pt idx="1">
                  <c:v>9.264000000000004E-4</c:v>
                </c:pt>
                <c:pt idx="2">
                  <c:v>1.0640000000000003E-3</c:v>
                </c:pt>
                <c:pt idx="3">
                  <c:v>1.1488000000000004E-3</c:v>
                </c:pt>
                <c:pt idx="4">
                  <c:v>1.1892000000000001E-3</c:v>
                </c:pt>
                <c:pt idx="5">
                  <c:v>1.2715999999999999E-3</c:v>
                </c:pt>
                <c:pt idx="6">
                  <c:v>1.3091999999999999E-3</c:v>
                </c:pt>
                <c:pt idx="7">
                  <c:v>1.3535999999999999E-3</c:v>
                </c:pt>
                <c:pt idx="8">
                  <c:v>1.2880000000000003E-3</c:v>
                </c:pt>
                <c:pt idx="9">
                  <c:v>1.0092E-3</c:v>
                </c:pt>
                <c:pt idx="10">
                  <c:v>1.0135999999999999E-3</c:v>
                </c:pt>
                <c:pt idx="11">
                  <c:v>1.0440000000000002E-3</c:v>
                </c:pt>
                <c:pt idx="12">
                  <c:v>1.0080000000000002E-3</c:v>
                </c:pt>
                <c:pt idx="13">
                  <c:v>1.1636000000000001E-3</c:v>
                </c:pt>
                <c:pt idx="14">
                  <c:v>1.3936000000000003E-3</c:v>
                </c:pt>
                <c:pt idx="15">
                  <c:v>2.0796E-3</c:v>
                </c:pt>
                <c:pt idx="16">
                  <c:v>2.8088000000000006E-3</c:v>
                </c:pt>
                <c:pt idx="17">
                  <c:v>4.8920000000000014E-3</c:v>
                </c:pt>
                <c:pt idx="18">
                  <c:v>6.3120000000000008E-3</c:v>
                </c:pt>
                <c:pt idx="19">
                  <c:v>7.6360000000000013E-3</c:v>
                </c:pt>
                <c:pt idx="20">
                  <c:v>8.3440000000000025E-3</c:v>
                </c:pt>
                <c:pt idx="21">
                  <c:v>9.1440000000000028E-3</c:v>
                </c:pt>
                <c:pt idx="22">
                  <c:v>1.1328000000000003E-2</c:v>
                </c:pt>
                <c:pt idx="23">
                  <c:v>1.2652000000000002E-2</c:v>
                </c:pt>
                <c:pt idx="24">
                  <c:v>1.3952000000000003E-2</c:v>
                </c:pt>
                <c:pt idx="25">
                  <c:v>1.5727999999999999E-2</c:v>
                </c:pt>
                <c:pt idx="26">
                  <c:v>1.9708000000000003E-2</c:v>
                </c:pt>
                <c:pt idx="27">
                  <c:v>2.1028000000000002E-2</c:v>
                </c:pt>
                <c:pt idx="28">
                  <c:v>2.4115999999999999E-2</c:v>
                </c:pt>
                <c:pt idx="29">
                  <c:v>2.726000000000001E-2</c:v>
                </c:pt>
                <c:pt idx="30">
                  <c:v>3.0124000000000001E-2</c:v>
                </c:pt>
                <c:pt idx="31">
                  <c:v>3.2152000000000007E-2</c:v>
                </c:pt>
              </c:numCache>
            </c:numRef>
          </c:yVal>
        </c:ser>
        <c:dLbls/>
        <c:axId val="71427200"/>
        <c:axId val="71429120"/>
      </c:scatterChart>
      <c:valAx>
        <c:axId val="71427200"/>
        <c:scaling>
          <c:logBase val="10"/>
          <c:orientation val="minMax"/>
        </c:scaling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Energy [MeV]</a:t>
                </a:r>
              </a:p>
            </c:rich>
          </c:tx>
          <c:layout/>
        </c:title>
        <c:numFmt formatCode="0.00E+00" sourceLinked="1"/>
        <c:tickLblPos val="nextTo"/>
        <c:txPr>
          <a:bodyPr/>
          <a:lstStyle/>
          <a:p>
            <a:pPr>
              <a:defRPr sz="1200"/>
            </a:pPr>
            <a:endParaRPr lang="pl-PL"/>
          </a:p>
        </c:txPr>
        <c:crossAx val="71429120"/>
        <c:crossesAt val="1.0000000000000019E-15"/>
        <c:crossBetween val="midCat"/>
      </c:valAx>
      <c:valAx>
        <c:axId val="71429120"/>
        <c:scaling>
          <c:logBase val="10"/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Arbitrary units</a:t>
                </a:r>
              </a:p>
            </c:rich>
          </c:tx>
          <c:layout>
            <c:manualLayout>
              <c:xMode val="edge"/>
              <c:yMode val="edge"/>
              <c:x val="6.9104323151320778E-3"/>
              <c:y val="0.26073123766809025"/>
            </c:manualLayout>
          </c:layout>
        </c:title>
        <c:numFmt formatCode="0.00E+00" sourceLinked="1"/>
        <c:tickLblPos val="nextTo"/>
        <c:txPr>
          <a:bodyPr/>
          <a:lstStyle/>
          <a:p>
            <a:pPr>
              <a:defRPr sz="1200"/>
            </a:pPr>
            <a:endParaRPr lang="pl-PL"/>
          </a:p>
        </c:txPr>
        <c:crossAx val="71427200"/>
        <c:crossesAt val="1.0000000000000017E-14"/>
        <c:crossBetween val="midCat"/>
      </c:valAx>
    </c:plotArea>
    <c:legend>
      <c:legendPos val="r"/>
      <c:layout>
        <c:manualLayout>
          <c:xMode val="edge"/>
          <c:yMode val="edge"/>
          <c:x val="0.59388794904987441"/>
          <c:y val="4.579077776887841E-2"/>
          <c:w val="0.39156174632964297"/>
          <c:h val="0.28300266814474295"/>
        </c:manualLayout>
      </c:layout>
      <c:spPr>
        <a:solidFill>
          <a:schemeClr val="bg1"/>
        </a:solidFill>
      </c:spPr>
      <c:txPr>
        <a:bodyPr/>
        <a:lstStyle/>
        <a:p>
          <a:pPr>
            <a:defRPr sz="1200"/>
          </a:pPr>
          <a:endParaRPr lang="pl-PL"/>
        </a:p>
      </c:txPr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/>
          <a:lstStyle/>
          <a:p>
            <a:pPr>
              <a:defRPr/>
            </a:pPr>
            <a:r>
              <a:rPr lang="pl-PL" dirty="0" err="1"/>
              <a:t>Response</a:t>
            </a:r>
            <a:r>
              <a:rPr lang="pl-PL" dirty="0"/>
              <a:t> of</a:t>
            </a:r>
            <a:r>
              <a:rPr lang="pl-PL" baseline="0" dirty="0"/>
              <a:t> </a:t>
            </a:r>
            <a:r>
              <a:rPr lang="pl-PL" baseline="0" dirty="0" smtClean="0"/>
              <a:t>B-</a:t>
            </a:r>
            <a:r>
              <a:rPr lang="pl-PL" baseline="0" dirty="0" err="1" smtClean="0"/>
              <a:t>chamber</a:t>
            </a:r>
            <a:r>
              <a:rPr lang="pl-PL" baseline="0" dirty="0" smtClean="0"/>
              <a:t> (Cf-252)</a:t>
            </a:r>
            <a:endParaRPr lang="en-US" dirty="0"/>
          </a:p>
        </c:rich>
      </c:tx>
      <c:layout/>
    </c:title>
    <c:plotArea>
      <c:layout>
        <c:manualLayout>
          <c:layoutTarget val="inner"/>
          <c:xMode val="edge"/>
          <c:yMode val="edge"/>
          <c:x val="0.12048008554605046"/>
          <c:y val="0.19480351414406533"/>
          <c:w val="0.82916189867792467"/>
          <c:h val="0.59104512977544466"/>
        </c:manualLayout>
      </c:layout>
      <c:scatterChart>
        <c:scatterStyle val="smoothMarker"/>
        <c:ser>
          <c:idx val="0"/>
          <c:order val="0"/>
          <c:tx>
            <c:strRef>
              <c:f>Arkusz1!$B$1</c:f>
              <c:strCache>
                <c:ptCount val="1"/>
                <c:pt idx="0">
                  <c:v>[pA]</c:v>
                </c:pt>
              </c:strCache>
            </c:strRef>
          </c:tx>
          <c:spPr>
            <a:ln>
              <a:noFill/>
            </a:ln>
          </c:spPr>
          <c:trendline>
            <c:spPr>
              <a:ln w="19050">
                <a:solidFill>
                  <a:schemeClr val="accent1"/>
                </a:solidFill>
              </a:ln>
            </c:spPr>
            <c:trendlineType val="poly"/>
            <c:order val="3"/>
          </c:trendline>
          <c:xVal>
            <c:numRef>
              <c:f>Arkusz1!$A$2:$A$8</c:f>
              <c:numCache>
                <c:formatCode>General</c:formatCode>
                <c:ptCount val="7"/>
                <c:pt idx="0">
                  <c:v>0</c:v>
                </c:pt>
                <c:pt idx="1">
                  <c:v>24.9</c:v>
                </c:pt>
                <c:pt idx="2">
                  <c:v>31.7</c:v>
                </c:pt>
                <c:pt idx="3">
                  <c:v>37.300000000000011</c:v>
                </c:pt>
                <c:pt idx="4">
                  <c:v>43.4</c:v>
                </c:pt>
                <c:pt idx="5">
                  <c:v>50.2</c:v>
                </c:pt>
                <c:pt idx="6">
                  <c:v>64.5</c:v>
                </c:pt>
              </c:numCache>
            </c:numRef>
          </c:xVal>
          <c:yVal>
            <c:numRef>
              <c:f>Arkusz1!$B$2:$B$8</c:f>
              <c:numCache>
                <c:formatCode>General</c:formatCode>
                <c:ptCount val="7"/>
                <c:pt idx="0">
                  <c:v>38</c:v>
                </c:pt>
                <c:pt idx="1">
                  <c:v>76</c:v>
                </c:pt>
                <c:pt idx="2">
                  <c:v>78</c:v>
                </c:pt>
                <c:pt idx="3">
                  <c:v>77</c:v>
                </c:pt>
                <c:pt idx="4">
                  <c:v>74</c:v>
                </c:pt>
                <c:pt idx="5">
                  <c:v>72</c:v>
                </c:pt>
                <c:pt idx="6">
                  <c:v>62</c:v>
                </c:pt>
              </c:numCache>
            </c:numRef>
          </c:yVal>
          <c:smooth val="1"/>
        </c:ser>
        <c:dLbls/>
        <c:axId val="74219904"/>
        <c:axId val="74221824"/>
      </c:scatterChart>
      <c:valAx>
        <c:axId val="7421990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pl-PL" sz="1200"/>
                  <a:t>[mm]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pl-PL"/>
          </a:p>
        </c:txPr>
        <c:crossAx val="74221824"/>
        <c:crosses val="autoZero"/>
        <c:crossBetween val="midCat"/>
      </c:valAx>
      <c:valAx>
        <c:axId val="74221824"/>
        <c:scaling>
          <c:orientation val="minMax"/>
          <c:max val="80"/>
          <c:min val="30"/>
        </c:scaling>
        <c:axPos val="l"/>
        <c:majorGridlines/>
        <c:title>
          <c:tx>
            <c:rich>
              <a:bodyPr rot="0" vert="horz"/>
              <a:lstStyle/>
              <a:p>
                <a:pPr>
                  <a:defRPr sz="1200"/>
                </a:pPr>
                <a:r>
                  <a:rPr lang="pl-PL" sz="1200" dirty="0" smtClean="0"/>
                  <a:t>[</a:t>
                </a:r>
                <a:r>
                  <a:rPr lang="pl-PL" sz="1200" dirty="0" err="1" smtClean="0"/>
                  <a:t>pA</a:t>
                </a:r>
                <a:r>
                  <a:rPr lang="pl-PL" sz="1200" dirty="0" smtClean="0"/>
                  <a:t>]</a:t>
                </a:r>
                <a:endParaRPr lang="pl-PL" sz="1200" dirty="0"/>
              </a:p>
            </c:rich>
          </c:tx>
          <c:layout>
            <c:manualLayout>
              <c:xMode val="edge"/>
              <c:yMode val="edge"/>
              <c:x val="1.0891845350516609E-2"/>
              <c:y val="0.45817731963715735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pl-PL"/>
          </a:p>
        </c:txPr>
        <c:crossAx val="74219904"/>
        <c:crosses val="autoZero"/>
        <c:crossBetween val="midCat"/>
        <c:majorUnit val="10"/>
      </c:valAx>
    </c:plotArea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71800" cy="497285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5" y="2"/>
            <a:ext cx="2971800" cy="497285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r">
              <a:defRPr sz="1200"/>
            </a:lvl1pPr>
          </a:lstStyle>
          <a:p>
            <a:fld id="{04454121-D3CD-4120-BF9B-5D3F7C51FA8D}" type="datetimeFigureOut">
              <a:rPr lang="pl-PL" smtClean="0"/>
              <a:pPr/>
              <a:t>2013-06-19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46679"/>
            <a:ext cx="2971800" cy="497285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5" y="9446679"/>
            <a:ext cx="2971800" cy="497285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r">
              <a:defRPr sz="1200"/>
            </a:lvl1pPr>
          </a:lstStyle>
          <a:p>
            <a:fld id="{8B9A9EB0-A657-40EA-A814-93B579C9C4E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016209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71800" cy="497285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5" y="2"/>
            <a:ext cx="2971800" cy="497285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r">
              <a:defRPr sz="1200"/>
            </a:lvl1pPr>
          </a:lstStyle>
          <a:p>
            <a:fld id="{266D67D6-7EBF-419B-A2FD-94C28AC3B67B}" type="datetimeFigureOut">
              <a:rPr lang="pl-PL" smtClean="0"/>
              <a:pPr/>
              <a:t>2013-06-19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44538"/>
            <a:ext cx="497522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4" rIns="91426" bIns="45714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205"/>
            <a:ext cx="5486400" cy="4475559"/>
          </a:xfrm>
          <a:prstGeom prst="rect">
            <a:avLst/>
          </a:prstGeom>
        </p:spPr>
        <p:txBody>
          <a:bodyPr vert="horz" lIns="91426" tIns="45714" rIns="91426" bIns="45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46679"/>
            <a:ext cx="2971800" cy="497285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5" y="9446679"/>
            <a:ext cx="2971800" cy="497285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r">
              <a:defRPr sz="1200"/>
            </a:lvl1pPr>
          </a:lstStyle>
          <a:p>
            <a:fld id="{C483C6E9-F197-4E4F-AD48-B4AC9F54050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75371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3C6E9-F197-4E4F-AD48-B4AC9F54050E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92698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22531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38492" indent="-28403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36142" indent="-22722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0599" indent="-22722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45056" indent="-22722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99512" indent="-22722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53969" indent="-22722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08426" indent="-22722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62883" indent="-22722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F9A42D-592A-482D-A24B-49EFA8087E17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24579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38492" indent="-28403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36142" indent="-22722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0599" indent="-22722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45056" indent="-22722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99512" indent="-22722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53969" indent="-22722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08426" indent="-22722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62883" indent="-22722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148DEB-0FA5-494E-880E-0D2F8A43E2E0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smtClean="0"/>
          </a:p>
        </p:txBody>
      </p:sp>
      <p:sp>
        <p:nvSpPr>
          <p:cNvPr id="40963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38492" indent="-28403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36142" indent="-22722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0599" indent="-22722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45056" indent="-22722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99512" indent="-22722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53969" indent="-22722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08426" indent="-22722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62883" indent="-22722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6586E9-6D72-4C71-9BE1-074D5651D4E2}" type="slidenum">
              <a:rPr lang="pl-PL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0432" y="6381328"/>
            <a:ext cx="432048" cy="24849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CE2184F6-B7EF-4020-A117-128689956E9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18864" y="2097280"/>
            <a:ext cx="8229600" cy="3852000"/>
          </a:xfrm>
          <a:prstGeom prst="rect">
            <a:avLst/>
          </a:prstGeom>
        </p:spPr>
        <p:txBody>
          <a:bodyPr/>
          <a:lstStyle>
            <a:lvl1pPr marL="0" indent="0">
              <a:buFont typeface="Wingdings" pitchFamily="2" charset="2"/>
              <a:buNone/>
              <a:defRPr sz="2600" b="1" cap="small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42950" indent="-285750">
              <a:buSzPct val="120000"/>
              <a:buFont typeface="Wingdings" pitchFamily="2" charset="2"/>
              <a:buChar char="§"/>
              <a:defRPr sz="2400">
                <a:solidFill>
                  <a:srgbClr val="0066FF"/>
                </a:solidFill>
              </a:defRPr>
            </a:lvl2pPr>
            <a:lvl3pPr>
              <a:buClr>
                <a:srgbClr val="0033CC"/>
              </a:buClr>
              <a:buSzPct val="150000"/>
              <a:defRPr sz="2000"/>
            </a:lvl3pPr>
            <a:lvl4pPr marL="1600200" indent="-228600">
              <a:buFont typeface="Courier New" pitchFamily="49" charset="0"/>
              <a:buChar char="o"/>
              <a:defRPr sz="1800"/>
            </a:lvl4pPr>
            <a:lvl5pPr>
              <a:defRPr sz="1800">
                <a:solidFill>
                  <a:srgbClr val="0066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l-PL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18864" y="908720"/>
            <a:ext cx="8229600" cy="75600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0066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4276BF-9FD4-43F2-8CC0-8562B5750B1F}" type="datetime1">
              <a:rPr lang="pl-PL" smtClean="0"/>
              <a:pPr/>
              <a:t>2013-06-19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2184F6-B7EF-4020-A117-128689956E9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27CEF9-A8AC-499D-96FF-682CCE35E7CC}" type="datetime1">
              <a:rPr lang="pl-PL" smtClean="0"/>
              <a:pPr/>
              <a:t>2013-06-19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2184F6-B7EF-4020-A117-128689956E9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8864" y="908720"/>
            <a:ext cx="8229600" cy="75600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0066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pl-P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864" y="2097280"/>
            <a:ext cx="8229600" cy="3852000"/>
          </a:xfrm>
          <a:prstGeom prst="rect">
            <a:avLst/>
          </a:prstGeom>
        </p:spPr>
        <p:txBody>
          <a:bodyPr/>
          <a:lstStyle>
            <a:lvl1pPr marL="0" indent="0">
              <a:buFont typeface="Wingdings" pitchFamily="2" charset="2"/>
              <a:buNone/>
              <a:defRPr sz="2600" b="1" cap="small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42950" indent="-285750">
              <a:buSzPct val="120000"/>
              <a:buFont typeface="Wingdings" pitchFamily="2" charset="2"/>
              <a:buChar char="§"/>
              <a:defRPr sz="2400">
                <a:solidFill>
                  <a:srgbClr val="0066FF"/>
                </a:solidFill>
              </a:defRPr>
            </a:lvl2pPr>
            <a:lvl3pPr>
              <a:buClr>
                <a:srgbClr val="0033CC"/>
              </a:buClr>
              <a:buSzPct val="150000"/>
              <a:defRPr sz="2000"/>
            </a:lvl3pPr>
            <a:lvl4pPr marL="1600200" indent="-228600">
              <a:buFont typeface="Courier New" pitchFamily="49" charset="0"/>
              <a:buChar char="o"/>
              <a:defRPr sz="1800"/>
            </a:lvl4pPr>
            <a:lvl5pPr>
              <a:defRPr sz="1800">
                <a:solidFill>
                  <a:srgbClr val="0066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l-P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1D88CF-4BD0-43E4-89DA-EF78FC87F99F}" type="datetime1">
              <a:rPr lang="pl-PL" smtClean="0"/>
              <a:pPr/>
              <a:t>2013-06-19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4248" y="6381328"/>
            <a:ext cx="576064" cy="365125"/>
          </a:xfrm>
          <a:prstGeom prst="rect">
            <a:avLst/>
          </a:prstGeom>
        </p:spPr>
        <p:txBody>
          <a:bodyPr/>
          <a:lstStyle/>
          <a:p>
            <a:fld id="{CE2184F6-B7EF-4020-A117-128689956E9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0024FE-0089-49DD-AC73-B7943C39E7B3}" type="datetime1">
              <a:rPr lang="pl-PL" smtClean="0"/>
              <a:pPr/>
              <a:t>2013-06-19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2184F6-B7EF-4020-A117-128689956E9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EBC7D9-0D26-4D93-AC30-EAE850AB9D0A}" type="datetime1">
              <a:rPr lang="pl-PL" smtClean="0"/>
              <a:pPr/>
              <a:t>2013-06-19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2184F6-B7EF-4020-A117-128689956E9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33285B-8F55-4444-AED8-868BF0413B05}" type="datetime1">
              <a:rPr lang="pl-PL" smtClean="0"/>
              <a:pPr/>
              <a:t>2013-06-19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2184F6-B7EF-4020-A117-128689956E9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1D965D-8621-4DAD-AAAD-3C8C16D6EE94}" type="datetime1">
              <a:rPr lang="pl-PL" smtClean="0"/>
              <a:pPr/>
              <a:t>2013-06-19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2184F6-B7EF-4020-A117-128689956E9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44599C-3B50-4FC0-AC7D-5EFF79EEED8E}" type="datetime1">
              <a:rPr lang="pl-PL" smtClean="0"/>
              <a:pPr/>
              <a:t>2013-06-19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2184F6-B7EF-4020-A117-128689956E9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FDA202-61B4-49F9-AD33-673F09D99D8D}" type="datetime1">
              <a:rPr lang="pl-PL" smtClean="0"/>
              <a:pPr/>
              <a:t>2013-06-19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2184F6-B7EF-4020-A117-128689956E9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897B08-470D-49FA-968B-5F67066201D6}" type="datetime1">
              <a:rPr lang="pl-PL" smtClean="0"/>
              <a:pPr/>
              <a:t>2013-06-19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E2184F6-B7EF-4020-A117-128689956E9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2"/>
          <p:cNvCxnSpPr/>
          <p:nvPr/>
        </p:nvCxnSpPr>
        <p:spPr>
          <a:xfrm>
            <a:off x="972400" y="6165304"/>
            <a:ext cx="7200000" cy="0"/>
          </a:xfrm>
          <a:prstGeom prst="line">
            <a:avLst/>
          </a:prstGeom>
          <a:ln w="19050">
            <a:solidFill>
              <a:srgbClr val="00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upa 4"/>
          <p:cNvGrpSpPr>
            <a:grpSpLocks noChangeAspect="1"/>
          </p:cNvGrpSpPr>
          <p:nvPr userDrawn="1"/>
        </p:nvGrpSpPr>
        <p:grpSpPr>
          <a:xfrm>
            <a:off x="54000" y="5949376"/>
            <a:ext cx="864000" cy="864000"/>
            <a:chOff x="2195736" y="1052736"/>
            <a:chExt cx="4680000" cy="4680000"/>
          </a:xfrm>
        </p:grpSpPr>
        <p:sp>
          <p:nvSpPr>
            <p:cNvPr id="3" name="Elipsa 2"/>
            <p:cNvSpPr/>
            <p:nvPr userDrawn="1"/>
          </p:nvSpPr>
          <p:spPr bwMode="auto">
            <a:xfrm>
              <a:off x="2195736" y="1052736"/>
              <a:ext cx="4680000" cy="4680000"/>
            </a:xfrm>
            <a:prstGeom prst="ellipse">
              <a:avLst/>
            </a:prstGeom>
            <a:gradFill flip="none" rotWithShape="1">
              <a:gsLst>
                <a:gs pos="27000">
                  <a:schemeClr val="bg1">
                    <a:alpha val="82000"/>
                  </a:schemeClr>
                </a:gs>
                <a:gs pos="63000">
                  <a:srgbClr val="F2F7FC"/>
                </a:gs>
                <a:gs pos="99000">
                  <a:srgbClr val="C6D9F1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endParaRPr>
            </a:p>
          </p:txBody>
        </p:sp>
        <p:pic>
          <p:nvPicPr>
            <p:cNvPr id="8" name="Obraz 7"/>
            <p:cNvPicPr>
              <a:picLocks noChangeAspect="1"/>
            </p:cNvPicPr>
            <p:nvPr userDrawn="1"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855" r="6377"/>
            <a:stretch/>
          </p:blipFill>
          <p:spPr>
            <a:xfrm>
              <a:off x="2996374" y="1052736"/>
              <a:ext cx="3159802" cy="2657801"/>
            </a:xfrm>
            <a:prstGeom prst="rect">
              <a:avLst/>
            </a:prstGeom>
          </p:spPr>
        </p:pic>
      </p:grpSp>
      <p:sp>
        <p:nvSpPr>
          <p:cNvPr id="10" name="Title 1"/>
          <p:cNvSpPr txBox="1">
            <a:spLocks/>
          </p:cNvSpPr>
          <p:nvPr userDrawn="1"/>
        </p:nvSpPr>
        <p:spPr>
          <a:xfrm>
            <a:off x="36000" y="6336000"/>
            <a:ext cx="864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1600" b="1" baseline="0">
                <a:solidFill>
                  <a:schemeClr val="tx2">
                    <a:lumMod val="75000"/>
                  </a:schemeClr>
                </a:solidFill>
                <a:latin typeface="Cambria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1E7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CENTRAL LABORATORY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1E7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FOR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1E7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RADIOLOGICAL PROTECTION</a:t>
            </a:r>
          </a:p>
        </p:txBody>
      </p:sp>
      <p:sp>
        <p:nvSpPr>
          <p:cNvPr id="9" name="Freeform 7"/>
          <p:cNvSpPr/>
          <p:nvPr userDrawn="1"/>
        </p:nvSpPr>
        <p:spPr>
          <a:xfrm flipH="1">
            <a:off x="1224536" y="908720"/>
            <a:ext cx="7452000" cy="72000"/>
          </a:xfrm>
          <a:custGeom>
            <a:avLst/>
            <a:gdLst>
              <a:gd name="connsiteX0" fmla="*/ 0 w 9144000"/>
              <a:gd name="connsiteY0" fmla="*/ 642930 h 1285860"/>
              <a:gd name="connsiteX1" fmla="*/ 3935336 w 9144000"/>
              <a:gd name="connsiteY1" fmla="*/ 6269 h 1285860"/>
              <a:gd name="connsiteX2" fmla="*/ 4572001 w 9144000"/>
              <a:gd name="connsiteY2" fmla="*/ 5 h 1285860"/>
              <a:gd name="connsiteX3" fmla="*/ 8792914 w 9144000"/>
              <a:gd name="connsiteY3" fmla="*/ 49371 h 1285860"/>
              <a:gd name="connsiteX4" fmla="*/ 9144000 w 9144000"/>
              <a:gd name="connsiteY4" fmla="*/ 642930 h 1285860"/>
              <a:gd name="connsiteX5" fmla="*/ 5208665 w 9144000"/>
              <a:gd name="connsiteY5" fmla="*/ 1279596 h 1285860"/>
              <a:gd name="connsiteX6" fmla="*/ 4571999 w 9144000"/>
              <a:gd name="connsiteY6" fmla="*/ 1285860 h 1285860"/>
              <a:gd name="connsiteX7" fmla="*/ 3935332 w 9144000"/>
              <a:gd name="connsiteY7" fmla="*/ 1279596 h 1285860"/>
              <a:gd name="connsiteX8" fmla="*/ -1 w 9144000"/>
              <a:gd name="connsiteY8" fmla="*/ 642925 h 1285860"/>
              <a:gd name="connsiteX9" fmla="*/ 0 w 9144000"/>
              <a:gd name="connsiteY9" fmla="*/ 642930 h 1285860"/>
              <a:gd name="connsiteX0" fmla="*/ 20 w 9144020"/>
              <a:gd name="connsiteY0" fmla="*/ 636661 h 1279591"/>
              <a:gd name="connsiteX1" fmla="*/ 3935356 w 9144020"/>
              <a:gd name="connsiteY1" fmla="*/ 0 h 1279591"/>
              <a:gd name="connsiteX2" fmla="*/ 6215063 w 9144020"/>
              <a:gd name="connsiteY2" fmla="*/ 493802 h 1279591"/>
              <a:gd name="connsiteX3" fmla="*/ 8792934 w 9144020"/>
              <a:gd name="connsiteY3" fmla="*/ 43102 h 1279591"/>
              <a:gd name="connsiteX4" fmla="*/ 9144020 w 9144020"/>
              <a:gd name="connsiteY4" fmla="*/ 636661 h 1279591"/>
              <a:gd name="connsiteX5" fmla="*/ 5208685 w 9144020"/>
              <a:gd name="connsiteY5" fmla="*/ 1273327 h 1279591"/>
              <a:gd name="connsiteX6" fmla="*/ 4572019 w 9144020"/>
              <a:gd name="connsiteY6" fmla="*/ 1279591 h 1279591"/>
              <a:gd name="connsiteX7" fmla="*/ 3935352 w 9144020"/>
              <a:gd name="connsiteY7" fmla="*/ 1273327 h 1279591"/>
              <a:gd name="connsiteX8" fmla="*/ 19 w 9144020"/>
              <a:gd name="connsiteY8" fmla="*/ 636656 h 1279591"/>
              <a:gd name="connsiteX9" fmla="*/ 20 w 9144020"/>
              <a:gd name="connsiteY9" fmla="*/ 636661 h 1279591"/>
              <a:gd name="connsiteX0" fmla="*/ 20 w 9744876"/>
              <a:gd name="connsiteY0" fmla="*/ 681468 h 1324398"/>
              <a:gd name="connsiteX1" fmla="*/ 3935356 w 9744876"/>
              <a:gd name="connsiteY1" fmla="*/ 44807 h 1324398"/>
              <a:gd name="connsiteX2" fmla="*/ 6215063 w 9744876"/>
              <a:gd name="connsiteY2" fmla="*/ 538609 h 1324398"/>
              <a:gd name="connsiteX3" fmla="*/ 8792934 w 9744876"/>
              <a:gd name="connsiteY3" fmla="*/ 87909 h 1324398"/>
              <a:gd name="connsiteX4" fmla="*/ 8813840 w 9744876"/>
              <a:gd name="connsiteY4" fmla="*/ 98926 h 1324398"/>
              <a:gd name="connsiteX5" fmla="*/ 9144020 w 9744876"/>
              <a:gd name="connsiteY5" fmla="*/ 681468 h 1324398"/>
              <a:gd name="connsiteX6" fmla="*/ 5208685 w 9744876"/>
              <a:gd name="connsiteY6" fmla="*/ 1318134 h 1324398"/>
              <a:gd name="connsiteX7" fmla="*/ 4572019 w 9744876"/>
              <a:gd name="connsiteY7" fmla="*/ 1324398 h 1324398"/>
              <a:gd name="connsiteX8" fmla="*/ 3935352 w 9744876"/>
              <a:gd name="connsiteY8" fmla="*/ 1318134 h 1324398"/>
              <a:gd name="connsiteX9" fmla="*/ 19 w 9744876"/>
              <a:gd name="connsiteY9" fmla="*/ 681463 h 1324398"/>
              <a:gd name="connsiteX10" fmla="*/ 20 w 9744876"/>
              <a:gd name="connsiteY10" fmla="*/ 681468 h 1324398"/>
              <a:gd name="connsiteX0" fmla="*/ 20 w 9744876"/>
              <a:gd name="connsiteY0" fmla="*/ 681468 h 1324398"/>
              <a:gd name="connsiteX1" fmla="*/ 3935356 w 9744876"/>
              <a:gd name="connsiteY1" fmla="*/ 44807 h 1324398"/>
              <a:gd name="connsiteX2" fmla="*/ 3764780 w 9744876"/>
              <a:gd name="connsiteY2" fmla="*/ 508864 h 1324398"/>
              <a:gd name="connsiteX3" fmla="*/ 6215063 w 9744876"/>
              <a:gd name="connsiteY3" fmla="*/ 538609 h 1324398"/>
              <a:gd name="connsiteX4" fmla="*/ 8792934 w 9744876"/>
              <a:gd name="connsiteY4" fmla="*/ 87909 h 1324398"/>
              <a:gd name="connsiteX5" fmla="*/ 8813840 w 9744876"/>
              <a:gd name="connsiteY5" fmla="*/ 98926 h 1324398"/>
              <a:gd name="connsiteX6" fmla="*/ 9144020 w 9744876"/>
              <a:gd name="connsiteY6" fmla="*/ 681468 h 1324398"/>
              <a:gd name="connsiteX7" fmla="*/ 5208685 w 9744876"/>
              <a:gd name="connsiteY7" fmla="*/ 1318134 h 1324398"/>
              <a:gd name="connsiteX8" fmla="*/ 4572019 w 9744876"/>
              <a:gd name="connsiteY8" fmla="*/ 1324398 h 1324398"/>
              <a:gd name="connsiteX9" fmla="*/ 3935352 w 9744876"/>
              <a:gd name="connsiteY9" fmla="*/ 1318134 h 1324398"/>
              <a:gd name="connsiteX10" fmla="*/ 19 w 9744876"/>
              <a:gd name="connsiteY10" fmla="*/ 681463 h 1324398"/>
              <a:gd name="connsiteX11" fmla="*/ 20 w 9744876"/>
              <a:gd name="connsiteY11" fmla="*/ 681468 h 1324398"/>
              <a:gd name="connsiteX0" fmla="*/ 20 w 9744876"/>
              <a:gd name="connsiteY0" fmla="*/ 681468 h 1324398"/>
              <a:gd name="connsiteX1" fmla="*/ 3764780 w 9744876"/>
              <a:gd name="connsiteY1" fmla="*/ 508864 h 1324398"/>
              <a:gd name="connsiteX2" fmla="*/ 6215063 w 9744876"/>
              <a:gd name="connsiteY2" fmla="*/ 538609 h 1324398"/>
              <a:gd name="connsiteX3" fmla="*/ 8792934 w 9744876"/>
              <a:gd name="connsiteY3" fmla="*/ 87909 h 1324398"/>
              <a:gd name="connsiteX4" fmla="*/ 8813840 w 9744876"/>
              <a:gd name="connsiteY4" fmla="*/ 98926 h 1324398"/>
              <a:gd name="connsiteX5" fmla="*/ 9144020 w 9744876"/>
              <a:gd name="connsiteY5" fmla="*/ 681468 h 1324398"/>
              <a:gd name="connsiteX6" fmla="*/ 5208685 w 9744876"/>
              <a:gd name="connsiteY6" fmla="*/ 1318134 h 1324398"/>
              <a:gd name="connsiteX7" fmla="*/ 4572019 w 9744876"/>
              <a:gd name="connsiteY7" fmla="*/ 1324398 h 1324398"/>
              <a:gd name="connsiteX8" fmla="*/ 3935352 w 9744876"/>
              <a:gd name="connsiteY8" fmla="*/ 1318134 h 1324398"/>
              <a:gd name="connsiteX9" fmla="*/ 19 w 9744876"/>
              <a:gd name="connsiteY9" fmla="*/ 681463 h 1324398"/>
              <a:gd name="connsiteX10" fmla="*/ 20 w 9744876"/>
              <a:gd name="connsiteY10" fmla="*/ 681468 h 1324398"/>
              <a:gd name="connsiteX0" fmla="*/ 20 w 9741395"/>
              <a:gd name="connsiteY0" fmla="*/ 626473 h 1269403"/>
              <a:gd name="connsiteX1" fmla="*/ 3764780 w 9741395"/>
              <a:gd name="connsiteY1" fmla="*/ 453869 h 1269403"/>
              <a:gd name="connsiteX2" fmla="*/ 6215063 w 9741395"/>
              <a:gd name="connsiteY2" fmla="*/ 483614 h 1269403"/>
              <a:gd name="connsiteX3" fmla="*/ 8792934 w 9741395"/>
              <a:gd name="connsiteY3" fmla="*/ 32914 h 1269403"/>
              <a:gd name="connsiteX4" fmla="*/ 9144020 w 9741395"/>
              <a:gd name="connsiteY4" fmla="*/ 626473 h 1269403"/>
              <a:gd name="connsiteX5" fmla="*/ 5208685 w 9741395"/>
              <a:gd name="connsiteY5" fmla="*/ 1263139 h 1269403"/>
              <a:gd name="connsiteX6" fmla="*/ 4572019 w 9741395"/>
              <a:gd name="connsiteY6" fmla="*/ 1269403 h 1269403"/>
              <a:gd name="connsiteX7" fmla="*/ 3935352 w 9741395"/>
              <a:gd name="connsiteY7" fmla="*/ 1263139 h 1269403"/>
              <a:gd name="connsiteX8" fmla="*/ 19 w 9741395"/>
              <a:gd name="connsiteY8" fmla="*/ 626468 h 1269403"/>
              <a:gd name="connsiteX9" fmla="*/ 20 w 9741395"/>
              <a:gd name="connsiteY9" fmla="*/ 626473 h 1269403"/>
              <a:gd name="connsiteX0" fmla="*/ 20 w 9741395"/>
              <a:gd name="connsiteY0" fmla="*/ 785808 h 1428738"/>
              <a:gd name="connsiteX1" fmla="*/ 3764780 w 9741395"/>
              <a:gd name="connsiteY1" fmla="*/ 613204 h 1428738"/>
              <a:gd name="connsiteX2" fmla="*/ 6215063 w 9741395"/>
              <a:gd name="connsiteY2" fmla="*/ 642949 h 1428738"/>
              <a:gd name="connsiteX3" fmla="*/ 8767051 w 9741395"/>
              <a:gd name="connsiteY3" fmla="*/ 32914 h 1428738"/>
              <a:gd name="connsiteX4" fmla="*/ 9144020 w 9741395"/>
              <a:gd name="connsiteY4" fmla="*/ 785808 h 1428738"/>
              <a:gd name="connsiteX5" fmla="*/ 5208685 w 9741395"/>
              <a:gd name="connsiteY5" fmla="*/ 1422474 h 1428738"/>
              <a:gd name="connsiteX6" fmla="*/ 4572019 w 9741395"/>
              <a:gd name="connsiteY6" fmla="*/ 1428738 h 1428738"/>
              <a:gd name="connsiteX7" fmla="*/ 3935352 w 9741395"/>
              <a:gd name="connsiteY7" fmla="*/ 1422474 h 1428738"/>
              <a:gd name="connsiteX8" fmla="*/ 19 w 9741395"/>
              <a:gd name="connsiteY8" fmla="*/ 785803 h 1428738"/>
              <a:gd name="connsiteX9" fmla="*/ 20 w 9741395"/>
              <a:gd name="connsiteY9" fmla="*/ 785808 h 1428738"/>
              <a:gd name="connsiteX0" fmla="*/ 20 w 9832764"/>
              <a:gd name="connsiteY0" fmla="*/ 785808 h 1428738"/>
              <a:gd name="connsiteX1" fmla="*/ 3764780 w 9832764"/>
              <a:gd name="connsiteY1" fmla="*/ 613204 h 1428738"/>
              <a:gd name="connsiteX2" fmla="*/ 6215063 w 9832764"/>
              <a:gd name="connsiteY2" fmla="*/ 642949 h 1428738"/>
              <a:gd name="connsiteX3" fmla="*/ 8767051 w 9832764"/>
              <a:gd name="connsiteY3" fmla="*/ 32914 h 1428738"/>
              <a:gd name="connsiteX4" fmla="*/ 9144020 w 9832764"/>
              <a:gd name="connsiteY4" fmla="*/ 785808 h 1428738"/>
              <a:gd name="connsiteX5" fmla="*/ 9176875 w 9832764"/>
              <a:gd name="connsiteY5" fmla="*/ 852478 h 1428738"/>
              <a:gd name="connsiteX6" fmla="*/ 5208685 w 9832764"/>
              <a:gd name="connsiteY6" fmla="*/ 1422474 h 1428738"/>
              <a:gd name="connsiteX7" fmla="*/ 4572019 w 9832764"/>
              <a:gd name="connsiteY7" fmla="*/ 1428738 h 1428738"/>
              <a:gd name="connsiteX8" fmla="*/ 3935352 w 9832764"/>
              <a:gd name="connsiteY8" fmla="*/ 1422474 h 1428738"/>
              <a:gd name="connsiteX9" fmla="*/ 19 w 9832764"/>
              <a:gd name="connsiteY9" fmla="*/ 785803 h 1428738"/>
              <a:gd name="connsiteX10" fmla="*/ 20 w 9832764"/>
              <a:gd name="connsiteY10" fmla="*/ 785808 h 1428738"/>
              <a:gd name="connsiteX0" fmla="*/ 20 w 9832764"/>
              <a:gd name="connsiteY0" fmla="*/ 785808 h 1496481"/>
              <a:gd name="connsiteX1" fmla="*/ 3764780 w 9832764"/>
              <a:gd name="connsiteY1" fmla="*/ 613204 h 1496481"/>
              <a:gd name="connsiteX2" fmla="*/ 6215063 w 9832764"/>
              <a:gd name="connsiteY2" fmla="*/ 642949 h 1496481"/>
              <a:gd name="connsiteX3" fmla="*/ 8767051 w 9832764"/>
              <a:gd name="connsiteY3" fmla="*/ 32914 h 1496481"/>
              <a:gd name="connsiteX4" fmla="*/ 9144020 w 9832764"/>
              <a:gd name="connsiteY4" fmla="*/ 785808 h 1496481"/>
              <a:gd name="connsiteX5" fmla="*/ 9176875 w 9832764"/>
              <a:gd name="connsiteY5" fmla="*/ 852478 h 1496481"/>
              <a:gd name="connsiteX6" fmla="*/ 5208685 w 9832764"/>
              <a:gd name="connsiteY6" fmla="*/ 1422474 h 1496481"/>
              <a:gd name="connsiteX7" fmla="*/ 4572019 w 9832764"/>
              <a:gd name="connsiteY7" fmla="*/ 1428738 h 1496481"/>
              <a:gd name="connsiteX8" fmla="*/ 3935352 w 9832764"/>
              <a:gd name="connsiteY8" fmla="*/ 1422474 h 1496481"/>
              <a:gd name="connsiteX9" fmla="*/ 19 w 9832764"/>
              <a:gd name="connsiteY9" fmla="*/ 785803 h 1496481"/>
              <a:gd name="connsiteX10" fmla="*/ 20 w 9832764"/>
              <a:gd name="connsiteY10" fmla="*/ 785808 h 1496481"/>
              <a:gd name="connsiteX0" fmla="*/ 20 w 9832764"/>
              <a:gd name="connsiteY0" fmla="*/ 785808 h 1496481"/>
              <a:gd name="connsiteX1" fmla="*/ 3764780 w 9832764"/>
              <a:gd name="connsiteY1" fmla="*/ 613204 h 1496481"/>
              <a:gd name="connsiteX2" fmla="*/ 6215063 w 9832764"/>
              <a:gd name="connsiteY2" fmla="*/ 642949 h 1496481"/>
              <a:gd name="connsiteX3" fmla="*/ 8767051 w 9832764"/>
              <a:gd name="connsiteY3" fmla="*/ 32914 h 1496481"/>
              <a:gd name="connsiteX4" fmla="*/ 9169644 w 9832764"/>
              <a:gd name="connsiteY4" fmla="*/ 789503 h 1496481"/>
              <a:gd name="connsiteX5" fmla="*/ 9176875 w 9832764"/>
              <a:gd name="connsiteY5" fmla="*/ 852478 h 1496481"/>
              <a:gd name="connsiteX6" fmla="*/ 5208685 w 9832764"/>
              <a:gd name="connsiteY6" fmla="*/ 1422474 h 1496481"/>
              <a:gd name="connsiteX7" fmla="*/ 4572019 w 9832764"/>
              <a:gd name="connsiteY7" fmla="*/ 1428738 h 1496481"/>
              <a:gd name="connsiteX8" fmla="*/ 3935352 w 9832764"/>
              <a:gd name="connsiteY8" fmla="*/ 1422474 h 1496481"/>
              <a:gd name="connsiteX9" fmla="*/ 19 w 9832764"/>
              <a:gd name="connsiteY9" fmla="*/ 785803 h 1496481"/>
              <a:gd name="connsiteX10" fmla="*/ 20 w 9832764"/>
              <a:gd name="connsiteY10" fmla="*/ 785808 h 1496481"/>
              <a:gd name="connsiteX0" fmla="*/ 20 w 9767019"/>
              <a:gd name="connsiteY0" fmla="*/ 785808 h 1529013"/>
              <a:gd name="connsiteX1" fmla="*/ 3764780 w 9767019"/>
              <a:gd name="connsiteY1" fmla="*/ 613204 h 1529013"/>
              <a:gd name="connsiteX2" fmla="*/ 6215063 w 9767019"/>
              <a:gd name="connsiteY2" fmla="*/ 642949 h 1529013"/>
              <a:gd name="connsiteX3" fmla="*/ 8767051 w 9767019"/>
              <a:gd name="connsiteY3" fmla="*/ 32914 h 1529013"/>
              <a:gd name="connsiteX4" fmla="*/ 9169644 w 9767019"/>
              <a:gd name="connsiteY4" fmla="*/ 789503 h 1529013"/>
              <a:gd name="connsiteX5" fmla="*/ 5208685 w 9767019"/>
              <a:gd name="connsiteY5" fmla="*/ 1422474 h 1529013"/>
              <a:gd name="connsiteX6" fmla="*/ 4572019 w 9767019"/>
              <a:gd name="connsiteY6" fmla="*/ 1428738 h 1529013"/>
              <a:gd name="connsiteX7" fmla="*/ 3935352 w 9767019"/>
              <a:gd name="connsiteY7" fmla="*/ 1422474 h 1529013"/>
              <a:gd name="connsiteX8" fmla="*/ 19 w 9767019"/>
              <a:gd name="connsiteY8" fmla="*/ 785803 h 1529013"/>
              <a:gd name="connsiteX9" fmla="*/ 20 w 9767019"/>
              <a:gd name="connsiteY9" fmla="*/ 785808 h 1529013"/>
              <a:gd name="connsiteX0" fmla="*/ 20 w 9767019"/>
              <a:gd name="connsiteY0" fmla="*/ 785808 h 1529013"/>
              <a:gd name="connsiteX1" fmla="*/ 3764780 w 9767019"/>
              <a:gd name="connsiteY1" fmla="*/ 613204 h 1529013"/>
              <a:gd name="connsiteX2" fmla="*/ 6215063 w 9767019"/>
              <a:gd name="connsiteY2" fmla="*/ 642949 h 1529013"/>
              <a:gd name="connsiteX3" fmla="*/ 8767051 w 9767019"/>
              <a:gd name="connsiteY3" fmla="*/ 32914 h 1529013"/>
              <a:gd name="connsiteX4" fmla="*/ 9169644 w 9767019"/>
              <a:gd name="connsiteY4" fmla="*/ 789503 h 1529013"/>
              <a:gd name="connsiteX5" fmla="*/ 5208685 w 9767019"/>
              <a:gd name="connsiteY5" fmla="*/ 1422474 h 1529013"/>
              <a:gd name="connsiteX6" fmla="*/ 4572019 w 9767019"/>
              <a:gd name="connsiteY6" fmla="*/ 1428738 h 1529013"/>
              <a:gd name="connsiteX7" fmla="*/ 3935352 w 9767019"/>
              <a:gd name="connsiteY7" fmla="*/ 1422474 h 1529013"/>
              <a:gd name="connsiteX8" fmla="*/ 19 w 9767019"/>
              <a:gd name="connsiteY8" fmla="*/ 785803 h 1529013"/>
              <a:gd name="connsiteX9" fmla="*/ 20 w 9767019"/>
              <a:gd name="connsiteY9" fmla="*/ 785808 h 1529013"/>
              <a:gd name="connsiteX0" fmla="*/ 20 w 9309783"/>
              <a:gd name="connsiteY0" fmla="*/ 785808 h 1529013"/>
              <a:gd name="connsiteX1" fmla="*/ 3764780 w 9309783"/>
              <a:gd name="connsiteY1" fmla="*/ 613204 h 1529013"/>
              <a:gd name="connsiteX2" fmla="*/ 6215063 w 9309783"/>
              <a:gd name="connsiteY2" fmla="*/ 642949 h 1529013"/>
              <a:gd name="connsiteX3" fmla="*/ 8767051 w 9309783"/>
              <a:gd name="connsiteY3" fmla="*/ 32914 h 1529013"/>
              <a:gd name="connsiteX4" fmla="*/ 9169644 w 9309783"/>
              <a:gd name="connsiteY4" fmla="*/ 789503 h 1529013"/>
              <a:gd name="connsiteX5" fmla="*/ 5208685 w 9309783"/>
              <a:gd name="connsiteY5" fmla="*/ 1422474 h 1529013"/>
              <a:gd name="connsiteX6" fmla="*/ 4572019 w 9309783"/>
              <a:gd name="connsiteY6" fmla="*/ 1428738 h 1529013"/>
              <a:gd name="connsiteX7" fmla="*/ 3935352 w 9309783"/>
              <a:gd name="connsiteY7" fmla="*/ 1422474 h 1529013"/>
              <a:gd name="connsiteX8" fmla="*/ 19 w 9309783"/>
              <a:gd name="connsiteY8" fmla="*/ 785803 h 1529013"/>
              <a:gd name="connsiteX9" fmla="*/ 20 w 9309783"/>
              <a:gd name="connsiteY9" fmla="*/ 785808 h 1529013"/>
              <a:gd name="connsiteX0" fmla="*/ 20 w 9255211"/>
              <a:gd name="connsiteY0" fmla="*/ 785808 h 1529013"/>
              <a:gd name="connsiteX1" fmla="*/ 3764780 w 9255211"/>
              <a:gd name="connsiteY1" fmla="*/ 613204 h 1529013"/>
              <a:gd name="connsiteX2" fmla="*/ 6215063 w 9255211"/>
              <a:gd name="connsiteY2" fmla="*/ 642949 h 1529013"/>
              <a:gd name="connsiteX3" fmla="*/ 8767051 w 9255211"/>
              <a:gd name="connsiteY3" fmla="*/ 32914 h 1529013"/>
              <a:gd name="connsiteX4" fmla="*/ 9169644 w 9255211"/>
              <a:gd name="connsiteY4" fmla="*/ 789503 h 1529013"/>
              <a:gd name="connsiteX5" fmla="*/ 5208685 w 9255211"/>
              <a:gd name="connsiteY5" fmla="*/ 1422474 h 1529013"/>
              <a:gd name="connsiteX6" fmla="*/ 4572019 w 9255211"/>
              <a:gd name="connsiteY6" fmla="*/ 1428738 h 1529013"/>
              <a:gd name="connsiteX7" fmla="*/ 3935352 w 9255211"/>
              <a:gd name="connsiteY7" fmla="*/ 1422474 h 1529013"/>
              <a:gd name="connsiteX8" fmla="*/ 19 w 9255211"/>
              <a:gd name="connsiteY8" fmla="*/ 785803 h 1529013"/>
              <a:gd name="connsiteX9" fmla="*/ 20 w 9255211"/>
              <a:gd name="connsiteY9" fmla="*/ 785808 h 1529013"/>
              <a:gd name="connsiteX0" fmla="*/ 20 w 9255211"/>
              <a:gd name="connsiteY0" fmla="*/ 785808 h 1529013"/>
              <a:gd name="connsiteX1" fmla="*/ 3764780 w 9255211"/>
              <a:gd name="connsiteY1" fmla="*/ 613204 h 1529013"/>
              <a:gd name="connsiteX2" fmla="*/ 6215063 w 9255211"/>
              <a:gd name="connsiteY2" fmla="*/ 642949 h 1529013"/>
              <a:gd name="connsiteX3" fmla="*/ 8767051 w 9255211"/>
              <a:gd name="connsiteY3" fmla="*/ 32914 h 1529013"/>
              <a:gd name="connsiteX4" fmla="*/ 9169644 w 9255211"/>
              <a:gd name="connsiteY4" fmla="*/ 789503 h 1529013"/>
              <a:gd name="connsiteX5" fmla="*/ 5208685 w 9255211"/>
              <a:gd name="connsiteY5" fmla="*/ 1422474 h 1529013"/>
              <a:gd name="connsiteX6" fmla="*/ 4572019 w 9255211"/>
              <a:gd name="connsiteY6" fmla="*/ 1428738 h 1529013"/>
              <a:gd name="connsiteX7" fmla="*/ 4598999 w 9255211"/>
              <a:gd name="connsiteY7" fmla="*/ 1484038 h 1529013"/>
              <a:gd name="connsiteX8" fmla="*/ 3935352 w 9255211"/>
              <a:gd name="connsiteY8" fmla="*/ 1422474 h 1529013"/>
              <a:gd name="connsiteX9" fmla="*/ 19 w 9255211"/>
              <a:gd name="connsiteY9" fmla="*/ 785803 h 1529013"/>
              <a:gd name="connsiteX10" fmla="*/ 20 w 9255211"/>
              <a:gd name="connsiteY10" fmla="*/ 785808 h 1529013"/>
              <a:gd name="connsiteX0" fmla="*/ 20 w 9255211"/>
              <a:gd name="connsiteY0" fmla="*/ 785808 h 1529013"/>
              <a:gd name="connsiteX1" fmla="*/ 3764780 w 9255211"/>
              <a:gd name="connsiteY1" fmla="*/ 613204 h 1529013"/>
              <a:gd name="connsiteX2" fmla="*/ 6215063 w 9255211"/>
              <a:gd name="connsiteY2" fmla="*/ 642949 h 1529013"/>
              <a:gd name="connsiteX3" fmla="*/ 8767051 w 9255211"/>
              <a:gd name="connsiteY3" fmla="*/ 32914 h 1529013"/>
              <a:gd name="connsiteX4" fmla="*/ 9169644 w 9255211"/>
              <a:gd name="connsiteY4" fmla="*/ 789503 h 1529013"/>
              <a:gd name="connsiteX5" fmla="*/ 5208685 w 9255211"/>
              <a:gd name="connsiteY5" fmla="*/ 1422474 h 1529013"/>
              <a:gd name="connsiteX6" fmla="*/ 4572019 w 9255211"/>
              <a:gd name="connsiteY6" fmla="*/ 1428738 h 1529013"/>
              <a:gd name="connsiteX7" fmla="*/ 3935352 w 9255211"/>
              <a:gd name="connsiteY7" fmla="*/ 1422474 h 1529013"/>
              <a:gd name="connsiteX8" fmla="*/ 19 w 9255211"/>
              <a:gd name="connsiteY8" fmla="*/ 785803 h 1529013"/>
              <a:gd name="connsiteX9" fmla="*/ 20 w 9255211"/>
              <a:gd name="connsiteY9" fmla="*/ 785808 h 1529013"/>
              <a:gd name="connsiteX0" fmla="*/ 20 w 9255211"/>
              <a:gd name="connsiteY0" fmla="*/ 785808 h 1528586"/>
              <a:gd name="connsiteX1" fmla="*/ 3764780 w 9255211"/>
              <a:gd name="connsiteY1" fmla="*/ 613204 h 1528586"/>
              <a:gd name="connsiteX2" fmla="*/ 6215063 w 9255211"/>
              <a:gd name="connsiteY2" fmla="*/ 642949 h 1528586"/>
              <a:gd name="connsiteX3" fmla="*/ 8767051 w 9255211"/>
              <a:gd name="connsiteY3" fmla="*/ 32914 h 1528586"/>
              <a:gd name="connsiteX4" fmla="*/ 9169644 w 9255211"/>
              <a:gd name="connsiteY4" fmla="*/ 789503 h 1528586"/>
              <a:gd name="connsiteX5" fmla="*/ 5208685 w 9255211"/>
              <a:gd name="connsiteY5" fmla="*/ 1422474 h 1528586"/>
              <a:gd name="connsiteX6" fmla="*/ 3935352 w 9255211"/>
              <a:gd name="connsiteY6" fmla="*/ 1422474 h 1528586"/>
              <a:gd name="connsiteX7" fmla="*/ 19 w 9255211"/>
              <a:gd name="connsiteY7" fmla="*/ 785803 h 1528586"/>
              <a:gd name="connsiteX8" fmla="*/ 20 w 9255211"/>
              <a:gd name="connsiteY8" fmla="*/ 785808 h 1528586"/>
              <a:gd name="connsiteX0" fmla="*/ 20 w 9255211"/>
              <a:gd name="connsiteY0" fmla="*/ 785808 h 1528586"/>
              <a:gd name="connsiteX1" fmla="*/ 3764780 w 9255211"/>
              <a:gd name="connsiteY1" fmla="*/ 613204 h 1528586"/>
              <a:gd name="connsiteX2" fmla="*/ 6215063 w 9255211"/>
              <a:gd name="connsiteY2" fmla="*/ 642949 h 1528586"/>
              <a:gd name="connsiteX3" fmla="*/ 8767051 w 9255211"/>
              <a:gd name="connsiteY3" fmla="*/ 32914 h 1528586"/>
              <a:gd name="connsiteX4" fmla="*/ 9169644 w 9255211"/>
              <a:gd name="connsiteY4" fmla="*/ 789503 h 1528586"/>
              <a:gd name="connsiteX5" fmla="*/ 5208685 w 9255211"/>
              <a:gd name="connsiteY5" fmla="*/ 1422474 h 1528586"/>
              <a:gd name="connsiteX6" fmla="*/ 3935352 w 9255211"/>
              <a:gd name="connsiteY6" fmla="*/ 1422474 h 1528586"/>
              <a:gd name="connsiteX7" fmla="*/ 19 w 9255211"/>
              <a:gd name="connsiteY7" fmla="*/ 785803 h 1528586"/>
              <a:gd name="connsiteX8" fmla="*/ 20 w 9255211"/>
              <a:gd name="connsiteY8" fmla="*/ 785808 h 1528586"/>
              <a:gd name="connsiteX0" fmla="*/ 20 w 9255211"/>
              <a:gd name="connsiteY0" fmla="*/ 785808 h 1487800"/>
              <a:gd name="connsiteX1" fmla="*/ 3764780 w 9255211"/>
              <a:gd name="connsiteY1" fmla="*/ 613204 h 1487800"/>
              <a:gd name="connsiteX2" fmla="*/ 6215063 w 9255211"/>
              <a:gd name="connsiteY2" fmla="*/ 642949 h 1487800"/>
              <a:gd name="connsiteX3" fmla="*/ 8767051 w 9255211"/>
              <a:gd name="connsiteY3" fmla="*/ 32914 h 1487800"/>
              <a:gd name="connsiteX4" fmla="*/ 9169644 w 9255211"/>
              <a:gd name="connsiteY4" fmla="*/ 789503 h 1487800"/>
              <a:gd name="connsiteX5" fmla="*/ 5208685 w 9255211"/>
              <a:gd name="connsiteY5" fmla="*/ 1422474 h 1487800"/>
              <a:gd name="connsiteX6" fmla="*/ 3935352 w 9255211"/>
              <a:gd name="connsiteY6" fmla="*/ 1422474 h 1487800"/>
              <a:gd name="connsiteX7" fmla="*/ 19 w 9255211"/>
              <a:gd name="connsiteY7" fmla="*/ 785803 h 1487800"/>
              <a:gd name="connsiteX8" fmla="*/ 20 w 9255211"/>
              <a:gd name="connsiteY8" fmla="*/ 785808 h 1487800"/>
              <a:gd name="connsiteX0" fmla="*/ 20 w 9255211"/>
              <a:gd name="connsiteY0" fmla="*/ 785808 h 1487800"/>
              <a:gd name="connsiteX1" fmla="*/ 3764780 w 9255211"/>
              <a:gd name="connsiteY1" fmla="*/ 613204 h 1487800"/>
              <a:gd name="connsiteX2" fmla="*/ 6215063 w 9255211"/>
              <a:gd name="connsiteY2" fmla="*/ 642949 h 1487800"/>
              <a:gd name="connsiteX3" fmla="*/ 8767051 w 9255211"/>
              <a:gd name="connsiteY3" fmla="*/ 32914 h 1487800"/>
              <a:gd name="connsiteX4" fmla="*/ 9169644 w 9255211"/>
              <a:gd name="connsiteY4" fmla="*/ 789503 h 1487800"/>
              <a:gd name="connsiteX5" fmla="*/ 5208685 w 9255211"/>
              <a:gd name="connsiteY5" fmla="*/ 1422474 h 1487800"/>
              <a:gd name="connsiteX6" fmla="*/ 3935352 w 9255211"/>
              <a:gd name="connsiteY6" fmla="*/ 1422474 h 1487800"/>
              <a:gd name="connsiteX7" fmla="*/ 19 w 9255211"/>
              <a:gd name="connsiteY7" fmla="*/ 785803 h 1487800"/>
              <a:gd name="connsiteX8" fmla="*/ 20 w 9255211"/>
              <a:gd name="connsiteY8" fmla="*/ 785808 h 1487800"/>
              <a:gd name="connsiteX0" fmla="*/ 31749 w 9255211"/>
              <a:gd name="connsiteY0" fmla="*/ 869624 h 1487800"/>
              <a:gd name="connsiteX1" fmla="*/ 3764780 w 9255211"/>
              <a:gd name="connsiteY1" fmla="*/ 613204 h 1487800"/>
              <a:gd name="connsiteX2" fmla="*/ 6215063 w 9255211"/>
              <a:gd name="connsiteY2" fmla="*/ 642949 h 1487800"/>
              <a:gd name="connsiteX3" fmla="*/ 8767051 w 9255211"/>
              <a:gd name="connsiteY3" fmla="*/ 32914 h 1487800"/>
              <a:gd name="connsiteX4" fmla="*/ 9169644 w 9255211"/>
              <a:gd name="connsiteY4" fmla="*/ 789503 h 1487800"/>
              <a:gd name="connsiteX5" fmla="*/ 5208685 w 9255211"/>
              <a:gd name="connsiteY5" fmla="*/ 1422474 h 1487800"/>
              <a:gd name="connsiteX6" fmla="*/ 3935352 w 9255211"/>
              <a:gd name="connsiteY6" fmla="*/ 1422474 h 1487800"/>
              <a:gd name="connsiteX7" fmla="*/ 19 w 9255211"/>
              <a:gd name="connsiteY7" fmla="*/ 785803 h 1487800"/>
              <a:gd name="connsiteX8" fmla="*/ 31749 w 9255211"/>
              <a:gd name="connsiteY8" fmla="*/ 869624 h 1487800"/>
              <a:gd name="connsiteX0" fmla="*/ 0 w 9223462"/>
              <a:gd name="connsiteY0" fmla="*/ 869624 h 1487800"/>
              <a:gd name="connsiteX1" fmla="*/ 3733031 w 9223462"/>
              <a:gd name="connsiteY1" fmla="*/ 613204 h 1487800"/>
              <a:gd name="connsiteX2" fmla="*/ 6183314 w 9223462"/>
              <a:gd name="connsiteY2" fmla="*/ 642949 h 1487800"/>
              <a:gd name="connsiteX3" fmla="*/ 8735302 w 9223462"/>
              <a:gd name="connsiteY3" fmla="*/ 32914 h 1487800"/>
              <a:gd name="connsiteX4" fmla="*/ 9137895 w 9223462"/>
              <a:gd name="connsiteY4" fmla="*/ 789503 h 1487800"/>
              <a:gd name="connsiteX5" fmla="*/ 5176936 w 9223462"/>
              <a:gd name="connsiteY5" fmla="*/ 1422474 h 1487800"/>
              <a:gd name="connsiteX6" fmla="*/ 3903603 w 9223462"/>
              <a:gd name="connsiteY6" fmla="*/ 1422474 h 1487800"/>
              <a:gd name="connsiteX7" fmla="*/ 0 w 9223462"/>
              <a:gd name="connsiteY7" fmla="*/ 869624 h 1487800"/>
              <a:gd name="connsiteX0" fmla="*/ 0 w 9223462"/>
              <a:gd name="connsiteY0" fmla="*/ 869624 h 1487800"/>
              <a:gd name="connsiteX1" fmla="*/ 3733031 w 9223462"/>
              <a:gd name="connsiteY1" fmla="*/ 613204 h 1487800"/>
              <a:gd name="connsiteX2" fmla="*/ 6183314 w 9223462"/>
              <a:gd name="connsiteY2" fmla="*/ 642949 h 1487800"/>
              <a:gd name="connsiteX3" fmla="*/ 8735302 w 9223462"/>
              <a:gd name="connsiteY3" fmla="*/ 32914 h 1487800"/>
              <a:gd name="connsiteX4" fmla="*/ 9137895 w 9223462"/>
              <a:gd name="connsiteY4" fmla="*/ 789503 h 1487800"/>
              <a:gd name="connsiteX5" fmla="*/ 5176936 w 9223462"/>
              <a:gd name="connsiteY5" fmla="*/ 1422474 h 1487800"/>
              <a:gd name="connsiteX6" fmla="*/ 3903603 w 9223462"/>
              <a:gd name="connsiteY6" fmla="*/ 1422474 h 1487800"/>
              <a:gd name="connsiteX7" fmla="*/ 0 w 9223462"/>
              <a:gd name="connsiteY7" fmla="*/ 869624 h 1487800"/>
              <a:gd name="connsiteX0" fmla="*/ 0 w 9223462"/>
              <a:gd name="connsiteY0" fmla="*/ 869624 h 1487800"/>
              <a:gd name="connsiteX1" fmla="*/ 3733031 w 9223462"/>
              <a:gd name="connsiteY1" fmla="*/ 613204 h 1487800"/>
              <a:gd name="connsiteX2" fmla="*/ 6183314 w 9223462"/>
              <a:gd name="connsiteY2" fmla="*/ 642949 h 1487800"/>
              <a:gd name="connsiteX3" fmla="*/ 8735302 w 9223462"/>
              <a:gd name="connsiteY3" fmla="*/ 32914 h 1487800"/>
              <a:gd name="connsiteX4" fmla="*/ 9137895 w 9223462"/>
              <a:gd name="connsiteY4" fmla="*/ 789503 h 1487800"/>
              <a:gd name="connsiteX5" fmla="*/ 5176936 w 9223462"/>
              <a:gd name="connsiteY5" fmla="*/ 1422474 h 1487800"/>
              <a:gd name="connsiteX6" fmla="*/ 3903603 w 9223462"/>
              <a:gd name="connsiteY6" fmla="*/ 1422474 h 1487800"/>
              <a:gd name="connsiteX7" fmla="*/ 0 w 9223462"/>
              <a:gd name="connsiteY7" fmla="*/ 869624 h 1487800"/>
              <a:gd name="connsiteX0" fmla="*/ 0 w 9080638"/>
              <a:gd name="connsiteY0" fmla="*/ 882002 h 1487800"/>
              <a:gd name="connsiteX1" fmla="*/ 3590207 w 9080638"/>
              <a:gd name="connsiteY1" fmla="*/ 613204 h 1487800"/>
              <a:gd name="connsiteX2" fmla="*/ 6040490 w 9080638"/>
              <a:gd name="connsiteY2" fmla="*/ 642949 h 1487800"/>
              <a:gd name="connsiteX3" fmla="*/ 8592478 w 9080638"/>
              <a:gd name="connsiteY3" fmla="*/ 32914 h 1487800"/>
              <a:gd name="connsiteX4" fmla="*/ 8995071 w 9080638"/>
              <a:gd name="connsiteY4" fmla="*/ 789503 h 1487800"/>
              <a:gd name="connsiteX5" fmla="*/ 5034112 w 9080638"/>
              <a:gd name="connsiteY5" fmla="*/ 1422474 h 1487800"/>
              <a:gd name="connsiteX6" fmla="*/ 3760779 w 9080638"/>
              <a:gd name="connsiteY6" fmla="*/ 1422474 h 1487800"/>
              <a:gd name="connsiteX7" fmla="*/ 0 w 9080638"/>
              <a:gd name="connsiteY7" fmla="*/ 882002 h 1487800"/>
              <a:gd name="connsiteX0" fmla="*/ 0 w 9080638"/>
              <a:gd name="connsiteY0" fmla="*/ 882002 h 1487800"/>
              <a:gd name="connsiteX1" fmla="*/ 3590207 w 9080638"/>
              <a:gd name="connsiteY1" fmla="*/ 613204 h 1487800"/>
              <a:gd name="connsiteX2" fmla="*/ 6040490 w 9080638"/>
              <a:gd name="connsiteY2" fmla="*/ 642949 h 1487800"/>
              <a:gd name="connsiteX3" fmla="*/ 8592478 w 9080638"/>
              <a:gd name="connsiteY3" fmla="*/ 32914 h 1487800"/>
              <a:gd name="connsiteX4" fmla="*/ 8995071 w 9080638"/>
              <a:gd name="connsiteY4" fmla="*/ 789503 h 1487800"/>
              <a:gd name="connsiteX5" fmla="*/ 5034112 w 9080638"/>
              <a:gd name="connsiteY5" fmla="*/ 1422474 h 1487800"/>
              <a:gd name="connsiteX6" fmla="*/ 3760779 w 9080638"/>
              <a:gd name="connsiteY6" fmla="*/ 1422474 h 1487800"/>
              <a:gd name="connsiteX7" fmla="*/ 0 w 9080638"/>
              <a:gd name="connsiteY7" fmla="*/ 882002 h 1487800"/>
              <a:gd name="connsiteX0" fmla="*/ 0 w 9080638"/>
              <a:gd name="connsiteY0" fmla="*/ 882002 h 1665600"/>
              <a:gd name="connsiteX1" fmla="*/ 3590207 w 9080638"/>
              <a:gd name="connsiteY1" fmla="*/ 613204 h 1665600"/>
              <a:gd name="connsiteX2" fmla="*/ 6040490 w 9080638"/>
              <a:gd name="connsiteY2" fmla="*/ 642949 h 1665600"/>
              <a:gd name="connsiteX3" fmla="*/ 8592478 w 9080638"/>
              <a:gd name="connsiteY3" fmla="*/ 32914 h 1665600"/>
              <a:gd name="connsiteX4" fmla="*/ 8995071 w 9080638"/>
              <a:gd name="connsiteY4" fmla="*/ 789503 h 1665600"/>
              <a:gd name="connsiteX5" fmla="*/ 5034112 w 9080638"/>
              <a:gd name="connsiteY5" fmla="*/ 1422474 h 1665600"/>
              <a:gd name="connsiteX6" fmla="*/ 3760779 w 9080638"/>
              <a:gd name="connsiteY6" fmla="*/ 1422474 h 1665600"/>
              <a:gd name="connsiteX7" fmla="*/ 0 w 9080638"/>
              <a:gd name="connsiteY7" fmla="*/ 882002 h 1665600"/>
              <a:gd name="connsiteX0" fmla="*/ 0 w 9080638"/>
              <a:gd name="connsiteY0" fmla="*/ 872094 h 1655692"/>
              <a:gd name="connsiteX1" fmla="*/ 3590207 w 9080638"/>
              <a:gd name="connsiteY1" fmla="*/ 603296 h 1655692"/>
              <a:gd name="connsiteX2" fmla="*/ 6040490 w 9080638"/>
              <a:gd name="connsiteY2" fmla="*/ 633041 h 1655692"/>
              <a:gd name="connsiteX3" fmla="*/ 5986610 w 9080638"/>
              <a:gd name="connsiteY3" fmla="*/ 141845 h 1655692"/>
              <a:gd name="connsiteX4" fmla="*/ 8592478 w 9080638"/>
              <a:gd name="connsiteY4" fmla="*/ 23006 h 1655692"/>
              <a:gd name="connsiteX5" fmla="*/ 8995071 w 9080638"/>
              <a:gd name="connsiteY5" fmla="*/ 779595 h 1655692"/>
              <a:gd name="connsiteX6" fmla="*/ 5034112 w 9080638"/>
              <a:gd name="connsiteY6" fmla="*/ 1412566 h 1655692"/>
              <a:gd name="connsiteX7" fmla="*/ 3760779 w 9080638"/>
              <a:gd name="connsiteY7" fmla="*/ 1412566 h 1655692"/>
              <a:gd name="connsiteX8" fmla="*/ 0 w 9080638"/>
              <a:gd name="connsiteY8" fmla="*/ 872094 h 1655692"/>
              <a:gd name="connsiteX0" fmla="*/ 0 w 9080638"/>
              <a:gd name="connsiteY0" fmla="*/ 872094 h 1655692"/>
              <a:gd name="connsiteX1" fmla="*/ 3590207 w 9080638"/>
              <a:gd name="connsiteY1" fmla="*/ 603296 h 1655692"/>
              <a:gd name="connsiteX2" fmla="*/ 6040490 w 9080638"/>
              <a:gd name="connsiteY2" fmla="*/ 633041 h 1655692"/>
              <a:gd name="connsiteX3" fmla="*/ 5986610 w 9080638"/>
              <a:gd name="connsiteY3" fmla="*/ 141845 h 1655692"/>
              <a:gd name="connsiteX4" fmla="*/ 8592478 w 9080638"/>
              <a:gd name="connsiteY4" fmla="*/ 23006 h 1655692"/>
              <a:gd name="connsiteX5" fmla="*/ 8995071 w 9080638"/>
              <a:gd name="connsiteY5" fmla="*/ 779595 h 1655692"/>
              <a:gd name="connsiteX6" fmla="*/ 5034112 w 9080638"/>
              <a:gd name="connsiteY6" fmla="*/ 1412566 h 1655692"/>
              <a:gd name="connsiteX7" fmla="*/ 5113486 w 9080638"/>
              <a:gd name="connsiteY7" fmla="*/ 1048681 h 1655692"/>
              <a:gd name="connsiteX8" fmla="*/ 3760779 w 9080638"/>
              <a:gd name="connsiteY8" fmla="*/ 1412566 h 1655692"/>
              <a:gd name="connsiteX9" fmla="*/ 0 w 9080638"/>
              <a:gd name="connsiteY9" fmla="*/ 872094 h 1655692"/>
              <a:gd name="connsiteX0" fmla="*/ 0 w 9080638"/>
              <a:gd name="connsiteY0" fmla="*/ 872094 h 1655692"/>
              <a:gd name="connsiteX1" fmla="*/ 3590207 w 9080638"/>
              <a:gd name="connsiteY1" fmla="*/ 603296 h 1655692"/>
              <a:gd name="connsiteX2" fmla="*/ 6040490 w 9080638"/>
              <a:gd name="connsiteY2" fmla="*/ 633041 h 1655692"/>
              <a:gd name="connsiteX3" fmla="*/ 5986610 w 9080638"/>
              <a:gd name="connsiteY3" fmla="*/ 141845 h 1655692"/>
              <a:gd name="connsiteX4" fmla="*/ 8592478 w 9080638"/>
              <a:gd name="connsiteY4" fmla="*/ 23006 h 1655692"/>
              <a:gd name="connsiteX5" fmla="*/ 8995071 w 9080638"/>
              <a:gd name="connsiteY5" fmla="*/ 779595 h 1655692"/>
              <a:gd name="connsiteX6" fmla="*/ 5034112 w 9080638"/>
              <a:gd name="connsiteY6" fmla="*/ 1412566 h 1655692"/>
              <a:gd name="connsiteX7" fmla="*/ 5373838 w 9080638"/>
              <a:gd name="connsiteY7" fmla="*/ 1024622 h 1655692"/>
              <a:gd name="connsiteX8" fmla="*/ 5113486 w 9080638"/>
              <a:gd name="connsiteY8" fmla="*/ 1048681 h 1655692"/>
              <a:gd name="connsiteX9" fmla="*/ 3760779 w 9080638"/>
              <a:gd name="connsiteY9" fmla="*/ 1412566 h 1655692"/>
              <a:gd name="connsiteX10" fmla="*/ 0 w 9080638"/>
              <a:gd name="connsiteY10" fmla="*/ 872094 h 1655692"/>
              <a:gd name="connsiteX0" fmla="*/ 0 w 9080638"/>
              <a:gd name="connsiteY0" fmla="*/ 872094 h 1497523"/>
              <a:gd name="connsiteX1" fmla="*/ 3590207 w 9080638"/>
              <a:gd name="connsiteY1" fmla="*/ 603296 h 1497523"/>
              <a:gd name="connsiteX2" fmla="*/ 6040490 w 9080638"/>
              <a:gd name="connsiteY2" fmla="*/ 633041 h 1497523"/>
              <a:gd name="connsiteX3" fmla="*/ 5986610 w 9080638"/>
              <a:gd name="connsiteY3" fmla="*/ 141845 h 1497523"/>
              <a:gd name="connsiteX4" fmla="*/ 8592478 w 9080638"/>
              <a:gd name="connsiteY4" fmla="*/ 23006 h 1497523"/>
              <a:gd name="connsiteX5" fmla="*/ 8995071 w 9080638"/>
              <a:gd name="connsiteY5" fmla="*/ 779595 h 1497523"/>
              <a:gd name="connsiteX6" fmla="*/ 5373838 w 9080638"/>
              <a:gd name="connsiteY6" fmla="*/ 1024622 h 1497523"/>
              <a:gd name="connsiteX7" fmla="*/ 5113486 w 9080638"/>
              <a:gd name="connsiteY7" fmla="*/ 1048681 h 1497523"/>
              <a:gd name="connsiteX8" fmla="*/ 3760779 w 9080638"/>
              <a:gd name="connsiteY8" fmla="*/ 1412566 h 1497523"/>
              <a:gd name="connsiteX9" fmla="*/ 0 w 9080638"/>
              <a:gd name="connsiteY9" fmla="*/ 872094 h 1497523"/>
              <a:gd name="connsiteX0" fmla="*/ 0 w 9080638"/>
              <a:gd name="connsiteY0" fmla="*/ 872094 h 1497523"/>
              <a:gd name="connsiteX1" fmla="*/ 3590207 w 9080638"/>
              <a:gd name="connsiteY1" fmla="*/ 603296 h 1497523"/>
              <a:gd name="connsiteX2" fmla="*/ 5986610 w 9080638"/>
              <a:gd name="connsiteY2" fmla="*/ 141845 h 1497523"/>
              <a:gd name="connsiteX3" fmla="*/ 8592478 w 9080638"/>
              <a:gd name="connsiteY3" fmla="*/ 23006 h 1497523"/>
              <a:gd name="connsiteX4" fmla="*/ 8995071 w 9080638"/>
              <a:gd name="connsiteY4" fmla="*/ 779595 h 1497523"/>
              <a:gd name="connsiteX5" fmla="*/ 5373838 w 9080638"/>
              <a:gd name="connsiteY5" fmla="*/ 1024622 h 1497523"/>
              <a:gd name="connsiteX6" fmla="*/ 5113486 w 9080638"/>
              <a:gd name="connsiteY6" fmla="*/ 1048681 h 1497523"/>
              <a:gd name="connsiteX7" fmla="*/ 3760779 w 9080638"/>
              <a:gd name="connsiteY7" fmla="*/ 1412566 h 1497523"/>
              <a:gd name="connsiteX8" fmla="*/ 0 w 9080638"/>
              <a:gd name="connsiteY8" fmla="*/ 872094 h 1497523"/>
              <a:gd name="connsiteX0" fmla="*/ 0 w 9080638"/>
              <a:gd name="connsiteY0" fmla="*/ 872094 h 1497523"/>
              <a:gd name="connsiteX1" fmla="*/ 3590207 w 9080638"/>
              <a:gd name="connsiteY1" fmla="*/ 603296 h 1497523"/>
              <a:gd name="connsiteX2" fmla="*/ 2736992 w 9080638"/>
              <a:gd name="connsiteY2" fmla="*/ 165904 h 1497523"/>
              <a:gd name="connsiteX3" fmla="*/ 5986610 w 9080638"/>
              <a:gd name="connsiteY3" fmla="*/ 141845 h 1497523"/>
              <a:gd name="connsiteX4" fmla="*/ 8592478 w 9080638"/>
              <a:gd name="connsiteY4" fmla="*/ 23006 h 1497523"/>
              <a:gd name="connsiteX5" fmla="*/ 8995071 w 9080638"/>
              <a:gd name="connsiteY5" fmla="*/ 779595 h 1497523"/>
              <a:gd name="connsiteX6" fmla="*/ 5373838 w 9080638"/>
              <a:gd name="connsiteY6" fmla="*/ 1024622 h 1497523"/>
              <a:gd name="connsiteX7" fmla="*/ 5113486 w 9080638"/>
              <a:gd name="connsiteY7" fmla="*/ 1048681 h 1497523"/>
              <a:gd name="connsiteX8" fmla="*/ 3760779 w 9080638"/>
              <a:gd name="connsiteY8" fmla="*/ 1412566 h 1497523"/>
              <a:gd name="connsiteX9" fmla="*/ 0 w 9080638"/>
              <a:gd name="connsiteY9" fmla="*/ 872094 h 1497523"/>
              <a:gd name="connsiteX0" fmla="*/ 0 w 9080638"/>
              <a:gd name="connsiteY0" fmla="*/ 872094 h 1432924"/>
              <a:gd name="connsiteX1" fmla="*/ 3590207 w 9080638"/>
              <a:gd name="connsiteY1" fmla="*/ 603296 h 1432924"/>
              <a:gd name="connsiteX2" fmla="*/ 2736992 w 9080638"/>
              <a:gd name="connsiteY2" fmla="*/ 165904 h 1432924"/>
              <a:gd name="connsiteX3" fmla="*/ 5986610 w 9080638"/>
              <a:gd name="connsiteY3" fmla="*/ 141845 h 1432924"/>
              <a:gd name="connsiteX4" fmla="*/ 8592478 w 9080638"/>
              <a:gd name="connsiteY4" fmla="*/ 23006 h 1432924"/>
              <a:gd name="connsiteX5" fmla="*/ 8995071 w 9080638"/>
              <a:gd name="connsiteY5" fmla="*/ 779595 h 1432924"/>
              <a:gd name="connsiteX6" fmla="*/ 5373838 w 9080638"/>
              <a:gd name="connsiteY6" fmla="*/ 1024622 h 1432924"/>
              <a:gd name="connsiteX7" fmla="*/ 5113486 w 9080638"/>
              <a:gd name="connsiteY7" fmla="*/ 1048681 h 1432924"/>
              <a:gd name="connsiteX8" fmla="*/ 3760779 w 9080638"/>
              <a:gd name="connsiteY8" fmla="*/ 1412566 h 1432924"/>
              <a:gd name="connsiteX9" fmla="*/ 3687910 w 9080638"/>
              <a:gd name="connsiteY9" fmla="*/ 926535 h 1432924"/>
              <a:gd name="connsiteX10" fmla="*/ 0 w 9080638"/>
              <a:gd name="connsiteY10" fmla="*/ 872094 h 1432924"/>
              <a:gd name="connsiteX0" fmla="*/ 0 w 9080638"/>
              <a:gd name="connsiteY0" fmla="*/ 872094 h 1069471"/>
              <a:gd name="connsiteX1" fmla="*/ 3590207 w 9080638"/>
              <a:gd name="connsiteY1" fmla="*/ 603296 h 1069471"/>
              <a:gd name="connsiteX2" fmla="*/ 2736992 w 9080638"/>
              <a:gd name="connsiteY2" fmla="*/ 165904 h 1069471"/>
              <a:gd name="connsiteX3" fmla="*/ 5986610 w 9080638"/>
              <a:gd name="connsiteY3" fmla="*/ 141845 h 1069471"/>
              <a:gd name="connsiteX4" fmla="*/ 8592478 w 9080638"/>
              <a:gd name="connsiteY4" fmla="*/ 23006 h 1069471"/>
              <a:gd name="connsiteX5" fmla="*/ 8995071 w 9080638"/>
              <a:gd name="connsiteY5" fmla="*/ 779595 h 1069471"/>
              <a:gd name="connsiteX6" fmla="*/ 5373838 w 9080638"/>
              <a:gd name="connsiteY6" fmla="*/ 1024622 h 1069471"/>
              <a:gd name="connsiteX7" fmla="*/ 5113486 w 9080638"/>
              <a:gd name="connsiteY7" fmla="*/ 1048681 h 1069471"/>
              <a:gd name="connsiteX8" fmla="*/ 4125949 w 9080638"/>
              <a:gd name="connsiteY8" fmla="*/ 996131 h 1069471"/>
              <a:gd name="connsiteX9" fmla="*/ 3687910 w 9080638"/>
              <a:gd name="connsiteY9" fmla="*/ 926535 h 1069471"/>
              <a:gd name="connsiteX10" fmla="*/ 0 w 9080638"/>
              <a:gd name="connsiteY10" fmla="*/ 872094 h 1069471"/>
              <a:gd name="connsiteX0" fmla="*/ 0 w 9172021"/>
              <a:gd name="connsiteY0" fmla="*/ 872094 h 1069470"/>
              <a:gd name="connsiteX1" fmla="*/ 3590207 w 9172021"/>
              <a:gd name="connsiteY1" fmla="*/ 603296 h 1069470"/>
              <a:gd name="connsiteX2" fmla="*/ 2736992 w 9172021"/>
              <a:gd name="connsiteY2" fmla="*/ 165904 h 1069470"/>
              <a:gd name="connsiteX3" fmla="*/ 5986610 w 9172021"/>
              <a:gd name="connsiteY3" fmla="*/ 141845 h 1069470"/>
              <a:gd name="connsiteX4" fmla="*/ 8592478 w 9172021"/>
              <a:gd name="connsiteY4" fmla="*/ 23006 h 1069470"/>
              <a:gd name="connsiteX5" fmla="*/ 8995071 w 9172021"/>
              <a:gd name="connsiteY5" fmla="*/ 779595 h 1069470"/>
              <a:gd name="connsiteX6" fmla="*/ 8525090 w 9172021"/>
              <a:gd name="connsiteY6" fmla="*/ 1024622 h 1069470"/>
              <a:gd name="connsiteX7" fmla="*/ 5113486 w 9172021"/>
              <a:gd name="connsiteY7" fmla="*/ 1048681 h 1069470"/>
              <a:gd name="connsiteX8" fmla="*/ 4125949 w 9172021"/>
              <a:gd name="connsiteY8" fmla="*/ 996131 h 1069470"/>
              <a:gd name="connsiteX9" fmla="*/ 3687910 w 9172021"/>
              <a:gd name="connsiteY9" fmla="*/ 926535 h 1069470"/>
              <a:gd name="connsiteX10" fmla="*/ 0 w 9172021"/>
              <a:gd name="connsiteY10" fmla="*/ 872094 h 1069470"/>
              <a:gd name="connsiteX0" fmla="*/ 0 w 9445806"/>
              <a:gd name="connsiteY0" fmla="*/ 872094 h 1069470"/>
              <a:gd name="connsiteX1" fmla="*/ 3590207 w 9445806"/>
              <a:gd name="connsiteY1" fmla="*/ 603296 h 1069470"/>
              <a:gd name="connsiteX2" fmla="*/ 2736992 w 9445806"/>
              <a:gd name="connsiteY2" fmla="*/ 165904 h 1069470"/>
              <a:gd name="connsiteX3" fmla="*/ 5986610 w 9445806"/>
              <a:gd name="connsiteY3" fmla="*/ 141845 h 1069470"/>
              <a:gd name="connsiteX4" fmla="*/ 8592478 w 9445806"/>
              <a:gd name="connsiteY4" fmla="*/ 23006 h 1069470"/>
              <a:gd name="connsiteX5" fmla="*/ 8995071 w 9445806"/>
              <a:gd name="connsiteY5" fmla="*/ 779595 h 1069470"/>
              <a:gd name="connsiteX6" fmla="*/ 8798875 w 9445806"/>
              <a:gd name="connsiteY6" fmla="*/ 1024622 h 1069470"/>
              <a:gd name="connsiteX7" fmla="*/ 5113486 w 9445806"/>
              <a:gd name="connsiteY7" fmla="*/ 1048681 h 1069470"/>
              <a:gd name="connsiteX8" fmla="*/ 4125949 w 9445806"/>
              <a:gd name="connsiteY8" fmla="*/ 996131 h 1069470"/>
              <a:gd name="connsiteX9" fmla="*/ 3687910 w 9445806"/>
              <a:gd name="connsiteY9" fmla="*/ 926535 h 1069470"/>
              <a:gd name="connsiteX10" fmla="*/ 0 w 9445806"/>
              <a:gd name="connsiteY10" fmla="*/ 872094 h 1069470"/>
              <a:gd name="connsiteX0" fmla="*/ 0 w 9378707"/>
              <a:gd name="connsiteY0" fmla="*/ 872094 h 1195568"/>
              <a:gd name="connsiteX1" fmla="*/ 3590207 w 9378707"/>
              <a:gd name="connsiteY1" fmla="*/ 603296 h 1195568"/>
              <a:gd name="connsiteX2" fmla="*/ 2736992 w 9378707"/>
              <a:gd name="connsiteY2" fmla="*/ 165904 h 1195568"/>
              <a:gd name="connsiteX3" fmla="*/ 5986610 w 9378707"/>
              <a:gd name="connsiteY3" fmla="*/ 141845 h 1195568"/>
              <a:gd name="connsiteX4" fmla="*/ 8592478 w 9378707"/>
              <a:gd name="connsiteY4" fmla="*/ 23006 h 1195568"/>
              <a:gd name="connsiteX5" fmla="*/ 8798875 w 9378707"/>
              <a:gd name="connsiteY5" fmla="*/ 1024622 h 1195568"/>
              <a:gd name="connsiteX6" fmla="*/ 5113486 w 9378707"/>
              <a:gd name="connsiteY6" fmla="*/ 1048681 h 1195568"/>
              <a:gd name="connsiteX7" fmla="*/ 4125949 w 9378707"/>
              <a:gd name="connsiteY7" fmla="*/ 996131 h 1195568"/>
              <a:gd name="connsiteX8" fmla="*/ 3687910 w 9378707"/>
              <a:gd name="connsiteY8" fmla="*/ 926535 h 1195568"/>
              <a:gd name="connsiteX9" fmla="*/ 0 w 9378707"/>
              <a:gd name="connsiteY9" fmla="*/ 872094 h 1195568"/>
              <a:gd name="connsiteX0" fmla="*/ 0 w 9378707"/>
              <a:gd name="connsiteY0" fmla="*/ 872094 h 1195568"/>
              <a:gd name="connsiteX1" fmla="*/ 3590207 w 9378707"/>
              <a:gd name="connsiteY1" fmla="*/ 603296 h 1195568"/>
              <a:gd name="connsiteX2" fmla="*/ 2081730 w 9378707"/>
              <a:gd name="connsiteY2" fmla="*/ 332468 h 1195568"/>
              <a:gd name="connsiteX3" fmla="*/ 2736992 w 9378707"/>
              <a:gd name="connsiteY3" fmla="*/ 165904 h 1195568"/>
              <a:gd name="connsiteX4" fmla="*/ 5986610 w 9378707"/>
              <a:gd name="connsiteY4" fmla="*/ 141845 h 1195568"/>
              <a:gd name="connsiteX5" fmla="*/ 8592478 w 9378707"/>
              <a:gd name="connsiteY5" fmla="*/ 23006 h 1195568"/>
              <a:gd name="connsiteX6" fmla="*/ 8798875 w 9378707"/>
              <a:gd name="connsiteY6" fmla="*/ 1024622 h 1195568"/>
              <a:gd name="connsiteX7" fmla="*/ 5113486 w 9378707"/>
              <a:gd name="connsiteY7" fmla="*/ 1048681 h 1195568"/>
              <a:gd name="connsiteX8" fmla="*/ 4125949 w 9378707"/>
              <a:gd name="connsiteY8" fmla="*/ 996131 h 1195568"/>
              <a:gd name="connsiteX9" fmla="*/ 3687910 w 9378707"/>
              <a:gd name="connsiteY9" fmla="*/ 926535 h 1195568"/>
              <a:gd name="connsiteX10" fmla="*/ 0 w 9378707"/>
              <a:gd name="connsiteY10" fmla="*/ 872094 h 1195568"/>
              <a:gd name="connsiteX0" fmla="*/ 267697 w 9646404"/>
              <a:gd name="connsiteY0" fmla="*/ 872094 h 1195568"/>
              <a:gd name="connsiteX1" fmla="*/ 2349427 w 9646404"/>
              <a:gd name="connsiteY1" fmla="*/ 332468 h 1195568"/>
              <a:gd name="connsiteX2" fmla="*/ 3004689 w 9646404"/>
              <a:gd name="connsiteY2" fmla="*/ 165904 h 1195568"/>
              <a:gd name="connsiteX3" fmla="*/ 6254307 w 9646404"/>
              <a:gd name="connsiteY3" fmla="*/ 141845 h 1195568"/>
              <a:gd name="connsiteX4" fmla="*/ 8860175 w 9646404"/>
              <a:gd name="connsiteY4" fmla="*/ 23006 h 1195568"/>
              <a:gd name="connsiteX5" fmla="*/ 9066572 w 9646404"/>
              <a:gd name="connsiteY5" fmla="*/ 1024622 h 1195568"/>
              <a:gd name="connsiteX6" fmla="*/ 5381183 w 9646404"/>
              <a:gd name="connsiteY6" fmla="*/ 1048681 h 1195568"/>
              <a:gd name="connsiteX7" fmla="*/ 4393646 w 9646404"/>
              <a:gd name="connsiteY7" fmla="*/ 996131 h 1195568"/>
              <a:gd name="connsiteX8" fmla="*/ 3955607 w 9646404"/>
              <a:gd name="connsiteY8" fmla="*/ 926535 h 1195568"/>
              <a:gd name="connsiteX9" fmla="*/ 267697 w 9646404"/>
              <a:gd name="connsiteY9" fmla="*/ 872094 h 1195568"/>
              <a:gd name="connsiteX0" fmla="*/ 267697 w 9646404"/>
              <a:gd name="connsiteY0" fmla="*/ 872094 h 1195568"/>
              <a:gd name="connsiteX1" fmla="*/ 2349427 w 9646404"/>
              <a:gd name="connsiteY1" fmla="*/ 332468 h 1195568"/>
              <a:gd name="connsiteX2" fmla="*/ 3004689 w 9646404"/>
              <a:gd name="connsiteY2" fmla="*/ 165904 h 1195568"/>
              <a:gd name="connsiteX3" fmla="*/ 7517799 w 9646404"/>
              <a:gd name="connsiteY3" fmla="*/ 308379 h 1195568"/>
              <a:gd name="connsiteX4" fmla="*/ 8860175 w 9646404"/>
              <a:gd name="connsiteY4" fmla="*/ 23006 h 1195568"/>
              <a:gd name="connsiteX5" fmla="*/ 9066572 w 9646404"/>
              <a:gd name="connsiteY5" fmla="*/ 1024622 h 1195568"/>
              <a:gd name="connsiteX6" fmla="*/ 5381183 w 9646404"/>
              <a:gd name="connsiteY6" fmla="*/ 1048681 h 1195568"/>
              <a:gd name="connsiteX7" fmla="*/ 4393646 w 9646404"/>
              <a:gd name="connsiteY7" fmla="*/ 996131 h 1195568"/>
              <a:gd name="connsiteX8" fmla="*/ 3955607 w 9646404"/>
              <a:gd name="connsiteY8" fmla="*/ 926535 h 1195568"/>
              <a:gd name="connsiteX9" fmla="*/ 267697 w 9646404"/>
              <a:gd name="connsiteY9" fmla="*/ 872094 h 1195568"/>
              <a:gd name="connsiteX0" fmla="*/ 267697 w 9646404"/>
              <a:gd name="connsiteY0" fmla="*/ 872094 h 1195568"/>
              <a:gd name="connsiteX1" fmla="*/ 2349427 w 9646404"/>
              <a:gd name="connsiteY1" fmla="*/ 332468 h 1195568"/>
              <a:gd name="connsiteX2" fmla="*/ 6482759 w 9646404"/>
              <a:gd name="connsiteY2" fmla="*/ 165904 h 1195568"/>
              <a:gd name="connsiteX3" fmla="*/ 7517799 w 9646404"/>
              <a:gd name="connsiteY3" fmla="*/ 308379 h 1195568"/>
              <a:gd name="connsiteX4" fmla="*/ 8860175 w 9646404"/>
              <a:gd name="connsiteY4" fmla="*/ 23006 h 1195568"/>
              <a:gd name="connsiteX5" fmla="*/ 9066572 w 9646404"/>
              <a:gd name="connsiteY5" fmla="*/ 1024622 h 1195568"/>
              <a:gd name="connsiteX6" fmla="*/ 5381183 w 9646404"/>
              <a:gd name="connsiteY6" fmla="*/ 1048681 h 1195568"/>
              <a:gd name="connsiteX7" fmla="*/ 4393646 w 9646404"/>
              <a:gd name="connsiteY7" fmla="*/ 996131 h 1195568"/>
              <a:gd name="connsiteX8" fmla="*/ 3955607 w 9646404"/>
              <a:gd name="connsiteY8" fmla="*/ 926535 h 1195568"/>
              <a:gd name="connsiteX9" fmla="*/ 267697 w 9646404"/>
              <a:gd name="connsiteY9" fmla="*/ 872094 h 1195568"/>
              <a:gd name="connsiteX0" fmla="*/ 267697 w 9646404"/>
              <a:gd name="connsiteY0" fmla="*/ 872094 h 1195568"/>
              <a:gd name="connsiteX1" fmla="*/ 2349427 w 9646404"/>
              <a:gd name="connsiteY1" fmla="*/ 332468 h 1195568"/>
              <a:gd name="connsiteX2" fmla="*/ 6482759 w 9646404"/>
              <a:gd name="connsiteY2" fmla="*/ 165904 h 1195568"/>
              <a:gd name="connsiteX3" fmla="*/ 7517799 w 9646404"/>
              <a:gd name="connsiteY3" fmla="*/ 308379 h 1195568"/>
              <a:gd name="connsiteX4" fmla="*/ 8860175 w 9646404"/>
              <a:gd name="connsiteY4" fmla="*/ 23006 h 1195568"/>
              <a:gd name="connsiteX5" fmla="*/ 9066572 w 9646404"/>
              <a:gd name="connsiteY5" fmla="*/ 1024622 h 1195568"/>
              <a:gd name="connsiteX6" fmla="*/ 5381183 w 9646404"/>
              <a:gd name="connsiteY6" fmla="*/ 1048681 h 1195568"/>
              <a:gd name="connsiteX7" fmla="*/ 4393646 w 9646404"/>
              <a:gd name="connsiteY7" fmla="*/ 996131 h 1195568"/>
              <a:gd name="connsiteX8" fmla="*/ 3955607 w 9646404"/>
              <a:gd name="connsiteY8" fmla="*/ 926535 h 1195568"/>
              <a:gd name="connsiteX9" fmla="*/ 267697 w 9646404"/>
              <a:gd name="connsiteY9" fmla="*/ 872094 h 1195568"/>
              <a:gd name="connsiteX0" fmla="*/ 267697 w 9646404"/>
              <a:gd name="connsiteY0" fmla="*/ 872094 h 1256270"/>
              <a:gd name="connsiteX1" fmla="*/ 2349427 w 9646404"/>
              <a:gd name="connsiteY1" fmla="*/ 332468 h 1256270"/>
              <a:gd name="connsiteX2" fmla="*/ 6482759 w 9646404"/>
              <a:gd name="connsiteY2" fmla="*/ 165904 h 1256270"/>
              <a:gd name="connsiteX3" fmla="*/ 7517799 w 9646404"/>
              <a:gd name="connsiteY3" fmla="*/ 308379 h 1256270"/>
              <a:gd name="connsiteX4" fmla="*/ 8860175 w 9646404"/>
              <a:gd name="connsiteY4" fmla="*/ 23006 h 1256270"/>
              <a:gd name="connsiteX5" fmla="*/ 9066572 w 9646404"/>
              <a:gd name="connsiteY5" fmla="*/ 1024622 h 1256270"/>
              <a:gd name="connsiteX6" fmla="*/ 7046263 w 9646404"/>
              <a:gd name="connsiteY6" fmla="*/ 1252261 h 1256270"/>
              <a:gd name="connsiteX7" fmla="*/ 5381183 w 9646404"/>
              <a:gd name="connsiteY7" fmla="*/ 1048681 h 1256270"/>
              <a:gd name="connsiteX8" fmla="*/ 4393646 w 9646404"/>
              <a:gd name="connsiteY8" fmla="*/ 996131 h 1256270"/>
              <a:gd name="connsiteX9" fmla="*/ 3955607 w 9646404"/>
              <a:gd name="connsiteY9" fmla="*/ 926535 h 1256270"/>
              <a:gd name="connsiteX10" fmla="*/ 267697 w 9646404"/>
              <a:gd name="connsiteY10" fmla="*/ 872094 h 1256270"/>
              <a:gd name="connsiteX0" fmla="*/ 267697 w 9646404"/>
              <a:gd name="connsiteY0" fmla="*/ 872094 h 1256271"/>
              <a:gd name="connsiteX1" fmla="*/ 2349427 w 9646404"/>
              <a:gd name="connsiteY1" fmla="*/ 332468 h 1256271"/>
              <a:gd name="connsiteX2" fmla="*/ 6482759 w 9646404"/>
              <a:gd name="connsiteY2" fmla="*/ 165904 h 1256271"/>
              <a:gd name="connsiteX3" fmla="*/ 8138349 w 9646404"/>
              <a:gd name="connsiteY3" fmla="*/ 308379 h 1256271"/>
              <a:gd name="connsiteX4" fmla="*/ 8860175 w 9646404"/>
              <a:gd name="connsiteY4" fmla="*/ 23006 h 1256271"/>
              <a:gd name="connsiteX5" fmla="*/ 9066572 w 9646404"/>
              <a:gd name="connsiteY5" fmla="*/ 1024622 h 1256271"/>
              <a:gd name="connsiteX6" fmla="*/ 7046263 w 9646404"/>
              <a:gd name="connsiteY6" fmla="*/ 1252261 h 1256271"/>
              <a:gd name="connsiteX7" fmla="*/ 5381183 w 9646404"/>
              <a:gd name="connsiteY7" fmla="*/ 1048681 h 1256271"/>
              <a:gd name="connsiteX8" fmla="*/ 4393646 w 9646404"/>
              <a:gd name="connsiteY8" fmla="*/ 996131 h 1256271"/>
              <a:gd name="connsiteX9" fmla="*/ 3955607 w 9646404"/>
              <a:gd name="connsiteY9" fmla="*/ 926535 h 1256271"/>
              <a:gd name="connsiteX10" fmla="*/ 267697 w 9646404"/>
              <a:gd name="connsiteY10" fmla="*/ 872094 h 1256271"/>
              <a:gd name="connsiteX0" fmla="*/ 267697 w 9646404"/>
              <a:gd name="connsiteY0" fmla="*/ 872094 h 1256271"/>
              <a:gd name="connsiteX1" fmla="*/ 2349427 w 9646404"/>
              <a:gd name="connsiteY1" fmla="*/ 332468 h 1256271"/>
              <a:gd name="connsiteX2" fmla="*/ 6482759 w 9646404"/>
              <a:gd name="connsiteY2" fmla="*/ 165904 h 1256271"/>
              <a:gd name="connsiteX3" fmla="*/ 8138349 w 9646404"/>
              <a:gd name="connsiteY3" fmla="*/ 308379 h 1256271"/>
              <a:gd name="connsiteX4" fmla="*/ 8860175 w 9646404"/>
              <a:gd name="connsiteY4" fmla="*/ 23006 h 1256271"/>
              <a:gd name="connsiteX5" fmla="*/ 9066572 w 9646404"/>
              <a:gd name="connsiteY5" fmla="*/ 1024622 h 1256271"/>
              <a:gd name="connsiteX6" fmla="*/ 7046263 w 9646404"/>
              <a:gd name="connsiteY6" fmla="*/ 1252261 h 1256271"/>
              <a:gd name="connsiteX7" fmla="*/ 5381183 w 9646404"/>
              <a:gd name="connsiteY7" fmla="*/ 1048681 h 1256271"/>
              <a:gd name="connsiteX8" fmla="*/ 4393646 w 9646404"/>
              <a:gd name="connsiteY8" fmla="*/ 996131 h 1256271"/>
              <a:gd name="connsiteX9" fmla="*/ 3955607 w 9646404"/>
              <a:gd name="connsiteY9" fmla="*/ 926535 h 1256271"/>
              <a:gd name="connsiteX10" fmla="*/ 267697 w 9646404"/>
              <a:gd name="connsiteY10" fmla="*/ 872094 h 1256271"/>
              <a:gd name="connsiteX0" fmla="*/ 267697 w 9646404"/>
              <a:gd name="connsiteY0" fmla="*/ 872094 h 1256271"/>
              <a:gd name="connsiteX1" fmla="*/ 2349427 w 9646404"/>
              <a:gd name="connsiteY1" fmla="*/ 332468 h 1256271"/>
              <a:gd name="connsiteX2" fmla="*/ 6482759 w 9646404"/>
              <a:gd name="connsiteY2" fmla="*/ 165904 h 1256271"/>
              <a:gd name="connsiteX3" fmla="*/ 8138349 w 9646404"/>
              <a:gd name="connsiteY3" fmla="*/ 308379 h 1256271"/>
              <a:gd name="connsiteX4" fmla="*/ 8860175 w 9646404"/>
              <a:gd name="connsiteY4" fmla="*/ 23006 h 1256271"/>
              <a:gd name="connsiteX5" fmla="*/ 9066572 w 9646404"/>
              <a:gd name="connsiteY5" fmla="*/ 1024622 h 1256271"/>
              <a:gd name="connsiteX6" fmla="*/ 7046263 w 9646404"/>
              <a:gd name="connsiteY6" fmla="*/ 1252261 h 1256271"/>
              <a:gd name="connsiteX7" fmla="*/ 5381183 w 9646404"/>
              <a:gd name="connsiteY7" fmla="*/ 1048681 h 1256271"/>
              <a:gd name="connsiteX8" fmla="*/ 4393646 w 9646404"/>
              <a:gd name="connsiteY8" fmla="*/ 996131 h 1256271"/>
              <a:gd name="connsiteX9" fmla="*/ 3955607 w 9646404"/>
              <a:gd name="connsiteY9" fmla="*/ 926535 h 1256271"/>
              <a:gd name="connsiteX10" fmla="*/ 267697 w 9646404"/>
              <a:gd name="connsiteY10" fmla="*/ 872094 h 1256271"/>
              <a:gd name="connsiteX0" fmla="*/ 267697 w 9646404"/>
              <a:gd name="connsiteY0" fmla="*/ 872094 h 1253500"/>
              <a:gd name="connsiteX1" fmla="*/ 2349427 w 9646404"/>
              <a:gd name="connsiteY1" fmla="*/ 332468 h 1253500"/>
              <a:gd name="connsiteX2" fmla="*/ 6482759 w 9646404"/>
              <a:gd name="connsiteY2" fmla="*/ 165904 h 1253500"/>
              <a:gd name="connsiteX3" fmla="*/ 8138349 w 9646404"/>
              <a:gd name="connsiteY3" fmla="*/ 308379 h 1253500"/>
              <a:gd name="connsiteX4" fmla="*/ 8860175 w 9646404"/>
              <a:gd name="connsiteY4" fmla="*/ 23006 h 1253500"/>
              <a:gd name="connsiteX5" fmla="*/ 9066572 w 9646404"/>
              <a:gd name="connsiteY5" fmla="*/ 1024622 h 1253500"/>
              <a:gd name="connsiteX6" fmla="*/ 9038573 w 9646404"/>
              <a:gd name="connsiteY6" fmla="*/ 1056114 h 1253500"/>
              <a:gd name="connsiteX7" fmla="*/ 7046263 w 9646404"/>
              <a:gd name="connsiteY7" fmla="*/ 1252261 h 1253500"/>
              <a:gd name="connsiteX8" fmla="*/ 5381183 w 9646404"/>
              <a:gd name="connsiteY8" fmla="*/ 1048681 h 1253500"/>
              <a:gd name="connsiteX9" fmla="*/ 4393646 w 9646404"/>
              <a:gd name="connsiteY9" fmla="*/ 996131 h 1253500"/>
              <a:gd name="connsiteX10" fmla="*/ 3955607 w 9646404"/>
              <a:gd name="connsiteY10" fmla="*/ 926535 h 1253500"/>
              <a:gd name="connsiteX11" fmla="*/ 267697 w 9646404"/>
              <a:gd name="connsiteY11" fmla="*/ 872094 h 1253500"/>
              <a:gd name="connsiteX0" fmla="*/ 267697 w 9646404"/>
              <a:gd name="connsiteY0" fmla="*/ 872094 h 1253500"/>
              <a:gd name="connsiteX1" fmla="*/ 2349427 w 9646404"/>
              <a:gd name="connsiteY1" fmla="*/ 332468 h 1253500"/>
              <a:gd name="connsiteX2" fmla="*/ 6482759 w 9646404"/>
              <a:gd name="connsiteY2" fmla="*/ 165904 h 1253500"/>
              <a:gd name="connsiteX3" fmla="*/ 8138349 w 9646404"/>
              <a:gd name="connsiteY3" fmla="*/ 308379 h 1253500"/>
              <a:gd name="connsiteX4" fmla="*/ 8860175 w 9646404"/>
              <a:gd name="connsiteY4" fmla="*/ 23006 h 1253500"/>
              <a:gd name="connsiteX5" fmla="*/ 9066572 w 9646404"/>
              <a:gd name="connsiteY5" fmla="*/ 1024622 h 1253500"/>
              <a:gd name="connsiteX6" fmla="*/ 9038573 w 9646404"/>
              <a:gd name="connsiteY6" fmla="*/ 1056114 h 1253500"/>
              <a:gd name="connsiteX7" fmla="*/ 7046263 w 9646404"/>
              <a:gd name="connsiteY7" fmla="*/ 1252261 h 1253500"/>
              <a:gd name="connsiteX8" fmla="*/ 5381183 w 9646404"/>
              <a:gd name="connsiteY8" fmla="*/ 1048681 h 1253500"/>
              <a:gd name="connsiteX9" fmla="*/ 4393646 w 9646404"/>
              <a:gd name="connsiteY9" fmla="*/ 996131 h 1253500"/>
              <a:gd name="connsiteX10" fmla="*/ 3955607 w 9646404"/>
              <a:gd name="connsiteY10" fmla="*/ 926535 h 1253500"/>
              <a:gd name="connsiteX11" fmla="*/ 267697 w 9646404"/>
              <a:gd name="connsiteY11" fmla="*/ 872094 h 1253500"/>
              <a:gd name="connsiteX0" fmla="*/ 267697 w 9646404"/>
              <a:gd name="connsiteY0" fmla="*/ 872094 h 1253500"/>
              <a:gd name="connsiteX1" fmla="*/ 2349427 w 9646404"/>
              <a:gd name="connsiteY1" fmla="*/ 332468 h 1253500"/>
              <a:gd name="connsiteX2" fmla="*/ 6482759 w 9646404"/>
              <a:gd name="connsiteY2" fmla="*/ 165904 h 1253500"/>
              <a:gd name="connsiteX3" fmla="*/ 8138349 w 9646404"/>
              <a:gd name="connsiteY3" fmla="*/ 308379 h 1253500"/>
              <a:gd name="connsiteX4" fmla="*/ 8860175 w 9646404"/>
              <a:gd name="connsiteY4" fmla="*/ 23006 h 1253500"/>
              <a:gd name="connsiteX5" fmla="*/ 9066572 w 9646404"/>
              <a:gd name="connsiteY5" fmla="*/ 1024622 h 1253500"/>
              <a:gd name="connsiteX6" fmla="*/ 9038573 w 9646404"/>
              <a:gd name="connsiteY6" fmla="*/ 1056114 h 1253500"/>
              <a:gd name="connsiteX7" fmla="*/ 7046263 w 9646404"/>
              <a:gd name="connsiteY7" fmla="*/ 1252261 h 1253500"/>
              <a:gd name="connsiteX8" fmla="*/ 5381183 w 9646404"/>
              <a:gd name="connsiteY8" fmla="*/ 1048681 h 1253500"/>
              <a:gd name="connsiteX9" fmla="*/ 4393646 w 9646404"/>
              <a:gd name="connsiteY9" fmla="*/ 996131 h 1253500"/>
              <a:gd name="connsiteX10" fmla="*/ 3955607 w 9646404"/>
              <a:gd name="connsiteY10" fmla="*/ 926535 h 1253500"/>
              <a:gd name="connsiteX11" fmla="*/ 267697 w 9646404"/>
              <a:gd name="connsiteY11" fmla="*/ 872094 h 1253500"/>
              <a:gd name="connsiteX0" fmla="*/ 267697 w 9646404"/>
              <a:gd name="connsiteY0" fmla="*/ 872094 h 1253500"/>
              <a:gd name="connsiteX1" fmla="*/ 2349427 w 9646404"/>
              <a:gd name="connsiteY1" fmla="*/ 332468 h 1253500"/>
              <a:gd name="connsiteX2" fmla="*/ 6482759 w 9646404"/>
              <a:gd name="connsiteY2" fmla="*/ 165904 h 1253500"/>
              <a:gd name="connsiteX3" fmla="*/ 8138349 w 9646404"/>
              <a:gd name="connsiteY3" fmla="*/ 308379 h 1253500"/>
              <a:gd name="connsiteX4" fmla="*/ 8860175 w 9646404"/>
              <a:gd name="connsiteY4" fmla="*/ 23006 h 1253500"/>
              <a:gd name="connsiteX5" fmla="*/ 9066572 w 9646404"/>
              <a:gd name="connsiteY5" fmla="*/ 1024622 h 1253500"/>
              <a:gd name="connsiteX6" fmla="*/ 9038573 w 9646404"/>
              <a:gd name="connsiteY6" fmla="*/ 1056114 h 1253500"/>
              <a:gd name="connsiteX7" fmla="*/ 7046263 w 9646404"/>
              <a:gd name="connsiteY7" fmla="*/ 1252261 h 1253500"/>
              <a:gd name="connsiteX8" fmla="*/ 5381183 w 9646404"/>
              <a:gd name="connsiteY8" fmla="*/ 1048681 h 1253500"/>
              <a:gd name="connsiteX9" fmla="*/ 4393646 w 9646404"/>
              <a:gd name="connsiteY9" fmla="*/ 996131 h 1253500"/>
              <a:gd name="connsiteX10" fmla="*/ 267697 w 9646404"/>
              <a:gd name="connsiteY10" fmla="*/ 872094 h 1253500"/>
              <a:gd name="connsiteX0" fmla="*/ 267697 w 9646404"/>
              <a:gd name="connsiteY0" fmla="*/ 976391 h 1357797"/>
              <a:gd name="connsiteX1" fmla="*/ 2112753 w 9646404"/>
              <a:gd name="connsiteY1" fmla="*/ 270174 h 1357797"/>
              <a:gd name="connsiteX2" fmla="*/ 6482759 w 9646404"/>
              <a:gd name="connsiteY2" fmla="*/ 270201 h 1357797"/>
              <a:gd name="connsiteX3" fmla="*/ 8138349 w 9646404"/>
              <a:gd name="connsiteY3" fmla="*/ 412676 h 1357797"/>
              <a:gd name="connsiteX4" fmla="*/ 8860175 w 9646404"/>
              <a:gd name="connsiteY4" fmla="*/ 127303 h 1357797"/>
              <a:gd name="connsiteX5" fmla="*/ 9066572 w 9646404"/>
              <a:gd name="connsiteY5" fmla="*/ 1128919 h 1357797"/>
              <a:gd name="connsiteX6" fmla="*/ 9038573 w 9646404"/>
              <a:gd name="connsiteY6" fmla="*/ 1160411 h 1357797"/>
              <a:gd name="connsiteX7" fmla="*/ 7046263 w 9646404"/>
              <a:gd name="connsiteY7" fmla="*/ 1356558 h 1357797"/>
              <a:gd name="connsiteX8" fmla="*/ 5381183 w 9646404"/>
              <a:gd name="connsiteY8" fmla="*/ 1152978 h 1357797"/>
              <a:gd name="connsiteX9" fmla="*/ 4393646 w 9646404"/>
              <a:gd name="connsiteY9" fmla="*/ 1100428 h 1357797"/>
              <a:gd name="connsiteX10" fmla="*/ 267697 w 9646404"/>
              <a:gd name="connsiteY10" fmla="*/ 976391 h 1357797"/>
              <a:gd name="connsiteX0" fmla="*/ 267697 w 9646404"/>
              <a:gd name="connsiteY0" fmla="*/ 976391 h 1360568"/>
              <a:gd name="connsiteX1" fmla="*/ 2112753 w 9646404"/>
              <a:gd name="connsiteY1" fmla="*/ 270174 h 1360568"/>
              <a:gd name="connsiteX2" fmla="*/ 6482759 w 9646404"/>
              <a:gd name="connsiteY2" fmla="*/ 270201 h 1360568"/>
              <a:gd name="connsiteX3" fmla="*/ 8138349 w 9646404"/>
              <a:gd name="connsiteY3" fmla="*/ 412676 h 1360568"/>
              <a:gd name="connsiteX4" fmla="*/ 8860175 w 9646404"/>
              <a:gd name="connsiteY4" fmla="*/ 127303 h 1360568"/>
              <a:gd name="connsiteX5" fmla="*/ 9066572 w 9646404"/>
              <a:gd name="connsiteY5" fmla="*/ 1128919 h 1360568"/>
              <a:gd name="connsiteX6" fmla="*/ 7046263 w 9646404"/>
              <a:gd name="connsiteY6" fmla="*/ 1356558 h 1360568"/>
              <a:gd name="connsiteX7" fmla="*/ 5381183 w 9646404"/>
              <a:gd name="connsiteY7" fmla="*/ 1152978 h 1360568"/>
              <a:gd name="connsiteX8" fmla="*/ 4393646 w 9646404"/>
              <a:gd name="connsiteY8" fmla="*/ 1100428 h 1360568"/>
              <a:gd name="connsiteX9" fmla="*/ 267697 w 9646404"/>
              <a:gd name="connsiteY9" fmla="*/ 976391 h 1360568"/>
              <a:gd name="connsiteX0" fmla="*/ 2629078 w 7881836"/>
              <a:gd name="connsiteY0" fmla="*/ 1100428 h 1360568"/>
              <a:gd name="connsiteX1" fmla="*/ 348185 w 7881836"/>
              <a:gd name="connsiteY1" fmla="*/ 270174 h 1360568"/>
              <a:gd name="connsiteX2" fmla="*/ 4718191 w 7881836"/>
              <a:gd name="connsiteY2" fmla="*/ 270201 h 1360568"/>
              <a:gd name="connsiteX3" fmla="*/ 6373781 w 7881836"/>
              <a:gd name="connsiteY3" fmla="*/ 412676 h 1360568"/>
              <a:gd name="connsiteX4" fmla="*/ 7095607 w 7881836"/>
              <a:gd name="connsiteY4" fmla="*/ 127303 h 1360568"/>
              <a:gd name="connsiteX5" fmla="*/ 7302004 w 7881836"/>
              <a:gd name="connsiteY5" fmla="*/ 1128919 h 1360568"/>
              <a:gd name="connsiteX6" fmla="*/ 5281695 w 7881836"/>
              <a:gd name="connsiteY6" fmla="*/ 1356558 h 1360568"/>
              <a:gd name="connsiteX7" fmla="*/ 3616615 w 7881836"/>
              <a:gd name="connsiteY7" fmla="*/ 1152978 h 1360568"/>
              <a:gd name="connsiteX8" fmla="*/ 2629078 w 7881836"/>
              <a:gd name="connsiteY8" fmla="*/ 1100428 h 1360568"/>
              <a:gd name="connsiteX0" fmla="*/ 1199308 w 7881836"/>
              <a:gd name="connsiteY0" fmla="*/ 850556 h 1360568"/>
              <a:gd name="connsiteX1" fmla="*/ 348185 w 7881836"/>
              <a:gd name="connsiteY1" fmla="*/ 270174 h 1360568"/>
              <a:gd name="connsiteX2" fmla="*/ 4718191 w 7881836"/>
              <a:gd name="connsiteY2" fmla="*/ 270201 h 1360568"/>
              <a:gd name="connsiteX3" fmla="*/ 6373781 w 7881836"/>
              <a:gd name="connsiteY3" fmla="*/ 412676 h 1360568"/>
              <a:gd name="connsiteX4" fmla="*/ 7095607 w 7881836"/>
              <a:gd name="connsiteY4" fmla="*/ 127303 h 1360568"/>
              <a:gd name="connsiteX5" fmla="*/ 7302004 w 7881836"/>
              <a:gd name="connsiteY5" fmla="*/ 1128919 h 1360568"/>
              <a:gd name="connsiteX6" fmla="*/ 5281695 w 7881836"/>
              <a:gd name="connsiteY6" fmla="*/ 1356558 h 1360568"/>
              <a:gd name="connsiteX7" fmla="*/ 3616615 w 7881836"/>
              <a:gd name="connsiteY7" fmla="*/ 1152978 h 1360568"/>
              <a:gd name="connsiteX8" fmla="*/ 1199308 w 7881836"/>
              <a:gd name="connsiteY8" fmla="*/ 850556 h 1360568"/>
              <a:gd name="connsiteX0" fmla="*/ 544738 w 9585730"/>
              <a:gd name="connsiteY0" fmla="*/ 600684 h 1360568"/>
              <a:gd name="connsiteX1" fmla="*/ 2052079 w 9585730"/>
              <a:gd name="connsiteY1" fmla="*/ 270174 h 1360568"/>
              <a:gd name="connsiteX2" fmla="*/ 6422085 w 9585730"/>
              <a:gd name="connsiteY2" fmla="*/ 270201 h 1360568"/>
              <a:gd name="connsiteX3" fmla="*/ 8077675 w 9585730"/>
              <a:gd name="connsiteY3" fmla="*/ 412676 h 1360568"/>
              <a:gd name="connsiteX4" fmla="*/ 8799501 w 9585730"/>
              <a:gd name="connsiteY4" fmla="*/ 127303 h 1360568"/>
              <a:gd name="connsiteX5" fmla="*/ 9005898 w 9585730"/>
              <a:gd name="connsiteY5" fmla="*/ 1128919 h 1360568"/>
              <a:gd name="connsiteX6" fmla="*/ 6985589 w 9585730"/>
              <a:gd name="connsiteY6" fmla="*/ 1356558 h 1360568"/>
              <a:gd name="connsiteX7" fmla="*/ 5320509 w 9585730"/>
              <a:gd name="connsiteY7" fmla="*/ 1152978 h 1360568"/>
              <a:gd name="connsiteX8" fmla="*/ 544738 w 9585730"/>
              <a:gd name="connsiteY8" fmla="*/ 600684 h 1360568"/>
              <a:gd name="connsiteX0" fmla="*/ 594296 w 9635288"/>
              <a:gd name="connsiteY0" fmla="*/ 600684 h 1360568"/>
              <a:gd name="connsiteX1" fmla="*/ 1804289 w 9635288"/>
              <a:gd name="connsiteY1" fmla="*/ 270174 h 1360568"/>
              <a:gd name="connsiteX2" fmla="*/ 6471643 w 9635288"/>
              <a:gd name="connsiteY2" fmla="*/ 270201 h 1360568"/>
              <a:gd name="connsiteX3" fmla="*/ 8127233 w 9635288"/>
              <a:gd name="connsiteY3" fmla="*/ 412676 h 1360568"/>
              <a:gd name="connsiteX4" fmla="*/ 8849059 w 9635288"/>
              <a:gd name="connsiteY4" fmla="*/ 127303 h 1360568"/>
              <a:gd name="connsiteX5" fmla="*/ 9055456 w 9635288"/>
              <a:gd name="connsiteY5" fmla="*/ 1128919 h 1360568"/>
              <a:gd name="connsiteX6" fmla="*/ 7035147 w 9635288"/>
              <a:gd name="connsiteY6" fmla="*/ 1356558 h 1360568"/>
              <a:gd name="connsiteX7" fmla="*/ 5370067 w 9635288"/>
              <a:gd name="connsiteY7" fmla="*/ 1152978 h 1360568"/>
              <a:gd name="connsiteX8" fmla="*/ 594296 w 9635288"/>
              <a:gd name="connsiteY8" fmla="*/ 600684 h 1360568"/>
              <a:gd name="connsiteX0" fmla="*/ 594296 w 9635288"/>
              <a:gd name="connsiteY0" fmla="*/ 600684 h 1360568"/>
              <a:gd name="connsiteX1" fmla="*/ 1804289 w 9635288"/>
              <a:gd name="connsiteY1" fmla="*/ 270174 h 1360568"/>
              <a:gd name="connsiteX2" fmla="*/ 6471643 w 9635288"/>
              <a:gd name="connsiteY2" fmla="*/ 270201 h 1360568"/>
              <a:gd name="connsiteX3" fmla="*/ 7879443 w 9635288"/>
              <a:gd name="connsiteY3" fmla="*/ 246086 h 1360568"/>
              <a:gd name="connsiteX4" fmla="*/ 8849059 w 9635288"/>
              <a:gd name="connsiteY4" fmla="*/ 127303 h 1360568"/>
              <a:gd name="connsiteX5" fmla="*/ 9055456 w 9635288"/>
              <a:gd name="connsiteY5" fmla="*/ 1128919 h 1360568"/>
              <a:gd name="connsiteX6" fmla="*/ 7035147 w 9635288"/>
              <a:gd name="connsiteY6" fmla="*/ 1356558 h 1360568"/>
              <a:gd name="connsiteX7" fmla="*/ 5370067 w 9635288"/>
              <a:gd name="connsiteY7" fmla="*/ 1152978 h 1360568"/>
              <a:gd name="connsiteX8" fmla="*/ 594296 w 9635288"/>
              <a:gd name="connsiteY8" fmla="*/ 600684 h 1360568"/>
              <a:gd name="connsiteX0" fmla="*/ 594296 w 9673218"/>
              <a:gd name="connsiteY0" fmla="*/ 600684 h 1583612"/>
              <a:gd name="connsiteX1" fmla="*/ 1804289 w 9673218"/>
              <a:gd name="connsiteY1" fmla="*/ 270174 h 1583612"/>
              <a:gd name="connsiteX2" fmla="*/ 6471643 w 9673218"/>
              <a:gd name="connsiteY2" fmla="*/ 270201 h 1583612"/>
              <a:gd name="connsiteX3" fmla="*/ 7879443 w 9673218"/>
              <a:gd name="connsiteY3" fmla="*/ 246086 h 1583612"/>
              <a:gd name="connsiteX4" fmla="*/ 8849059 w 9673218"/>
              <a:gd name="connsiteY4" fmla="*/ 127303 h 1583612"/>
              <a:gd name="connsiteX5" fmla="*/ 9093386 w 9673218"/>
              <a:gd name="connsiteY5" fmla="*/ 1378736 h 1583612"/>
              <a:gd name="connsiteX6" fmla="*/ 7035147 w 9673218"/>
              <a:gd name="connsiteY6" fmla="*/ 1356558 h 1583612"/>
              <a:gd name="connsiteX7" fmla="*/ 5370067 w 9673218"/>
              <a:gd name="connsiteY7" fmla="*/ 1152978 h 1583612"/>
              <a:gd name="connsiteX8" fmla="*/ 594296 w 9673218"/>
              <a:gd name="connsiteY8" fmla="*/ 600684 h 1583612"/>
              <a:gd name="connsiteX0" fmla="*/ 594296 w 9317770"/>
              <a:gd name="connsiteY0" fmla="*/ 600684 h 1583612"/>
              <a:gd name="connsiteX1" fmla="*/ 1804289 w 9317770"/>
              <a:gd name="connsiteY1" fmla="*/ 270174 h 1583612"/>
              <a:gd name="connsiteX2" fmla="*/ 6471643 w 9317770"/>
              <a:gd name="connsiteY2" fmla="*/ 270201 h 1583612"/>
              <a:gd name="connsiteX3" fmla="*/ 7879443 w 9317770"/>
              <a:gd name="connsiteY3" fmla="*/ 246086 h 1583612"/>
              <a:gd name="connsiteX4" fmla="*/ 8849059 w 9317770"/>
              <a:gd name="connsiteY4" fmla="*/ 127303 h 1583612"/>
              <a:gd name="connsiteX5" fmla="*/ 9093386 w 9317770"/>
              <a:gd name="connsiteY5" fmla="*/ 1378736 h 1583612"/>
              <a:gd name="connsiteX6" fmla="*/ 7035147 w 9317770"/>
              <a:gd name="connsiteY6" fmla="*/ 1356558 h 1583612"/>
              <a:gd name="connsiteX7" fmla="*/ 5370067 w 9317770"/>
              <a:gd name="connsiteY7" fmla="*/ 1152978 h 1583612"/>
              <a:gd name="connsiteX8" fmla="*/ 594296 w 9317770"/>
              <a:gd name="connsiteY8" fmla="*/ 600684 h 1583612"/>
              <a:gd name="connsiteX0" fmla="*/ 594296 w 9346158"/>
              <a:gd name="connsiteY0" fmla="*/ 600684 h 1583612"/>
              <a:gd name="connsiteX1" fmla="*/ 1804289 w 9346158"/>
              <a:gd name="connsiteY1" fmla="*/ 270174 h 1583612"/>
              <a:gd name="connsiteX2" fmla="*/ 6471643 w 9346158"/>
              <a:gd name="connsiteY2" fmla="*/ 270201 h 1583612"/>
              <a:gd name="connsiteX3" fmla="*/ 7879443 w 9346158"/>
              <a:gd name="connsiteY3" fmla="*/ 246086 h 1583612"/>
              <a:gd name="connsiteX4" fmla="*/ 8849059 w 9346158"/>
              <a:gd name="connsiteY4" fmla="*/ 127303 h 1583612"/>
              <a:gd name="connsiteX5" fmla="*/ 9093386 w 9346158"/>
              <a:gd name="connsiteY5" fmla="*/ 1378736 h 1583612"/>
              <a:gd name="connsiteX6" fmla="*/ 7035147 w 9346158"/>
              <a:gd name="connsiteY6" fmla="*/ 1356558 h 1583612"/>
              <a:gd name="connsiteX7" fmla="*/ 5370067 w 9346158"/>
              <a:gd name="connsiteY7" fmla="*/ 1152978 h 1583612"/>
              <a:gd name="connsiteX8" fmla="*/ 594296 w 9346158"/>
              <a:gd name="connsiteY8" fmla="*/ 600684 h 1583612"/>
              <a:gd name="connsiteX0" fmla="*/ 594296 w 9406670"/>
              <a:gd name="connsiteY0" fmla="*/ 600684 h 1583612"/>
              <a:gd name="connsiteX1" fmla="*/ 1804289 w 9406670"/>
              <a:gd name="connsiteY1" fmla="*/ 270174 h 1583612"/>
              <a:gd name="connsiteX2" fmla="*/ 6471643 w 9406670"/>
              <a:gd name="connsiteY2" fmla="*/ 270201 h 1583612"/>
              <a:gd name="connsiteX3" fmla="*/ 7879443 w 9406670"/>
              <a:gd name="connsiteY3" fmla="*/ 246086 h 1583612"/>
              <a:gd name="connsiteX4" fmla="*/ 8849059 w 9406670"/>
              <a:gd name="connsiteY4" fmla="*/ 127303 h 1583612"/>
              <a:gd name="connsiteX5" fmla="*/ 9093386 w 9406670"/>
              <a:gd name="connsiteY5" fmla="*/ 1378736 h 1583612"/>
              <a:gd name="connsiteX6" fmla="*/ 7035147 w 9406670"/>
              <a:gd name="connsiteY6" fmla="*/ 1356558 h 1583612"/>
              <a:gd name="connsiteX7" fmla="*/ 5370067 w 9406670"/>
              <a:gd name="connsiteY7" fmla="*/ 1152978 h 1583612"/>
              <a:gd name="connsiteX8" fmla="*/ 594296 w 9406670"/>
              <a:gd name="connsiteY8" fmla="*/ 600684 h 1583612"/>
              <a:gd name="connsiteX0" fmla="*/ 594296 w 9406670"/>
              <a:gd name="connsiteY0" fmla="*/ 665227 h 1648155"/>
              <a:gd name="connsiteX1" fmla="*/ 1804289 w 9406670"/>
              <a:gd name="connsiteY1" fmla="*/ 334717 h 1648155"/>
              <a:gd name="connsiteX2" fmla="*/ 6471643 w 9406670"/>
              <a:gd name="connsiteY2" fmla="*/ 334744 h 1648155"/>
              <a:gd name="connsiteX3" fmla="*/ 7879443 w 9406670"/>
              <a:gd name="connsiteY3" fmla="*/ 310629 h 1648155"/>
              <a:gd name="connsiteX4" fmla="*/ 7862277 w 9406670"/>
              <a:gd name="connsiteY4" fmla="*/ 292209 h 1648155"/>
              <a:gd name="connsiteX5" fmla="*/ 8849059 w 9406670"/>
              <a:gd name="connsiteY5" fmla="*/ 191846 h 1648155"/>
              <a:gd name="connsiteX6" fmla="*/ 9093386 w 9406670"/>
              <a:gd name="connsiteY6" fmla="*/ 1443279 h 1648155"/>
              <a:gd name="connsiteX7" fmla="*/ 7035147 w 9406670"/>
              <a:gd name="connsiteY7" fmla="*/ 1421101 h 1648155"/>
              <a:gd name="connsiteX8" fmla="*/ 5370067 w 9406670"/>
              <a:gd name="connsiteY8" fmla="*/ 1217521 h 1648155"/>
              <a:gd name="connsiteX9" fmla="*/ 594296 w 9406670"/>
              <a:gd name="connsiteY9" fmla="*/ 665227 h 1648155"/>
              <a:gd name="connsiteX0" fmla="*/ 594296 w 9406670"/>
              <a:gd name="connsiteY0" fmla="*/ 662156 h 1645084"/>
              <a:gd name="connsiteX1" fmla="*/ 1804289 w 9406670"/>
              <a:gd name="connsiteY1" fmla="*/ 331646 h 1645084"/>
              <a:gd name="connsiteX2" fmla="*/ 6471643 w 9406670"/>
              <a:gd name="connsiteY2" fmla="*/ 331673 h 1645084"/>
              <a:gd name="connsiteX3" fmla="*/ 7879443 w 9406670"/>
              <a:gd name="connsiteY3" fmla="*/ 307558 h 1645084"/>
              <a:gd name="connsiteX4" fmla="*/ 8849059 w 9406670"/>
              <a:gd name="connsiteY4" fmla="*/ 188775 h 1645084"/>
              <a:gd name="connsiteX5" fmla="*/ 9093386 w 9406670"/>
              <a:gd name="connsiteY5" fmla="*/ 1440208 h 1645084"/>
              <a:gd name="connsiteX6" fmla="*/ 7035147 w 9406670"/>
              <a:gd name="connsiteY6" fmla="*/ 1418030 h 1645084"/>
              <a:gd name="connsiteX7" fmla="*/ 5370067 w 9406670"/>
              <a:gd name="connsiteY7" fmla="*/ 1214450 h 1645084"/>
              <a:gd name="connsiteX8" fmla="*/ 594296 w 9406670"/>
              <a:gd name="connsiteY8" fmla="*/ 662156 h 1645084"/>
              <a:gd name="connsiteX0" fmla="*/ 594296 w 9406670"/>
              <a:gd name="connsiteY0" fmla="*/ 662156 h 1645084"/>
              <a:gd name="connsiteX1" fmla="*/ 1804289 w 9406670"/>
              <a:gd name="connsiteY1" fmla="*/ 331646 h 1645084"/>
              <a:gd name="connsiteX2" fmla="*/ 6471643 w 9406670"/>
              <a:gd name="connsiteY2" fmla="*/ 331673 h 1645084"/>
              <a:gd name="connsiteX3" fmla="*/ 7860271 w 9406670"/>
              <a:gd name="connsiteY3" fmla="*/ 307557 h 1645084"/>
              <a:gd name="connsiteX4" fmla="*/ 8849059 w 9406670"/>
              <a:gd name="connsiteY4" fmla="*/ 188775 h 1645084"/>
              <a:gd name="connsiteX5" fmla="*/ 9093386 w 9406670"/>
              <a:gd name="connsiteY5" fmla="*/ 1440208 h 1645084"/>
              <a:gd name="connsiteX6" fmla="*/ 7035147 w 9406670"/>
              <a:gd name="connsiteY6" fmla="*/ 1418030 h 1645084"/>
              <a:gd name="connsiteX7" fmla="*/ 5370067 w 9406670"/>
              <a:gd name="connsiteY7" fmla="*/ 1214450 h 1645084"/>
              <a:gd name="connsiteX8" fmla="*/ 594296 w 9406670"/>
              <a:gd name="connsiteY8" fmla="*/ 662156 h 1645084"/>
              <a:gd name="connsiteX0" fmla="*/ 186280 w 8998654"/>
              <a:gd name="connsiteY0" fmla="*/ 662156 h 1645084"/>
              <a:gd name="connsiteX1" fmla="*/ 1396273 w 8998654"/>
              <a:gd name="connsiteY1" fmla="*/ 331646 h 1645084"/>
              <a:gd name="connsiteX2" fmla="*/ 6063627 w 8998654"/>
              <a:gd name="connsiteY2" fmla="*/ 331673 h 1645084"/>
              <a:gd name="connsiteX3" fmla="*/ 7452255 w 8998654"/>
              <a:gd name="connsiteY3" fmla="*/ 307557 h 1645084"/>
              <a:gd name="connsiteX4" fmla="*/ 8441043 w 8998654"/>
              <a:gd name="connsiteY4" fmla="*/ 188775 h 1645084"/>
              <a:gd name="connsiteX5" fmla="*/ 8685370 w 8998654"/>
              <a:gd name="connsiteY5" fmla="*/ 1440208 h 1645084"/>
              <a:gd name="connsiteX6" fmla="*/ 6627131 w 8998654"/>
              <a:gd name="connsiteY6" fmla="*/ 1418030 h 1645084"/>
              <a:gd name="connsiteX7" fmla="*/ 2513955 w 8998654"/>
              <a:gd name="connsiteY7" fmla="*/ 1047859 h 1645084"/>
              <a:gd name="connsiteX8" fmla="*/ 186280 w 8998654"/>
              <a:gd name="connsiteY8" fmla="*/ 662156 h 1645084"/>
              <a:gd name="connsiteX0" fmla="*/ 186280 w 9142938"/>
              <a:gd name="connsiteY0" fmla="*/ 662157 h 1645085"/>
              <a:gd name="connsiteX1" fmla="*/ 1396273 w 9142938"/>
              <a:gd name="connsiteY1" fmla="*/ 331647 h 1645085"/>
              <a:gd name="connsiteX2" fmla="*/ 6063627 w 9142938"/>
              <a:gd name="connsiteY2" fmla="*/ 331674 h 1645085"/>
              <a:gd name="connsiteX3" fmla="*/ 7452255 w 9142938"/>
              <a:gd name="connsiteY3" fmla="*/ 307558 h 1645085"/>
              <a:gd name="connsiteX4" fmla="*/ 8585327 w 9142938"/>
              <a:gd name="connsiteY4" fmla="*/ 188775 h 1645085"/>
              <a:gd name="connsiteX5" fmla="*/ 8685370 w 9142938"/>
              <a:gd name="connsiteY5" fmla="*/ 1440209 h 1645085"/>
              <a:gd name="connsiteX6" fmla="*/ 6627131 w 9142938"/>
              <a:gd name="connsiteY6" fmla="*/ 1418031 h 1645085"/>
              <a:gd name="connsiteX7" fmla="*/ 2513955 w 9142938"/>
              <a:gd name="connsiteY7" fmla="*/ 1047860 h 1645085"/>
              <a:gd name="connsiteX8" fmla="*/ 186280 w 9142938"/>
              <a:gd name="connsiteY8" fmla="*/ 662157 h 1645085"/>
              <a:gd name="connsiteX0" fmla="*/ 186280 w 8958754"/>
              <a:gd name="connsiteY0" fmla="*/ 662157 h 1645085"/>
              <a:gd name="connsiteX1" fmla="*/ 1396273 w 8958754"/>
              <a:gd name="connsiteY1" fmla="*/ 331647 h 1645085"/>
              <a:gd name="connsiteX2" fmla="*/ 6063627 w 8958754"/>
              <a:gd name="connsiteY2" fmla="*/ 331674 h 1645085"/>
              <a:gd name="connsiteX3" fmla="*/ 7452255 w 8958754"/>
              <a:gd name="connsiteY3" fmla="*/ 307558 h 1645085"/>
              <a:gd name="connsiteX4" fmla="*/ 8585327 w 8958754"/>
              <a:gd name="connsiteY4" fmla="*/ 188775 h 1645085"/>
              <a:gd name="connsiteX5" fmla="*/ 8685370 w 8958754"/>
              <a:gd name="connsiteY5" fmla="*/ 1440209 h 1645085"/>
              <a:gd name="connsiteX6" fmla="*/ 6627131 w 8958754"/>
              <a:gd name="connsiteY6" fmla="*/ 1418031 h 1645085"/>
              <a:gd name="connsiteX7" fmla="*/ 2513955 w 8958754"/>
              <a:gd name="connsiteY7" fmla="*/ 1047860 h 1645085"/>
              <a:gd name="connsiteX8" fmla="*/ 186280 w 8958754"/>
              <a:gd name="connsiteY8" fmla="*/ 662157 h 1645085"/>
              <a:gd name="connsiteX0" fmla="*/ 393710 w 9166184"/>
              <a:gd name="connsiteY0" fmla="*/ 662157 h 1645085"/>
              <a:gd name="connsiteX1" fmla="*/ 359127 w 9166184"/>
              <a:gd name="connsiteY1" fmla="*/ 331647 h 1645085"/>
              <a:gd name="connsiteX2" fmla="*/ 6271057 w 9166184"/>
              <a:gd name="connsiteY2" fmla="*/ 331674 h 1645085"/>
              <a:gd name="connsiteX3" fmla="*/ 7659685 w 9166184"/>
              <a:gd name="connsiteY3" fmla="*/ 307558 h 1645085"/>
              <a:gd name="connsiteX4" fmla="*/ 8792757 w 9166184"/>
              <a:gd name="connsiteY4" fmla="*/ 188775 h 1645085"/>
              <a:gd name="connsiteX5" fmla="*/ 8892800 w 9166184"/>
              <a:gd name="connsiteY5" fmla="*/ 1440209 h 1645085"/>
              <a:gd name="connsiteX6" fmla="*/ 6834561 w 9166184"/>
              <a:gd name="connsiteY6" fmla="*/ 1418031 h 1645085"/>
              <a:gd name="connsiteX7" fmla="*/ 2721385 w 9166184"/>
              <a:gd name="connsiteY7" fmla="*/ 1047860 h 1645085"/>
              <a:gd name="connsiteX8" fmla="*/ 393710 w 9166184"/>
              <a:gd name="connsiteY8" fmla="*/ 662157 h 1645085"/>
              <a:gd name="connsiteX0" fmla="*/ 1703076 w 9155242"/>
              <a:gd name="connsiteY0" fmla="*/ 995254 h 1645085"/>
              <a:gd name="connsiteX1" fmla="*/ 348185 w 9155242"/>
              <a:gd name="connsiteY1" fmla="*/ 331647 h 1645085"/>
              <a:gd name="connsiteX2" fmla="*/ 6260115 w 9155242"/>
              <a:gd name="connsiteY2" fmla="*/ 331674 h 1645085"/>
              <a:gd name="connsiteX3" fmla="*/ 7648743 w 9155242"/>
              <a:gd name="connsiteY3" fmla="*/ 307558 h 1645085"/>
              <a:gd name="connsiteX4" fmla="*/ 8781815 w 9155242"/>
              <a:gd name="connsiteY4" fmla="*/ 188775 h 1645085"/>
              <a:gd name="connsiteX5" fmla="*/ 8881858 w 9155242"/>
              <a:gd name="connsiteY5" fmla="*/ 1440209 h 1645085"/>
              <a:gd name="connsiteX6" fmla="*/ 6823619 w 9155242"/>
              <a:gd name="connsiteY6" fmla="*/ 1418031 h 1645085"/>
              <a:gd name="connsiteX7" fmla="*/ 2710443 w 9155242"/>
              <a:gd name="connsiteY7" fmla="*/ 1047860 h 1645085"/>
              <a:gd name="connsiteX8" fmla="*/ 1703076 w 9155242"/>
              <a:gd name="connsiteY8" fmla="*/ 995254 h 1645085"/>
              <a:gd name="connsiteX0" fmla="*/ 1797996 w 9155242"/>
              <a:gd name="connsiteY0" fmla="*/ 662101 h 1645085"/>
              <a:gd name="connsiteX1" fmla="*/ 348185 w 9155242"/>
              <a:gd name="connsiteY1" fmla="*/ 331647 h 1645085"/>
              <a:gd name="connsiteX2" fmla="*/ 6260115 w 9155242"/>
              <a:gd name="connsiteY2" fmla="*/ 331674 h 1645085"/>
              <a:gd name="connsiteX3" fmla="*/ 7648743 w 9155242"/>
              <a:gd name="connsiteY3" fmla="*/ 307558 h 1645085"/>
              <a:gd name="connsiteX4" fmla="*/ 8781815 w 9155242"/>
              <a:gd name="connsiteY4" fmla="*/ 188775 h 1645085"/>
              <a:gd name="connsiteX5" fmla="*/ 8881858 w 9155242"/>
              <a:gd name="connsiteY5" fmla="*/ 1440209 h 1645085"/>
              <a:gd name="connsiteX6" fmla="*/ 6823619 w 9155242"/>
              <a:gd name="connsiteY6" fmla="*/ 1418031 h 1645085"/>
              <a:gd name="connsiteX7" fmla="*/ 2710443 w 9155242"/>
              <a:gd name="connsiteY7" fmla="*/ 1047860 h 1645085"/>
              <a:gd name="connsiteX8" fmla="*/ 1797996 w 9155242"/>
              <a:gd name="connsiteY8" fmla="*/ 662101 h 1645085"/>
              <a:gd name="connsiteX0" fmla="*/ 1797996 w 9155242"/>
              <a:gd name="connsiteY0" fmla="*/ 662101 h 1645085"/>
              <a:gd name="connsiteX1" fmla="*/ 348185 w 9155242"/>
              <a:gd name="connsiteY1" fmla="*/ 331647 h 1645085"/>
              <a:gd name="connsiteX2" fmla="*/ 6260115 w 9155242"/>
              <a:gd name="connsiteY2" fmla="*/ 331674 h 1645085"/>
              <a:gd name="connsiteX3" fmla="*/ 7648743 w 9155242"/>
              <a:gd name="connsiteY3" fmla="*/ 307558 h 1645085"/>
              <a:gd name="connsiteX4" fmla="*/ 8781815 w 9155242"/>
              <a:gd name="connsiteY4" fmla="*/ 188775 h 1645085"/>
              <a:gd name="connsiteX5" fmla="*/ 8881858 w 9155242"/>
              <a:gd name="connsiteY5" fmla="*/ 1440209 h 1645085"/>
              <a:gd name="connsiteX6" fmla="*/ 6823619 w 9155242"/>
              <a:gd name="connsiteY6" fmla="*/ 1418031 h 1645085"/>
              <a:gd name="connsiteX7" fmla="*/ 2710443 w 9155242"/>
              <a:gd name="connsiteY7" fmla="*/ 1047860 h 1645085"/>
              <a:gd name="connsiteX8" fmla="*/ 1797996 w 9155242"/>
              <a:gd name="connsiteY8" fmla="*/ 662101 h 1645085"/>
              <a:gd name="connsiteX0" fmla="*/ 1797996 w 9155242"/>
              <a:gd name="connsiteY0" fmla="*/ 662101 h 1702882"/>
              <a:gd name="connsiteX1" fmla="*/ 348185 w 9155242"/>
              <a:gd name="connsiteY1" fmla="*/ 331647 h 1702882"/>
              <a:gd name="connsiteX2" fmla="*/ 6260115 w 9155242"/>
              <a:gd name="connsiteY2" fmla="*/ 331674 h 1702882"/>
              <a:gd name="connsiteX3" fmla="*/ 7648743 w 9155242"/>
              <a:gd name="connsiteY3" fmla="*/ 307558 h 1702882"/>
              <a:gd name="connsiteX4" fmla="*/ 8781815 w 9155242"/>
              <a:gd name="connsiteY4" fmla="*/ 188775 h 1702882"/>
              <a:gd name="connsiteX5" fmla="*/ 8881858 w 9155242"/>
              <a:gd name="connsiteY5" fmla="*/ 1440209 h 1702882"/>
              <a:gd name="connsiteX6" fmla="*/ 6823619 w 9155242"/>
              <a:gd name="connsiteY6" fmla="*/ 1418031 h 1702882"/>
              <a:gd name="connsiteX7" fmla="*/ 2710443 w 9155242"/>
              <a:gd name="connsiteY7" fmla="*/ 1047860 h 1702882"/>
              <a:gd name="connsiteX8" fmla="*/ 1797996 w 9155242"/>
              <a:gd name="connsiteY8" fmla="*/ 662101 h 1702882"/>
              <a:gd name="connsiteX0" fmla="*/ 1797996 w 9155242"/>
              <a:gd name="connsiteY0" fmla="*/ 662101 h 2285823"/>
              <a:gd name="connsiteX1" fmla="*/ 348185 w 9155242"/>
              <a:gd name="connsiteY1" fmla="*/ 331647 h 2285823"/>
              <a:gd name="connsiteX2" fmla="*/ 6260115 w 9155242"/>
              <a:gd name="connsiteY2" fmla="*/ 331674 h 2285823"/>
              <a:gd name="connsiteX3" fmla="*/ 7648743 w 9155242"/>
              <a:gd name="connsiteY3" fmla="*/ 307558 h 2285823"/>
              <a:gd name="connsiteX4" fmla="*/ 8781815 w 9155242"/>
              <a:gd name="connsiteY4" fmla="*/ 188775 h 2285823"/>
              <a:gd name="connsiteX5" fmla="*/ 8881858 w 9155242"/>
              <a:gd name="connsiteY5" fmla="*/ 1440209 h 2285823"/>
              <a:gd name="connsiteX6" fmla="*/ 6823619 w 9155242"/>
              <a:gd name="connsiteY6" fmla="*/ 1418031 h 2285823"/>
              <a:gd name="connsiteX7" fmla="*/ 2733925 w 9155242"/>
              <a:gd name="connsiteY7" fmla="*/ 1630802 h 2285823"/>
              <a:gd name="connsiteX8" fmla="*/ 1797996 w 9155242"/>
              <a:gd name="connsiteY8" fmla="*/ 662101 h 2285823"/>
              <a:gd name="connsiteX0" fmla="*/ 749908 w 9155242"/>
              <a:gd name="connsiteY0" fmla="*/ 662100 h 2285824"/>
              <a:gd name="connsiteX1" fmla="*/ 348185 w 9155242"/>
              <a:gd name="connsiteY1" fmla="*/ 331647 h 2285824"/>
              <a:gd name="connsiteX2" fmla="*/ 6260115 w 9155242"/>
              <a:gd name="connsiteY2" fmla="*/ 331674 h 2285824"/>
              <a:gd name="connsiteX3" fmla="*/ 7648743 w 9155242"/>
              <a:gd name="connsiteY3" fmla="*/ 307558 h 2285824"/>
              <a:gd name="connsiteX4" fmla="*/ 8781815 w 9155242"/>
              <a:gd name="connsiteY4" fmla="*/ 188775 h 2285824"/>
              <a:gd name="connsiteX5" fmla="*/ 8881858 w 9155242"/>
              <a:gd name="connsiteY5" fmla="*/ 1440209 h 2285824"/>
              <a:gd name="connsiteX6" fmla="*/ 6823619 w 9155242"/>
              <a:gd name="connsiteY6" fmla="*/ 1418031 h 2285824"/>
              <a:gd name="connsiteX7" fmla="*/ 2733925 w 9155242"/>
              <a:gd name="connsiteY7" fmla="*/ 1630802 h 2285824"/>
              <a:gd name="connsiteX8" fmla="*/ 749908 w 9155242"/>
              <a:gd name="connsiteY8" fmla="*/ 662100 h 2285824"/>
              <a:gd name="connsiteX0" fmla="*/ 749908 w 9155242"/>
              <a:gd name="connsiteY0" fmla="*/ 662100 h 1756790"/>
              <a:gd name="connsiteX1" fmla="*/ 348185 w 9155242"/>
              <a:gd name="connsiteY1" fmla="*/ 331647 h 1756790"/>
              <a:gd name="connsiteX2" fmla="*/ 6260115 w 9155242"/>
              <a:gd name="connsiteY2" fmla="*/ 331674 h 1756790"/>
              <a:gd name="connsiteX3" fmla="*/ 7648743 w 9155242"/>
              <a:gd name="connsiteY3" fmla="*/ 307558 h 1756790"/>
              <a:gd name="connsiteX4" fmla="*/ 8781815 w 9155242"/>
              <a:gd name="connsiteY4" fmla="*/ 188775 h 1756790"/>
              <a:gd name="connsiteX5" fmla="*/ 8881858 w 9155242"/>
              <a:gd name="connsiteY5" fmla="*/ 1440209 h 1756790"/>
              <a:gd name="connsiteX6" fmla="*/ 6823619 w 9155242"/>
              <a:gd name="connsiteY6" fmla="*/ 1418031 h 1756790"/>
              <a:gd name="connsiteX7" fmla="*/ 2733925 w 9155242"/>
              <a:gd name="connsiteY7" fmla="*/ 1630802 h 1756790"/>
              <a:gd name="connsiteX8" fmla="*/ 749908 w 9155242"/>
              <a:gd name="connsiteY8" fmla="*/ 662100 h 1756790"/>
              <a:gd name="connsiteX0" fmla="*/ 749908 w 9155242"/>
              <a:gd name="connsiteY0" fmla="*/ 662100 h 1803582"/>
              <a:gd name="connsiteX1" fmla="*/ 348185 w 9155242"/>
              <a:gd name="connsiteY1" fmla="*/ 331647 h 1803582"/>
              <a:gd name="connsiteX2" fmla="*/ 6260115 w 9155242"/>
              <a:gd name="connsiteY2" fmla="*/ 331674 h 1803582"/>
              <a:gd name="connsiteX3" fmla="*/ 7648743 w 9155242"/>
              <a:gd name="connsiteY3" fmla="*/ 307558 h 1803582"/>
              <a:gd name="connsiteX4" fmla="*/ 8781815 w 9155242"/>
              <a:gd name="connsiteY4" fmla="*/ 188775 h 1803582"/>
              <a:gd name="connsiteX5" fmla="*/ 8881858 w 9155242"/>
              <a:gd name="connsiteY5" fmla="*/ 1440209 h 1803582"/>
              <a:gd name="connsiteX6" fmla="*/ 6847101 w 9155242"/>
              <a:gd name="connsiteY6" fmla="*/ 1584566 h 1803582"/>
              <a:gd name="connsiteX7" fmla="*/ 2733925 w 9155242"/>
              <a:gd name="connsiteY7" fmla="*/ 1630802 h 1803582"/>
              <a:gd name="connsiteX8" fmla="*/ 749908 w 9155242"/>
              <a:gd name="connsiteY8" fmla="*/ 662100 h 1803582"/>
              <a:gd name="connsiteX0" fmla="*/ 749908 w 9155242"/>
              <a:gd name="connsiteY0" fmla="*/ 662100 h 1756790"/>
              <a:gd name="connsiteX1" fmla="*/ 348185 w 9155242"/>
              <a:gd name="connsiteY1" fmla="*/ 331647 h 1756790"/>
              <a:gd name="connsiteX2" fmla="*/ 6260115 w 9155242"/>
              <a:gd name="connsiteY2" fmla="*/ 331674 h 1756790"/>
              <a:gd name="connsiteX3" fmla="*/ 7648743 w 9155242"/>
              <a:gd name="connsiteY3" fmla="*/ 307558 h 1756790"/>
              <a:gd name="connsiteX4" fmla="*/ 8781815 w 9155242"/>
              <a:gd name="connsiteY4" fmla="*/ 188775 h 1756790"/>
              <a:gd name="connsiteX5" fmla="*/ 8881858 w 9155242"/>
              <a:gd name="connsiteY5" fmla="*/ 1440209 h 1756790"/>
              <a:gd name="connsiteX6" fmla="*/ 6847101 w 9155242"/>
              <a:gd name="connsiteY6" fmla="*/ 1584566 h 1756790"/>
              <a:gd name="connsiteX7" fmla="*/ 2733925 w 9155242"/>
              <a:gd name="connsiteY7" fmla="*/ 1630802 h 1756790"/>
              <a:gd name="connsiteX8" fmla="*/ 749908 w 9155242"/>
              <a:gd name="connsiteY8" fmla="*/ 662100 h 1756790"/>
              <a:gd name="connsiteX0" fmla="*/ 749908 w 9155242"/>
              <a:gd name="connsiteY0" fmla="*/ 662100 h 1756790"/>
              <a:gd name="connsiteX1" fmla="*/ 348185 w 9155242"/>
              <a:gd name="connsiteY1" fmla="*/ 331647 h 1756790"/>
              <a:gd name="connsiteX2" fmla="*/ 6260115 w 9155242"/>
              <a:gd name="connsiteY2" fmla="*/ 331674 h 1756790"/>
              <a:gd name="connsiteX3" fmla="*/ 7648743 w 9155242"/>
              <a:gd name="connsiteY3" fmla="*/ 307558 h 1756790"/>
              <a:gd name="connsiteX4" fmla="*/ 8781815 w 9155242"/>
              <a:gd name="connsiteY4" fmla="*/ 188775 h 1756790"/>
              <a:gd name="connsiteX5" fmla="*/ 8881858 w 9155242"/>
              <a:gd name="connsiteY5" fmla="*/ 1440209 h 1756790"/>
              <a:gd name="connsiteX6" fmla="*/ 6847101 w 9155242"/>
              <a:gd name="connsiteY6" fmla="*/ 1584566 h 1756790"/>
              <a:gd name="connsiteX7" fmla="*/ 2733925 w 9155242"/>
              <a:gd name="connsiteY7" fmla="*/ 1630802 h 1756790"/>
              <a:gd name="connsiteX8" fmla="*/ 749908 w 9155242"/>
              <a:gd name="connsiteY8" fmla="*/ 662100 h 1756790"/>
              <a:gd name="connsiteX0" fmla="*/ 749908 w 9229550"/>
              <a:gd name="connsiteY0" fmla="*/ 662100 h 1756790"/>
              <a:gd name="connsiteX1" fmla="*/ 348185 w 9229550"/>
              <a:gd name="connsiteY1" fmla="*/ 331647 h 1756790"/>
              <a:gd name="connsiteX2" fmla="*/ 6260115 w 9229550"/>
              <a:gd name="connsiteY2" fmla="*/ 331674 h 1756790"/>
              <a:gd name="connsiteX3" fmla="*/ 7648743 w 9229550"/>
              <a:gd name="connsiteY3" fmla="*/ 307558 h 1756790"/>
              <a:gd name="connsiteX4" fmla="*/ 8781815 w 9229550"/>
              <a:gd name="connsiteY4" fmla="*/ 188775 h 1756790"/>
              <a:gd name="connsiteX5" fmla="*/ 8976778 w 9229550"/>
              <a:gd name="connsiteY5" fmla="*/ 1440209 h 1756790"/>
              <a:gd name="connsiteX6" fmla="*/ 6847101 w 9229550"/>
              <a:gd name="connsiteY6" fmla="*/ 1584566 h 1756790"/>
              <a:gd name="connsiteX7" fmla="*/ 2733925 w 9229550"/>
              <a:gd name="connsiteY7" fmla="*/ 1630802 h 1756790"/>
              <a:gd name="connsiteX8" fmla="*/ 749908 w 9229550"/>
              <a:gd name="connsiteY8" fmla="*/ 662100 h 1756790"/>
              <a:gd name="connsiteX0" fmla="*/ 749908 w 9155242"/>
              <a:gd name="connsiteY0" fmla="*/ 662100 h 1756790"/>
              <a:gd name="connsiteX1" fmla="*/ 348185 w 9155242"/>
              <a:gd name="connsiteY1" fmla="*/ 331647 h 1756790"/>
              <a:gd name="connsiteX2" fmla="*/ 6260115 w 9155242"/>
              <a:gd name="connsiteY2" fmla="*/ 331674 h 1756790"/>
              <a:gd name="connsiteX3" fmla="*/ 7648743 w 9155242"/>
              <a:gd name="connsiteY3" fmla="*/ 307558 h 1756790"/>
              <a:gd name="connsiteX4" fmla="*/ 8781815 w 9155242"/>
              <a:gd name="connsiteY4" fmla="*/ 188775 h 1756790"/>
              <a:gd name="connsiteX5" fmla="*/ 8976778 w 9155242"/>
              <a:gd name="connsiteY5" fmla="*/ 1440209 h 1756790"/>
              <a:gd name="connsiteX6" fmla="*/ 6847101 w 9155242"/>
              <a:gd name="connsiteY6" fmla="*/ 1584566 h 1756790"/>
              <a:gd name="connsiteX7" fmla="*/ 2733925 w 9155242"/>
              <a:gd name="connsiteY7" fmla="*/ 1630802 h 1756790"/>
              <a:gd name="connsiteX8" fmla="*/ 749908 w 9155242"/>
              <a:gd name="connsiteY8" fmla="*/ 662100 h 175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5242" h="1756790">
                <a:moveTo>
                  <a:pt x="749908" y="662100"/>
                </a:moveTo>
                <a:cubicBezTo>
                  <a:pt x="352285" y="445574"/>
                  <a:pt x="0" y="470018"/>
                  <a:pt x="348185" y="331647"/>
                </a:cubicBezTo>
                <a:cubicBezTo>
                  <a:pt x="1735494" y="61473"/>
                  <a:pt x="4845820" y="181795"/>
                  <a:pt x="6260115" y="331674"/>
                </a:cubicBezTo>
                <a:lnTo>
                  <a:pt x="7648743" y="307558"/>
                </a:lnTo>
                <a:cubicBezTo>
                  <a:pt x="8044979" y="283742"/>
                  <a:pt x="8579491" y="0"/>
                  <a:pt x="8781815" y="188775"/>
                </a:cubicBezTo>
                <a:cubicBezTo>
                  <a:pt x="9155242" y="545057"/>
                  <a:pt x="9027904" y="801104"/>
                  <a:pt x="8976778" y="1440209"/>
                </a:cubicBezTo>
                <a:cubicBezTo>
                  <a:pt x="9047493" y="1617341"/>
                  <a:pt x="7899436" y="1618530"/>
                  <a:pt x="6847101" y="1584566"/>
                </a:cubicBezTo>
                <a:cubicBezTo>
                  <a:pt x="5818532" y="1519175"/>
                  <a:pt x="3571529" y="1756790"/>
                  <a:pt x="2733925" y="1630802"/>
                </a:cubicBezTo>
                <a:cubicBezTo>
                  <a:pt x="1343909" y="1467835"/>
                  <a:pt x="1147531" y="878626"/>
                  <a:pt x="749908" y="662100"/>
                </a:cubicBezTo>
                <a:close/>
              </a:path>
            </a:pathLst>
          </a:custGeom>
          <a:gradFill flip="none" rotWithShape="1">
            <a:gsLst>
              <a:gs pos="81000">
                <a:srgbClr val="FFFFB7"/>
              </a:gs>
              <a:gs pos="14000">
                <a:srgbClr val="CCFFCC"/>
              </a:gs>
              <a:gs pos="52000">
                <a:srgbClr val="FF9900"/>
              </a:gs>
              <a:gs pos="93000">
                <a:srgbClr val="E4EDF8"/>
              </a:gs>
              <a:gs pos="3000">
                <a:srgbClr val="0066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dtytuł 2"/>
          <p:cNvSpPr txBox="1">
            <a:spLocks/>
          </p:cNvSpPr>
          <p:nvPr userDrawn="1"/>
        </p:nvSpPr>
        <p:spPr>
          <a:xfrm>
            <a:off x="1259632" y="6201376"/>
            <a:ext cx="6984776" cy="612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11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IAEA PROJECT RER/9/117</a:t>
            </a:r>
            <a:r>
              <a:rPr lang="pl-PL" sz="11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 </a:t>
            </a:r>
          </a:p>
          <a:p>
            <a:pPr marL="0" indent="0" algn="ctr">
              <a:buNone/>
            </a:pPr>
            <a:r>
              <a:rPr lang="en-US" sz="11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Regional Workshop on Regulatory Control of Radioactive Discharges to the Environment </a:t>
            </a:r>
            <a:endParaRPr lang="pl-PL" sz="1100" b="0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 algn="ctr">
              <a:buNone/>
            </a:pPr>
            <a:r>
              <a:rPr lang="pl-PL" sz="11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17-21 </a:t>
            </a:r>
            <a:r>
              <a:rPr lang="pl-PL" sz="11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June</a:t>
            </a:r>
            <a:r>
              <a:rPr lang="pl-PL" sz="11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2013, </a:t>
            </a:r>
            <a:r>
              <a:rPr lang="pl-PL" sz="1100" b="0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Warsaw</a:t>
            </a:r>
            <a:r>
              <a:rPr lang="pl-PL" sz="11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, Poland</a:t>
            </a:r>
            <a:endParaRPr lang="pl-PL" sz="1100" dirty="0">
              <a:effectLst/>
            </a:endParaRPr>
          </a:p>
        </p:txBody>
      </p:sp>
      <p:sp>
        <p:nvSpPr>
          <p:cNvPr id="15" name="Prostokąt 14"/>
          <p:cNvSpPr/>
          <p:nvPr userDrawn="1"/>
        </p:nvSpPr>
        <p:spPr>
          <a:xfrm>
            <a:off x="1115616" y="0"/>
            <a:ext cx="784887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spcAft>
                <a:spcPts val="600"/>
              </a:spcAft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OF NUCLEAR SAFETY AND RADIOLOGICAL PROTECTION METHODS</a:t>
            </a:r>
            <a:r>
              <a:rPr lang="pl-PL" sz="18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THE NUCLEAR POWER ENGINEERING’S CURRENT AND FUTURE NEEDS </a:t>
            </a:r>
            <a:endParaRPr lang="pl-PL" sz="1800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lnSpc>
                <a:spcPts val="1800"/>
              </a:lnSpc>
              <a:spcAft>
                <a:spcPts val="1200"/>
              </a:spcAft>
            </a:pPr>
            <a:r>
              <a:rPr lang="pl-PL" sz="1600" i="1" dirty="0" smtClean="0">
                <a:solidFill>
                  <a:srgbClr val="0066FF"/>
                </a:solidFill>
              </a:rPr>
              <a:t>                    </a:t>
            </a:r>
            <a:r>
              <a:rPr lang="en-GB" sz="1600" i="1" dirty="0" smtClean="0">
                <a:solidFill>
                  <a:srgbClr val="0066FF"/>
                </a:solidFill>
              </a:rPr>
              <a:t>Polish </a:t>
            </a:r>
            <a:r>
              <a:rPr lang="en-US" sz="1600" i="1" dirty="0" smtClean="0">
                <a:solidFill>
                  <a:srgbClr val="0066FF"/>
                </a:solidFill>
              </a:rPr>
              <a:t>National Centre for Research and Development (</a:t>
            </a:r>
            <a:r>
              <a:rPr lang="en-US" sz="1600" i="1" dirty="0" err="1" smtClean="0">
                <a:solidFill>
                  <a:srgbClr val="0066FF"/>
                </a:solidFill>
              </a:rPr>
              <a:t>NCBiR</a:t>
            </a:r>
            <a:r>
              <a:rPr lang="en-US" sz="1600" i="1" dirty="0" smtClean="0">
                <a:solidFill>
                  <a:srgbClr val="0066FF"/>
                </a:solidFill>
              </a:rPr>
              <a:t>) </a:t>
            </a:r>
            <a:endParaRPr lang="en-US" dirty="0">
              <a:solidFill>
                <a:srgbClr val="0066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8504" y="6021288"/>
            <a:ext cx="900000" cy="77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2" descr="logo_ncbir_brazowe_bez tła.pn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1403647" y="548680"/>
            <a:ext cx="832458" cy="540000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34" y="4"/>
            <a:ext cx="1116000" cy="1694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Arkusz_programu_Microsoft_Office_Excel_97_20031.xls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Arkusz_programu_Microsoft_Office_Excel_97_2003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2504" y="6525344"/>
            <a:ext cx="396000" cy="288000"/>
          </a:xfrm>
          <a:prstGeom prst="ellipse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lIns="0" tIns="0" rIns="0" bIns="0" anchor="ctr" anchorCtr="0"/>
          <a:lstStyle/>
          <a:p>
            <a:pPr algn="ctr"/>
            <a:fld id="{CE2184F6-B7EF-4020-A117-128689956E96}" type="slidenum">
              <a:rPr lang="pl-PL" b="1" smtClean="0"/>
              <a:pPr algn="ctr"/>
              <a:t>1</a:t>
            </a:fld>
            <a:endParaRPr lang="pl-PL" b="1" dirty="0"/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8" name="Łącznik prostoliniowy 57"/>
          <p:cNvCxnSpPr/>
          <p:nvPr/>
        </p:nvCxnSpPr>
        <p:spPr>
          <a:xfrm>
            <a:off x="2411760" y="3933056"/>
            <a:ext cx="6361678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1"/>
          <p:cNvSpPr>
            <a:spLocks noChangeAspect="1" noChangeArrowheads="1"/>
          </p:cNvSpPr>
          <p:nvPr/>
        </p:nvSpPr>
        <p:spPr bwMode="auto">
          <a:xfrm>
            <a:off x="2987824" y="1556792"/>
            <a:ext cx="5616623" cy="238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600"/>
              </a:lnSpc>
            </a:pPr>
            <a:r>
              <a:rPr lang="en-US" sz="2800" cap="all" dirty="0">
                <a:solidFill>
                  <a:schemeClr val="tx1">
                    <a:lumMod val="95000"/>
                    <a:lumOff val="5000"/>
                  </a:schemeClr>
                </a:solidFill>
                <a:ea typeface="Tahoma" pitchFamily="34" charset="0"/>
                <a:cs typeface="Tahoma" pitchFamily="34" charset="0"/>
              </a:rPr>
              <a:t>Methods and Instruments for </a:t>
            </a:r>
            <a:r>
              <a:rPr lang="en-US" sz="2800" cap="all" dirty="0" err="1">
                <a:solidFill>
                  <a:schemeClr val="tx1">
                    <a:lumMod val="95000"/>
                    <a:lumOff val="5000"/>
                  </a:schemeClr>
                </a:solidFill>
                <a:ea typeface="Tahoma" pitchFamily="34" charset="0"/>
                <a:cs typeface="Tahoma" pitchFamily="34" charset="0"/>
              </a:rPr>
              <a:t>Dosimetric</a:t>
            </a:r>
            <a:r>
              <a:rPr lang="en-US" sz="2800" cap="all" dirty="0">
                <a:solidFill>
                  <a:schemeClr val="tx1">
                    <a:lumMod val="95000"/>
                    <a:lumOff val="5000"/>
                  </a:schemeClr>
                </a:solidFill>
                <a:ea typeface="Tahoma" pitchFamily="34" charset="0"/>
                <a:cs typeface="Tahoma" pitchFamily="34" charset="0"/>
              </a:rPr>
              <a:t> Measurements in Mixed Neutron-Gamma Radiation Fields</a:t>
            </a:r>
          </a:p>
          <a:p>
            <a:pPr lvl="0" algn="ctr">
              <a:lnSpc>
                <a:spcPts val="3600"/>
              </a:lnSpc>
            </a:pPr>
            <a:endParaRPr lang="pl-PL" sz="2800" i="1" dirty="0">
              <a:solidFill>
                <a:schemeClr val="tx1">
                  <a:lumMod val="95000"/>
                  <a:lumOff val="5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4" name="Grupa 13"/>
          <p:cNvGrpSpPr/>
          <p:nvPr/>
        </p:nvGrpSpPr>
        <p:grpSpPr>
          <a:xfrm rot="568132">
            <a:off x="633642" y="1488132"/>
            <a:ext cx="2093817" cy="3943518"/>
            <a:chOff x="840429" y="1239534"/>
            <a:chExt cx="4018734" cy="4580115"/>
          </a:xfrm>
        </p:grpSpPr>
        <p:sp>
          <p:nvSpPr>
            <p:cNvPr id="18" name="Wycinek koła 21"/>
            <p:cNvSpPr/>
            <p:nvPr/>
          </p:nvSpPr>
          <p:spPr bwMode="auto">
            <a:xfrm rot="567400">
              <a:off x="840430" y="1239534"/>
              <a:ext cx="4018733" cy="4551023"/>
            </a:xfrm>
            <a:custGeom>
              <a:avLst/>
              <a:gdLst>
                <a:gd name="connsiteX0" fmla="*/ 5116524 w 6539812"/>
                <a:gd name="connsiteY0" fmla="*/ 4261116 h 4669013"/>
                <a:gd name="connsiteX1" fmla="*/ 1988990 w 6539812"/>
                <a:gd name="connsiteY1" fmla="*/ 4482441 h 4669013"/>
                <a:gd name="connsiteX2" fmla="*/ 219309 w 6539812"/>
                <a:gd name="connsiteY2" fmla="*/ 1493956 h 4669013"/>
                <a:gd name="connsiteX3" fmla="*/ 3269906 w 6539812"/>
                <a:gd name="connsiteY3" fmla="*/ 0 h 4669013"/>
                <a:gd name="connsiteX4" fmla="*/ 3269906 w 6539812"/>
                <a:gd name="connsiteY4" fmla="*/ 2334507 h 4669013"/>
                <a:gd name="connsiteX5" fmla="*/ 5116524 w 6539812"/>
                <a:gd name="connsiteY5" fmla="*/ 4261116 h 4669013"/>
                <a:gd name="connsiteX0" fmla="*/ 3270670 w 5117288"/>
                <a:gd name="connsiteY0" fmla="*/ 2334507 h 4669023"/>
                <a:gd name="connsiteX1" fmla="*/ 5117288 w 5117288"/>
                <a:gd name="connsiteY1" fmla="*/ 4261116 h 4669023"/>
                <a:gd name="connsiteX2" fmla="*/ 1989754 w 5117288"/>
                <a:gd name="connsiteY2" fmla="*/ 4482441 h 4669023"/>
                <a:gd name="connsiteX3" fmla="*/ 220073 w 5117288"/>
                <a:gd name="connsiteY3" fmla="*/ 1493956 h 4669023"/>
                <a:gd name="connsiteX4" fmla="*/ 3270670 w 5117288"/>
                <a:gd name="connsiteY4" fmla="*/ 0 h 4669023"/>
                <a:gd name="connsiteX5" fmla="*/ 3362110 w 5117288"/>
                <a:gd name="connsiteY5" fmla="*/ 2425947 h 4669023"/>
                <a:gd name="connsiteX0" fmla="*/ 5117288 w 5117288"/>
                <a:gd name="connsiteY0" fmla="*/ 4261116 h 4669023"/>
                <a:gd name="connsiteX1" fmla="*/ 1989754 w 5117288"/>
                <a:gd name="connsiteY1" fmla="*/ 4482441 h 4669023"/>
                <a:gd name="connsiteX2" fmla="*/ 220073 w 5117288"/>
                <a:gd name="connsiteY2" fmla="*/ 1493956 h 4669023"/>
                <a:gd name="connsiteX3" fmla="*/ 3270670 w 5117288"/>
                <a:gd name="connsiteY3" fmla="*/ 0 h 4669023"/>
                <a:gd name="connsiteX4" fmla="*/ 3362110 w 5117288"/>
                <a:gd name="connsiteY4" fmla="*/ 2425947 h 4669023"/>
                <a:gd name="connsiteX0" fmla="*/ 5117288 w 5117288"/>
                <a:gd name="connsiteY0" fmla="*/ 4261116 h 4669023"/>
                <a:gd name="connsiteX1" fmla="*/ 1989754 w 5117288"/>
                <a:gd name="connsiteY1" fmla="*/ 4482441 h 4669023"/>
                <a:gd name="connsiteX2" fmla="*/ 220073 w 5117288"/>
                <a:gd name="connsiteY2" fmla="*/ 1493956 h 4669023"/>
                <a:gd name="connsiteX3" fmla="*/ 3270670 w 5117288"/>
                <a:gd name="connsiteY3" fmla="*/ 0 h 4669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17288" h="4669023">
                  <a:moveTo>
                    <a:pt x="5117288" y="4261116"/>
                  </a:moveTo>
                  <a:cubicBezTo>
                    <a:pt x="4196035" y="4711188"/>
                    <a:pt x="3016838" y="4794636"/>
                    <a:pt x="1989754" y="4482441"/>
                  </a:cubicBezTo>
                  <a:cubicBezTo>
                    <a:pt x="368185" y="3989545"/>
                    <a:pt x="-414495" y="2667823"/>
                    <a:pt x="220073" y="1493956"/>
                  </a:cubicBezTo>
                  <a:cubicBezTo>
                    <a:pt x="706730" y="593706"/>
                    <a:pt x="1919053" y="0"/>
                    <a:pt x="3270670" y="0"/>
                  </a:cubicBezTo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19" name="Wycinek koła 21"/>
            <p:cNvSpPr/>
            <p:nvPr/>
          </p:nvSpPr>
          <p:spPr bwMode="auto">
            <a:xfrm rot="999183">
              <a:off x="840429" y="1268626"/>
              <a:ext cx="4018733" cy="4551023"/>
            </a:xfrm>
            <a:custGeom>
              <a:avLst/>
              <a:gdLst>
                <a:gd name="connsiteX0" fmla="*/ 5116524 w 6539812"/>
                <a:gd name="connsiteY0" fmla="*/ 4261116 h 4669013"/>
                <a:gd name="connsiteX1" fmla="*/ 1988990 w 6539812"/>
                <a:gd name="connsiteY1" fmla="*/ 4482441 h 4669013"/>
                <a:gd name="connsiteX2" fmla="*/ 219309 w 6539812"/>
                <a:gd name="connsiteY2" fmla="*/ 1493956 h 4669013"/>
                <a:gd name="connsiteX3" fmla="*/ 3269906 w 6539812"/>
                <a:gd name="connsiteY3" fmla="*/ 0 h 4669013"/>
                <a:gd name="connsiteX4" fmla="*/ 3269906 w 6539812"/>
                <a:gd name="connsiteY4" fmla="*/ 2334507 h 4669013"/>
                <a:gd name="connsiteX5" fmla="*/ 5116524 w 6539812"/>
                <a:gd name="connsiteY5" fmla="*/ 4261116 h 4669013"/>
                <a:gd name="connsiteX0" fmla="*/ 3270670 w 5117288"/>
                <a:gd name="connsiteY0" fmla="*/ 2334507 h 4669023"/>
                <a:gd name="connsiteX1" fmla="*/ 5117288 w 5117288"/>
                <a:gd name="connsiteY1" fmla="*/ 4261116 h 4669023"/>
                <a:gd name="connsiteX2" fmla="*/ 1989754 w 5117288"/>
                <a:gd name="connsiteY2" fmla="*/ 4482441 h 4669023"/>
                <a:gd name="connsiteX3" fmla="*/ 220073 w 5117288"/>
                <a:gd name="connsiteY3" fmla="*/ 1493956 h 4669023"/>
                <a:gd name="connsiteX4" fmla="*/ 3270670 w 5117288"/>
                <a:gd name="connsiteY4" fmla="*/ 0 h 4669023"/>
                <a:gd name="connsiteX5" fmla="*/ 3362110 w 5117288"/>
                <a:gd name="connsiteY5" fmla="*/ 2425947 h 4669023"/>
                <a:gd name="connsiteX0" fmla="*/ 5117288 w 5117288"/>
                <a:gd name="connsiteY0" fmla="*/ 4261116 h 4669023"/>
                <a:gd name="connsiteX1" fmla="*/ 1989754 w 5117288"/>
                <a:gd name="connsiteY1" fmla="*/ 4482441 h 4669023"/>
                <a:gd name="connsiteX2" fmla="*/ 220073 w 5117288"/>
                <a:gd name="connsiteY2" fmla="*/ 1493956 h 4669023"/>
                <a:gd name="connsiteX3" fmla="*/ 3270670 w 5117288"/>
                <a:gd name="connsiteY3" fmla="*/ 0 h 4669023"/>
                <a:gd name="connsiteX4" fmla="*/ 3362110 w 5117288"/>
                <a:gd name="connsiteY4" fmla="*/ 2425947 h 4669023"/>
                <a:gd name="connsiteX0" fmla="*/ 5117288 w 5117288"/>
                <a:gd name="connsiteY0" fmla="*/ 4261116 h 4669023"/>
                <a:gd name="connsiteX1" fmla="*/ 1989754 w 5117288"/>
                <a:gd name="connsiteY1" fmla="*/ 4482441 h 4669023"/>
                <a:gd name="connsiteX2" fmla="*/ 220073 w 5117288"/>
                <a:gd name="connsiteY2" fmla="*/ 1493956 h 4669023"/>
                <a:gd name="connsiteX3" fmla="*/ 3270670 w 5117288"/>
                <a:gd name="connsiteY3" fmla="*/ 0 h 4669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17288" h="4669023">
                  <a:moveTo>
                    <a:pt x="5117288" y="4261116"/>
                  </a:moveTo>
                  <a:cubicBezTo>
                    <a:pt x="4196035" y="4711188"/>
                    <a:pt x="3016838" y="4794636"/>
                    <a:pt x="1989754" y="4482441"/>
                  </a:cubicBezTo>
                  <a:cubicBezTo>
                    <a:pt x="368185" y="3989545"/>
                    <a:pt x="-414495" y="2667823"/>
                    <a:pt x="220073" y="1493956"/>
                  </a:cubicBezTo>
                  <a:cubicBezTo>
                    <a:pt x="706730" y="593706"/>
                    <a:pt x="1919053" y="0"/>
                    <a:pt x="3270670" y="0"/>
                  </a:cubicBezTo>
                </a:path>
              </a:pathLst>
            </a:custGeom>
            <a:ln>
              <a:solidFill>
                <a:srgbClr val="FFFF66"/>
              </a:solidFill>
              <a:headEnd/>
              <a:tailEnd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endParaRPr>
            </a:p>
          </p:txBody>
        </p:sp>
      </p:grp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93164" y="2684989"/>
            <a:ext cx="1277522" cy="1706374"/>
          </a:xfrm>
          <a:prstGeom prst="roundRect">
            <a:avLst>
              <a:gd name="adj" fmla="val 2899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835082" y="4653136"/>
            <a:ext cx="2663978" cy="1459758"/>
          </a:xfrm>
          <a:prstGeom prst="roundRect">
            <a:avLst>
              <a:gd name="adj" fmla="val 2899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27858" y="1196752"/>
            <a:ext cx="1683778" cy="1280712"/>
          </a:xfrm>
          <a:prstGeom prst="roundRect">
            <a:avLst>
              <a:gd name="adj" fmla="val 18621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1"/>
          <p:cNvSpPr>
            <a:spLocks noChangeAspect="1" noChangeArrowheads="1"/>
          </p:cNvSpPr>
          <p:nvPr/>
        </p:nvSpPr>
        <p:spPr bwMode="auto">
          <a:xfrm>
            <a:off x="2220710" y="3599130"/>
            <a:ext cx="655272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l-PL" dirty="0" smtClean="0">
                <a:solidFill>
                  <a:srgbClr val="33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NATALIA GOLNIK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NATIONAL CENTRE FOR NUCLEAR RESEARCH</a:t>
            </a:r>
          </a:p>
        </p:txBody>
      </p:sp>
    </p:spTree>
    <p:extLst>
      <p:ext uri="{BB962C8B-B14F-4D97-AF65-F5344CB8AC3E}">
        <p14:creationId xmlns:p14="http://schemas.microsoft.com/office/powerpoint/2010/main" xmlns="" val="287014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908720"/>
            <a:ext cx="8229600" cy="1080120"/>
          </a:xfrm>
        </p:spPr>
        <p:txBody>
          <a:bodyPr/>
          <a:lstStyle/>
          <a:p>
            <a:r>
              <a:rPr lang="pl-PL" dirty="0" smtClean="0"/>
              <a:t>2. Instrument </a:t>
            </a:r>
            <a:r>
              <a:rPr lang="pl-PL" dirty="0"/>
              <a:t>for </a:t>
            </a:r>
            <a:r>
              <a:rPr lang="pl-PL" dirty="0" err="1"/>
              <a:t>low-level</a:t>
            </a:r>
            <a:r>
              <a:rPr lang="pl-PL" dirty="0"/>
              <a:t> </a:t>
            </a:r>
            <a:r>
              <a:rPr lang="pl-PL" dirty="0" smtClean="0"/>
              <a:t>gamma and </a:t>
            </a:r>
            <a:br>
              <a:rPr lang="pl-PL" dirty="0" smtClean="0"/>
            </a:br>
            <a:r>
              <a:rPr lang="pl-PL" dirty="0" smtClean="0"/>
              <a:t>neutron monitoring</a:t>
            </a:r>
            <a:br>
              <a:rPr lang="pl-PL" dirty="0" smtClean="0"/>
            </a:br>
            <a:r>
              <a:rPr lang="pl-PL" sz="2000" b="0" i="1" dirty="0" smtClean="0">
                <a:solidFill>
                  <a:srgbClr val="0033CC"/>
                </a:solidFill>
              </a:rPr>
              <a:t>S. </a:t>
            </a:r>
            <a:r>
              <a:rPr lang="pl-PL" sz="2000" b="0" i="1" dirty="0" err="1" smtClean="0">
                <a:solidFill>
                  <a:srgbClr val="0033CC"/>
                </a:solidFill>
              </a:rPr>
              <a:t>Pszona</a:t>
            </a:r>
            <a:r>
              <a:rPr lang="pl-PL" sz="2000" b="0" i="1" dirty="0" smtClean="0">
                <a:solidFill>
                  <a:srgbClr val="0033CC"/>
                </a:solidFill>
              </a:rPr>
              <a:t>, A. </a:t>
            </a:r>
            <a:r>
              <a:rPr lang="pl-PL" sz="2000" b="0" i="1" dirty="0" err="1" smtClean="0">
                <a:solidFill>
                  <a:srgbClr val="0033CC"/>
                </a:solidFill>
              </a:rPr>
              <a:t>Bantsar</a:t>
            </a:r>
            <a:r>
              <a:rPr lang="pl-PL" sz="2000" b="0" i="1" dirty="0" smtClean="0">
                <a:solidFill>
                  <a:srgbClr val="0033CC"/>
                </a:solidFill>
              </a:rPr>
              <a:t>, K. </a:t>
            </a:r>
            <a:r>
              <a:rPr lang="pl-PL" sz="2000" b="0" i="1" dirty="0" err="1" smtClean="0">
                <a:solidFill>
                  <a:srgbClr val="0033CC"/>
                </a:solidFill>
              </a:rPr>
              <a:t>Wincel</a:t>
            </a:r>
            <a:r>
              <a:rPr lang="pl-PL" sz="2000" b="0" i="1" dirty="0" smtClean="0">
                <a:solidFill>
                  <a:srgbClr val="0033CC"/>
                </a:solidFill>
              </a:rPr>
              <a:t>. B. Zaremba</a:t>
            </a:r>
            <a:endParaRPr lang="pl-PL" sz="2000" b="0" i="1" dirty="0">
              <a:solidFill>
                <a:srgbClr val="0033CC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41176" y="2472534"/>
            <a:ext cx="4618856" cy="1196858"/>
          </a:xfrm>
        </p:spPr>
        <p:txBody>
          <a:bodyPr/>
          <a:lstStyle/>
          <a:p>
            <a:r>
              <a:rPr lang="en-US" dirty="0"/>
              <a:t>Photons in </a:t>
            </a:r>
            <a:r>
              <a:rPr lang="pl-PL" dirty="0" err="1" smtClean="0"/>
              <a:t>common</a:t>
            </a:r>
            <a:r>
              <a:rPr lang="pl-PL" dirty="0" smtClean="0"/>
              <a:t>/</a:t>
            </a:r>
            <a:r>
              <a:rPr lang="pl-PL" dirty="0" err="1" smtClean="0"/>
              <a:t>available</a:t>
            </a:r>
            <a:r>
              <a:rPr lang="en-US" dirty="0" smtClean="0"/>
              <a:t> </a:t>
            </a:r>
            <a:r>
              <a:rPr lang="pl-PL" dirty="0" smtClean="0"/>
              <a:t>neutron </a:t>
            </a:r>
            <a:r>
              <a:rPr lang="en-US" dirty="0" smtClean="0"/>
              <a:t>monitors </a:t>
            </a:r>
            <a:r>
              <a:rPr lang="en-US" dirty="0"/>
              <a:t>are usually </a:t>
            </a:r>
            <a:r>
              <a:rPr lang="en-US" dirty="0" smtClean="0"/>
              <a:t>discriminated</a:t>
            </a:r>
            <a:endParaRPr lang="pl-PL" dirty="0"/>
          </a:p>
        </p:txBody>
      </p:sp>
      <p:pic>
        <p:nvPicPr>
          <p:cNvPr id="10458" name="Picture 1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20" r="8078" b="65988"/>
          <a:stretch>
            <a:fillRect/>
          </a:stretch>
        </p:blipFill>
        <p:spPr bwMode="auto">
          <a:xfrm>
            <a:off x="323528" y="3717032"/>
            <a:ext cx="3226507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DBC063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D6C7D5"/>
                  </a:outerShdw>
                </a:effectLst>
              </a14:hiddenEffects>
            </a:ext>
          </a:extLst>
        </p:spPr>
      </p:pic>
      <p:sp>
        <p:nvSpPr>
          <p:cNvPr id="187" name="Symbol zastępczy zawartości 2"/>
          <p:cNvSpPr txBox="1">
            <a:spLocks/>
          </p:cNvSpPr>
          <p:nvPr/>
        </p:nvSpPr>
        <p:spPr>
          <a:xfrm>
            <a:off x="4355976" y="4464390"/>
            <a:ext cx="4752528" cy="119685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2600" b="1" kern="12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20000"/>
              <a:buFont typeface="Wingdings" pitchFamily="2" charset="2"/>
              <a:buChar char="§"/>
              <a:defRPr sz="2400" kern="1200">
                <a:solidFill>
                  <a:srgbClr val="0066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33CC"/>
              </a:buClr>
              <a:buSzPct val="15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0066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err="1" smtClean="0"/>
              <a:t>new</a:t>
            </a:r>
            <a:r>
              <a:rPr lang="pl-PL" dirty="0" smtClean="0"/>
              <a:t> </a:t>
            </a:r>
            <a:r>
              <a:rPr lang="pl-PL" dirty="0" err="1" smtClean="0"/>
              <a:t>designed</a:t>
            </a:r>
            <a:r>
              <a:rPr lang="pl-PL" dirty="0" smtClean="0"/>
              <a:t> </a:t>
            </a:r>
            <a:r>
              <a:rPr lang="pl-PL" dirty="0" err="1" smtClean="0"/>
              <a:t>device</a:t>
            </a:r>
            <a:r>
              <a:rPr lang="pl-PL" dirty="0" smtClean="0"/>
              <a:t> </a:t>
            </a:r>
            <a:r>
              <a:rPr lang="pl-PL" dirty="0" err="1" smtClean="0"/>
              <a:t>gives</a:t>
            </a:r>
            <a:r>
              <a:rPr lang="pl-PL" dirty="0" smtClean="0"/>
              <a:t> </a:t>
            </a:r>
            <a:r>
              <a:rPr lang="pl-PL" dirty="0" err="1" smtClean="0"/>
              <a:t>possibility</a:t>
            </a:r>
            <a:r>
              <a:rPr lang="pl-PL" dirty="0" smtClean="0"/>
              <a:t> of </a:t>
            </a:r>
            <a:r>
              <a:rPr lang="pl-PL" dirty="0" err="1" smtClean="0"/>
              <a:t>registration</a:t>
            </a:r>
            <a:r>
              <a:rPr lang="pl-PL" dirty="0" smtClean="0"/>
              <a:t> gamma and neutron </a:t>
            </a:r>
            <a:r>
              <a:rPr lang="pl-PL" dirty="0" err="1" smtClean="0"/>
              <a:t>components</a:t>
            </a:r>
            <a:r>
              <a:rPr lang="pl-PL" dirty="0" smtClean="0"/>
              <a:t> in </a:t>
            </a:r>
            <a:r>
              <a:rPr lang="pl-PL" dirty="0" err="1" smtClean="0"/>
              <a:t>separate</a:t>
            </a:r>
            <a:r>
              <a:rPr lang="pl-PL" dirty="0" smtClean="0"/>
              <a:t> „</a:t>
            </a:r>
            <a:r>
              <a:rPr lang="pl-PL" dirty="0" err="1" smtClean="0"/>
              <a:t>windows</a:t>
            </a:r>
            <a:r>
              <a:rPr lang="pl-PL" dirty="0" smtClean="0"/>
              <a:t>” </a:t>
            </a:r>
            <a:r>
              <a:rPr lang="en-US" dirty="0" smtClean="0"/>
              <a:t> </a:t>
            </a:r>
            <a:endParaRPr lang="pl-PL" dirty="0"/>
          </a:p>
        </p:txBody>
      </p:sp>
      <p:graphicFrame>
        <p:nvGraphicFramePr>
          <p:cNvPr id="10459" name="Obiekt 104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18138242"/>
              </p:ext>
            </p:extLst>
          </p:nvPr>
        </p:nvGraphicFramePr>
        <p:xfrm>
          <a:off x="5087398" y="2420888"/>
          <a:ext cx="3229018" cy="2088232"/>
        </p:xfrm>
        <a:graphic>
          <a:graphicData uri="http://schemas.openxmlformats.org/presentationml/2006/ole">
            <p:oleObj spid="_x0000_s7188" name="Wykres" r:id="rId4" imgW="5996951" imgH="3649968" progId="Excel.Sheet.8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61552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1196752"/>
            <a:ext cx="8229600" cy="504056"/>
          </a:xfrm>
        </p:spPr>
        <p:txBody>
          <a:bodyPr/>
          <a:lstStyle/>
          <a:p>
            <a:r>
              <a:rPr lang="pl-PL" sz="2000" dirty="0" smtClean="0">
                <a:solidFill>
                  <a:srgbClr val="0033CC"/>
                </a:solidFill>
              </a:rPr>
              <a:t>2. Instrument </a:t>
            </a:r>
            <a:r>
              <a:rPr lang="pl-PL" sz="2000" dirty="0">
                <a:solidFill>
                  <a:srgbClr val="0033CC"/>
                </a:solidFill>
              </a:rPr>
              <a:t>for </a:t>
            </a:r>
            <a:r>
              <a:rPr lang="pl-PL" sz="2000" dirty="0" err="1">
                <a:solidFill>
                  <a:srgbClr val="0033CC"/>
                </a:solidFill>
              </a:rPr>
              <a:t>low-level</a:t>
            </a:r>
            <a:r>
              <a:rPr lang="pl-PL" sz="2000" dirty="0">
                <a:solidFill>
                  <a:srgbClr val="0033CC"/>
                </a:solidFill>
              </a:rPr>
              <a:t> gamma and neutron monitoring</a:t>
            </a:r>
            <a:br>
              <a:rPr lang="pl-PL" sz="2000" dirty="0">
                <a:solidFill>
                  <a:srgbClr val="0033CC"/>
                </a:solidFill>
              </a:rPr>
            </a:br>
            <a:endParaRPr lang="pl-PL" sz="2000" b="0" i="1" dirty="0">
              <a:solidFill>
                <a:srgbClr val="0033CC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916832"/>
            <a:ext cx="4176464" cy="3312368"/>
          </a:xfrm>
        </p:spPr>
        <p:txBody>
          <a:bodyPr/>
          <a:lstStyle/>
          <a:p>
            <a:r>
              <a:rPr lang="pl-PL" dirty="0"/>
              <a:t>for </a:t>
            </a:r>
            <a:r>
              <a:rPr lang="pl-PL" dirty="0" err="1"/>
              <a:t>thermal</a:t>
            </a:r>
            <a:r>
              <a:rPr lang="pl-PL" dirty="0"/>
              <a:t> and </a:t>
            </a:r>
            <a:r>
              <a:rPr lang="pl-PL" dirty="0" err="1"/>
              <a:t>epithermal</a:t>
            </a:r>
            <a:r>
              <a:rPr lang="pl-PL" dirty="0"/>
              <a:t> </a:t>
            </a:r>
            <a:r>
              <a:rPr lang="pl-PL" dirty="0" err="1"/>
              <a:t>neutrons</a:t>
            </a:r>
            <a:r>
              <a:rPr lang="pl-PL" dirty="0"/>
              <a:t> </a:t>
            </a:r>
            <a:r>
              <a:rPr lang="pl-PL" dirty="0" err="1" smtClean="0"/>
              <a:t>there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a </a:t>
            </a:r>
            <a:r>
              <a:rPr lang="pl-PL" dirty="0" err="1"/>
              <a:t>significant</a:t>
            </a:r>
            <a:r>
              <a:rPr lang="pl-PL" dirty="0"/>
              <a:t> </a:t>
            </a:r>
            <a:r>
              <a:rPr lang="pl-PL" dirty="0" err="1"/>
              <a:t>contribution</a:t>
            </a:r>
            <a:r>
              <a:rPr lang="pl-PL" dirty="0"/>
              <a:t> </a:t>
            </a:r>
            <a:r>
              <a:rPr lang="pl-PL" dirty="0" smtClean="0"/>
              <a:t>from </a:t>
            </a:r>
            <a:r>
              <a:rPr lang="en-US" dirty="0" smtClean="0"/>
              <a:t>secondary gamma</a:t>
            </a:r>
            <a:r>
              <a:rPr lang="pl-PL" dirty="0" smtClean="0"/>
              <a:t> </a:t>
            </a:r>
            <a:r>
              <a:rPr lang="pl-PL" dirty="0" err="1" smtClean="0"/>
              <a:t>generated</a:t>
            </a:r>
            <a:r>
              <a:rPr lang="pl-PL" dirty="0" smtClean="0"/>
              <a:t> by </a:t>
            </a:r>
            <a:r>
              <a:rPr lang="pl-PL" dirty="0" err="1" smtClean="0"/>
              <a:t>neutrons</a:t>
            </a:r>
            <a:r>
              <a:rPr lang="pl-PL" dirty="0" smtClean="0"/>
              <a:t> in (</a:t>
            </a:r>
            <a:r>
              <a:rPr lang="pl-PL" dirty="0" err="1" smtClean="0"/>
              <a:t>n,p</a:t>
            </a:r>
            <a:r>
              <a:rPr lang="pl-PL" dirty="0" smtClean="0"/>
              <a:t>) </a:t>
            </a:r>
            <a:r>
              <a:rPr lang="pl-PL" dirty="0" err="1" smtClean="0"/>
              <a:t>reactions</a:t>
            </a:r>
            <a:r>
              <a:rPr lang="pl-PL" dirty="0" smtClean="0"/>
              <a:t> (</a:t>
            </a:r>
            <a:r>
              <a:rPr lang="pl-PL" dirty="0" err="1" smtClean="0"/>
              <a:t>monte</a:t>
            </a:r>
            <a:r>
              <a:rPr lang="pl-PL" dirty="0" smtClean="0"/>
              <a:t> </a:t>
            </a:r>
            <a:r>
              <a:rPr lang="pl-PL" dirty="0" err="1" smtClean="0"/>
              <a:t>carlo</a:t>
            </a:r>
            <a:r>
              <a:rPr lang="pl-PL" dirty="0" smtClean="0"/>
              <a:t> </a:t>
            </a:r>
            <a:r>
              <a:rPr lang="pl-PL" dirty="0" err="1" smtClean="0"/>
              <a:t>calculations</a:t>
            </a:r>
            <a:r>
              <a:rPr lang="pl-PL" dirty="0" smtClean="0"/>
              <a:t>)</a:t>
            </a:r>
          </a:p>
          <a:p>
            <a:endParaRPr lang="pl-PL" dirty="0" smtClean="0"/>
          </a:p>
          <a:p>
            <a:r>
              <a:rPr lang="pl-PL" dirty="0" err="1" smtClean="0"/>
              <a:t>value</a:t>
            </a:r>
            <a:r>
              <a:rPr lang="pl-PL" dirty="0" smtClean="0"/>
              <a:t> </a:t>
            </a:r>
            <a:r>
              <a:rPr lang="pl-PL" dirty="0" err="1" smtClean="0"/>
              <a:t>normalized</a:t>
            </a:r>
            <a:r>
              <a:rPr lang="pl-PL" dirty="0" smtClean="0"/>
              <a:t> to h*</a:t>
            </a:r>
            <a:r>
              <a:rPr lang="pl-PL" sz="2400" dirty="0" smtClean="0"/>
              <a:t>(10)</a:t>
            </a:r>
            <a:r>
              <a:rPr lang="en-US" dirty="0" smtClean="0"/>
              <a:t> </a:t>
            </a:r>
            <a:endParaRPr lang="pl-PL" dirty="0"/>
          </a:p>
        </p:txBody>
      </p:sp>
      <p:graphicFrame>
        <p:nvGraphicFramePr>
          <p:cNvPr id="4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34653810"/>
              </p:ext>
            </p:extLst>
          </p:nvPr>
        </p:nvGraphicFramePr>
        <p:xfrm>
          <a:off x="4355976" y="2276872"/>
          <a:ext cx="4322079" cy="2789634"/>
        </p:xfrm>
        <a:graphic>
          <a:graphicData uri="http://schemas.openxmlformats.org/presentationml/2006/ole">
            <p:oleObj spid="_x0000_s8212" name="Wykres" r:id="rId3" imgW="6042766" imgH="4038552" progId="Excel.Sheet.8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83033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ymbol zastępczy zawartośc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75970222"/>
              </p:ext>
            </p:extLst>
          </p:nvPr>
        </p:nvGraphicFramePr>
        <p:xfrm>
          <a:off x="539553" y="1924509"/>
          <a:ext cx="8208912" cy="2490927"/>
        </p:xfrm>
        <a:graphic>
          <a:graphicData uri="http://schemas.openxmlformats.org/drawingml/2006/table">
            <a:tbl>
              <a:tblPr/>
              <a:tblGrid>
                <a:gridCol w="2149196"/>
                <a:gridCol w="1106424"/>
                <a:gridCol w="1194582"/>
                <a:gridCol w="1194582"/>
                <a:gridCol w="1282064"/>
                <a:gridCol w="1282064"/>
              </a:tblGrid>
              <a:tr h="654202">
                <a:tc rowSpan="2"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b="1" kern="1400" dirty="0" err="1">
                          <a:solidFill>
                            <a:srgbClr val="212120"/>
                          </a:solidFill>
                          <a:effectLst/>
                          <a:latin typeface="Times New Roman"/>
                        </a:rPr>
                        <a:t>Detector</a:t>
                      </a:r>
                      <a:endParaRPr lang="pl-PL" sz="2000" kern="1400" dirty="0">
                        <a:solidFill>
                          <a:srgbClr val="21212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 dirty="0">
                          <a:solidFill>
                            <a:srgbClr val="212120"/>
                          </a:solidFill>
                          <a:effectLst/>
                          <a:latin typeface="Times New Roman"/>
                        </a:rPr>
                        <a:t>Response to gammas</a:t>
                      </a:r>
                      <a:endParaRPr lang="en-US" sz="2000" kern="1400" dirty="0">
                        <a:solidFill>
                          <a:srgbClr val="212120"/>
                        </a:solidFill>
                        <a:effectLst/>
                        <a:latin typeface="Times New Roman"/>
                      </a:endParaRP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 dirty="0">
                          <a:solidFill>
                            <a:srgbClr val="212120"/>
                          </a:solidFill>
                          <a:effectLst/>
                          <a:latin typeface="Times New Roman"/>
                        </a:rPr>
                        <a:t>nSv</a:t>
                      </a:r>
                      <a:r>
                        <a:rPr lang="en-US" sz="2000" b="1" kern="1400" baseline="30000" dirty="0">
                          <a:solidFill>
                            <a:srgbClr val="212120"/>
                          </a:solidFill>
                          <a:effectLst/>
                          <a:latin typeface="Times New Roman"/>
                        </a:rPr>
                        <a:t>-1</a:t>
                      </a:r>
                      <a:endParaRPr lang="en-US" sz="2000" kern="1400" dirty="0">
                        <a:solidFill>
                          <a:srgbClr val="21212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>
                          <a:solidFill>
                            <a:srgbClr val="212120"/>
                          </a:solidFill>
                          <a:effectLst/>
                          <a:latin typeface="Times New Roman"/>
                        </a:rPr>
                        <a:t>Response to neutrons</a:t>
                      </a:r>
                      <a:endParaRPr lang="en-US" sz="2000" kern="1400">
                        <a:solidFill>
                          <a:srgbClr val="212120"/>
                        </a:solidFill>
                        <a:effectLst/>
                        <a:latin typeface="Times New Roman"/>
                      </a:endParaRPr>
                    </a:p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>
                          <a:solidFill>
                            <a:srgbClr val="212120"/>
                          </a:solidFill>
                          <a:effectLst/>
                          <a:latin typeface="Times New Roman"/>
                        </a:rPr>
                        <a:t>nSv</a:t>
                      </a:r>
                      <a:r>
                        <a:rPr lang="en-US" sz="2000" b="1" kern="1400" baseline="30000">
                          <a:solidFill>
                            <a:srgbClr val="212120"/>
                          </a:solidFill>
                          <a:effectLst/>
                          <a:latin typeface="Times New Roman"/>
                        </a:rPr>
                        <a:t>-1</a:t>
                      </a:r>
                      <a:endParaRPr lang="en-US" sz="2000" kern="1400">
                        <a:solidFill>
                          <a:srgbClr val="21212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b="1" kern="1400" dirty="0" err="1">
                          <a:solidFill>
                            <a:srgbClr val="212120"/>
                          </a:solidFill>
                          <a:effectLst/>
                          <a:latin typeface="Times New Roman"/>
                        </a:rPr>
                        <a:t>Remarks</a:t>
                      </a:r>
                      <a:endParaRPr lang="pl-PL" sz="2000" kern="1400" dirty="0">
                        <a:solidFill>
                          <a:srgbClr val="21212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</a:tr>
              <a:tr h="57295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 dirty="0">
                          <a:solidFill>
                            <a:srgbClr val="212120"/>
                          </a:solidFill>
                          <a:effectLst/>
                          <a:latin typeface="Times New Roman"/>
                        </a:rPr>
                        <a:t>Am</a:t>
                      </a:r>
                      <a:endParaRPr lang="en-US" sz="2000" kern="1400" dirty="0">
                        <a:solidFill>
                          <a:srgbClr val="21212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 dirty="0">
                          <a:solidFill>
                            <a:srgbClr val="212120"/>
                          </a:solidFill>
                          <a:effectLst/>
                          <a:latin typeface="Times New Roman"/>
                        </a:rPr>
                        <a:t>Cs</a:t>
                      </a:r>
                      <a:endParaRPr lang="en-US" sz="2000" kern="1400" dirty="0">
                        <a:solidFill>
                          <a:srgbClr val="21212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>
                          <a:solidFill>
                            <a:srgbClr val="212120"/>
                          </a:solidFill>
                          <a:effectLst/>
                          <a:latin typeface="Times New Roman"/>
                        </a:rPr>
                        <a:t>Cf</a:t>
                      </a:r>
                      <a:endParaRPr lang="en-US" sz="2000" kern="1400">
                        <a:solidFill>
                          <a:srgbClr val="21212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>
                          <a:solidFill>
                            <a:srgbClr val="212120"/>
                          </a:solidFill>
                          <a:effectLst/>
                          <a:latin typeface="Times New Roman"/>
                        </a:rPr>
                        <a:t>Am-Be</a:t>
                      </a:r>
                      <a:endParaRPr lang="en-US" sz="2000" kern="1400">
                        <a:solidFill>
                          <a:srgbClr val="21212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654172">
                <a:tc rowSpan="2"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b="1" kern="1400">
                          <a:solidFill>
                            <a:srgbClr val="212120"/>
                          </a:solidFill>
                          <a:effectLst/>
                          <a:latin typeface="Times New Roman"/>
                        </a:rPr>
                        <a:t>NEK 240G </a:t>
                      </a:r>
                      <a:endParaRPr lang="pl-PL" sz="2000" kern="1400">
                        <a:solidFill>
                          <a:srgbClr val="21212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b="1" kern="1400">
                          <a:solidFill>
                            <a:srgbClr val="212120"/>
                          </a:solidFill>
                          <a:effectLst/>
                          <a:latin typeface="Times New Roman"/>
                        </a:rPr>
                        <a:t>160*</a:t>
                      </a:r>
                      <a:endParaRPr lang="pl-PL" sz="2000" kern="1400">
                        <a:solidFill>
                          <a:srgbClr val="21212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b="1" kern="1400" dirty="0">
                          <a:solidFill>
                            <a:srgbClr val="212120"/>
                          </a:solidFill>
                          <a:effectLst/>
                          <a:latin typeface="Times New Roman"/>
                        </a:rPr>
                        <a:t>10.5</a:t>
                      </a:r>
                      <a:endParaRPr lang="pl-PL" sz="2000" kern="1400" dirty="0">
                        <a:solidFill>
                          <a:srgbClr val="21212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b="1" kern="1400" dirty="0">
                          <a:solidFill>
                            <a:srgbClr val="212120"/>
                          </a:solidFill>
                          <a:effectLst/>
                          <a:latin typeface="Times New Roman"/>
                        </a:rPr>
                        <a:t>11.6</a:t>
                      </a:r>
                      <a:endParaRPr lang="pl-PL" sz="2000" kern="1400" dirty="0">
                        <a:solidFill>
                          <a:srgbClr val="21212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b="1" kern="1400">
                          <a:solidFill>
                            <a:srgbClr val="212120"/>
                          </a:solidFill>
                          <a:effectLst/>
                          <a:latin typeface="Times New Roman"/>
                        </a:rPr>
                        <a:t>10.3</a:t>
                      </a:r>
                      <a:endParaRPr lang="pl-PL" sz="2000" kern="1400">
                        <a:solidFill>
                          <a:srgbClr val="21212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b="1" kern="1400">
                          <a:solidFill>
                            <a:srgbClr val="212120"/>
                          </a:solidFill>
                          <a:effectLst/>
                          <a:latin typeface="Times New Roman"/>
                        </a:rPr>
                        <a:t>* without Pb filter</a:t>
                      </a:r>
                      <a:endParaRPr lang="pl-PL" sz="2000" kern="1400">
                        <a:solidFill>
                          <a:srgbClr val="21212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</a:tr>
              <a:tr h="56694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b="1" kern="1400">
                          <a:solidFill>
                            <a:srgbClr val="212120"/>
                          </a:solidFill>
                          <a:effectLst/>
                          <a:latin typeface="Times New Roman"/>
                        </a:rPr>
                        <a:t>6.0</a:t>
                      </a:r>
                      <a:endParaRPr lang="pl-PL" sz="2000" kern="1400">
                        <a:solidFill>
                          <a:srgbClr val="21212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b="1" kern="1400">
                          <a:solidFill>
                            <a:srgbClr val="212120"/>
                          </a:solidFill>
                          <a:effectLst/>
                          <a:latin typeface="Times New Roman"/>
                        </a:rPr>
                        <a:t>8.5</a:t>
                      </a:r>
                      <a:endParaRPr lang="pl-PL" sz="2000" kern="1400">
                        <a:solidFill>
                          <a:srgbClr val="21212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b="1" kern="1400" dirty="0">
                          <a:solidFill>
                            <a:srgbClr val="212120"/>
                          </a:solidFill>
                          <a:effectLst/>
                          <a:latin typeface="Times New Roman"/>
                        </a:rPr>
                        <a:t>11.6</a:t>
                      </a:r>
                      <a:endParaRPr lang="pl-PL" sz="2000" kern="1400" dirty="0">
                        <a:solidFill>
                          <a:srgbClr val="21212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b="1" kern="1400" dirty="0">
                          <a:solidFill>
                            <a:srgbClr val="212120"/>
                          </a:solidFill>
                          <a:effectLst/>
                          <a:latin typeface="Times New Roman"/>
                        </a:rPr>
                        <a:t>10.3</a:t>
                      </a:r>
                      <a:endParaRPr lang="pl-PL" sz="2000" kern="1400" dirty="0">
                        <a:solidFill>
                          <a:srgbClr val="21212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b="1" kern="1400" dirty="0">
                          <a:solidFill>
                            <a:srgbClr val="212120"/>
                          </a:solidFill>
                          <a:effectLst/>
                          <a:latin typeface="Times New Roman"/>
                        </a:rPr>
                        <a:t>with Pb </a:t>
                      </a:r>
                      <a:r>
                        <a:rPr lang="pl-PL" sz="2000" b="1" kern="1400" dirty="0" err="1">
                          <a:solidFill>
                            <a:srgbClr val="212120"/>
                          </a:solidFill>
                          <a:effectLst/>
                          <a:latin typeface="Times New Roman"/>
                        </a:rPr>
                        <a:t>filter</a:t>
                      </a:r>
                      <a:endParaRPr lang="pl-PL" sz="2000" kern="1400" dirty="0">
                        <a:solidFill>
                          <a:srgbClr val="21212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121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E"/>
                    </a:solidFill>
                  </a:tcPr>
                </a:tc>
              </a:tr>
            </a:tbl>
          </a:graphicData>
        </a:graphic>
      </p:graphicFrame>
      <p:sp>
        <p:nvSpPr>
          <p:cNvPr id="9" name="Symbol zastępczy zawartości 2"/>
          <p:cNvSpPr txBox="1">
            <a:spLocks/>
          </p:cNvSpPr>
          <p:nvPr/>
        </p:nvSpPr>
        <p:spPr>
          <a:xfrm>
            <a:off x="268263" y="4581128"/>
            <a:ext cx="8712968" cy="12241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2600" b="1" kern="12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20000"/>
              <a:buFont typeface="Wingdings" pitchFamily="2" charset="2"/>
              <a:buChar char="§"/>
              <a:defRPr sz="2400" kern="1200">
                <a:solidFill>
                  <a:srgbClr val="0066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33CC"/>
              </a:buClr>
              <a:buSzPct val="15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0066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 err="1" smtClean="0"/>
              <a:t>Almost</a:t>
            </a:r>
            <a:r>
              <a:rPr lang="pl-PL" dirty="0" smtClean="0"/>
              <a:t> </a:t>
            </a:r>
            <a:r>
              <a:rPr lang="pl-PL" dirty="0" err="1" smtClean="0"/>
              <a:t>equal</a:t>
            </a:r>
            <a:r>
              <a:rPr lang="pl-PL" dirty="0" smtClean="0"/>
              <a:t> </a:t>
            </a:r>
            <a:r>
              <a:rPr lang="pl-PL" dirty="0" err="1" smtClean="0"/>
              <a:t>response</a:t>
            </a:r>
            <a:r>
              <a:rPr lang="pl-PL" dirty="0" smtClean="0"/>
              <a:t> to gamma and </a:t>
            </a:r>
            <a:r>
              <a:rPr lang="pl-PL" dirty="0" err="1" smtClean="0"/>
              <a:t>neutrons</a:t>
            </a:r>
            <a:r>
              <a:rPr lang="pl-PL" dirty="0" smtClean="0"/>
              <a:t> </a:t>
            </a:r>
            <a:r>
              <a:rPr lang="pl-PL" dirty="0" smtClean="0">
                <a:sym typeface="Wingdings" pitchFamily="2" charset="2"/>
              </a:rPr>
              <a:t></a:t>
            </a:r>
          </a:p>
          <a:p>
            <a:r>
              <a:rPr lang="pl-PL" dirty="0" smtClean="0">
                <a:sym typeface="Wingdings" pitchFamily="2" charset="2"/>
              </a:rPr>
              <a:t>Pb </a:t>
            </a:r>
            <a:r>
              <a:rPr lang="pl-PL" dirty="0" err="1" smtClean="0">
                <a:sym typeface="Wingdings" pitchFamily="2" charset="2"/>
              </a:rPr>
              <a:t>filter</a:t>
            </a:r>
            <a:r>
              <a:rPr lang="pl-PL" dirty="0" smtClean="0">
                <a:sym typeface="Wingdings" pitchFamily="2" charset="2"/>
              </a:rPr>
              <a:t> </a:t>
            </a:r>
            <a:r>
              <a:rPr lang="pl-PL" dirty="0" err="1" smtClean="0">
                <a:sym typeface="Wingdings" pitchFamily="2" charset="2"/>
              </a:rPr>
              <a:t>gives</a:t>
            </a:r>
            <a:r>
              <a:rPr lang="pl-PL" dirty="0" smtClean="0">
                <a:sym typeface="Wingdings" pitchFamily="2" charset="2"/>
              </a:rPr>
              <a:t> </a:t>
            </a:r>
            <a:r>
              <a:rPr lang="pl-PL" dirty="0" err="1" smtClean="0">
                <a:sym typeface="Wingdings" pitchFamily="2" charset="2"/>
              </a:rPr>
              <a:t>possibility</a:t>
            </a:r>
            <a:r>
              <a:rPr lang="pl-PL" dirty="0" smtClean="0">
                <a:sym typeface="Wingdings" pitchFamily="2" charset="2"/>
              </a:rPr>
              <a:t> to </a:t>
            </a:r>
            <a:r>
              <a:rPr lang="pl-PL" dirty="0" err="1" smtClean="0">
                <a:sym typeface="Wingdings" pitchFamily="2" charset="2"/>
              </a:rPr>
              <a:t>correct</a:t>
            </a:r>
            <a:r>
              <a:rPr lang="pl-PL" dirty="0" smtClean="0">
                <a:sym typeface="Wingdings" pitchFamily="2" charset="2"/>
              </a:rPr>
              <a:t> gamma </a:t>
            </a:r>
            <a:r>
              <a:rPr lang="pl-PL" dirty="0" err="1" smtClean="0">
                <a:sym typeface="Wingdings" pitchFamily="2" charset="2"/>
              </a:rPr>
              <a:t>energy</a:t>
            </a:r>
            <a:r>
              <a:rPr lang="pl-PL" dirty="0" smtClean="0">
                <a:sym typeface="Wingdings" pitchFamily="2" charset="2"/>
              </a:rPr>
              <a:t> </a:t>
            </a:r>
            <a:r>
              <a:rPr lang="pl-PL" dirty="0" err="1" smtClean="0">
                <a:sym typeface="Wingdings" pitchFamily="2" charset="2"/>
              </a:rPr>
              <a:t>dependence</a:t>
            </a:r>
            <a:endParaRPr lang="pl-PL" dirty="0" smtClean="0">
              <a:sym typeface="Wingdings" pitchFamily="2" charset="2"/>
            </a:endParaRPr>
          </a:p>
          <a:p>
            <a:r>
              <a:rPr lang="pl-PL" dirty="0" err="1" smtClean="0">
                <a:sym typeface="Wingdings" pitchFamily="2" charset="2"/>
              </a:rPr>
              <a:t>Channels</a:t>
            </a:r>
            <a:r>
              <a:rPr lang="pl-PL" dirty="0" smtClean="0">
                <a:sym typeface="Wingdings" pitchFamily="2" charset="2"/>
              </a:rPr>
              <a:t> 125-160 </a:t>
            </a:r>
            <a:r>
              <a:rPr lang="pl-PL" dirty="0" err="1" smtClean="0">
                <a:sym typeface="Wingdings" pitchFamily="2" charset="2"/>
              </a:rPr>
              <a:t>gives</a:t>
            </a:r>
            <a:r>
              <a:rPr lang="pl-PL" dirty="0" smtClean="0">
                <a:sym typeface="Wingdings" pitchFamily="2" charset="2"/>
              </a:rPr>
              <a:t> </a:t>
            </a:r>
            <a:r>
              <a:rPr lang="pl-PL" dirty="0" err="1" smtClean="0">
                <a:sym typeface="Wingdings" pitchFamily="2" charset="2"/>
              </a:rPr>
              <a:t>possibility</a:t>
            </a:r>
            <a:r>
              <a:rPr lang="pl-PL" dirty="0" smtClean="0">
                <a:sym typeface="Wingdings" pitchFamily="2" charset="2"/>
              </a:rPr>
              <a:t> to </a:t>
            </a:r>
            <a:r>
              <a:rPr lang="pl-PL" dirty="0" err="1" smtClean="0">
                <a:sym typeface="Wingdings" pitchFamily="2" charset="2"/>
              </a:rPr>
              <a:t>correct</a:t>
            </a:r>
            <a:r>
              <a:rPr lang="pl-PL" dirty="0" smtClean="0">
                <a:sym typeface="Wingdings" pitchFamily="2" charset="2"/>
              </a:rPr>
              <a:t> </a:t>
            </a:r>
            <a:r>
              <a:rPr lang="pl-PL" dirty="0" err="1" smtClean="0">
                <a:sym typeface="Wingdings" pitchFamily="2" charset="2"/>
              </a:rPr>
              <a:t>response</a:t>
            </a:r>
            <a:r>
              <a:rPr lang="pl-PL" dirty="0" smtClean="0">
                <a:sym typeface="Wingdings" pitchFamily="2" charset="2"/>
              </a:rPr>
              <a:t> &gt;10MeV </a:t>
            </a:r>
            <a:endParaRPr lang="pl-PL" dirty="0"/>
          </a:p>
        </p:txBody>
      </p:sp>
      <p:sp>
        <p:nvSpPr>
          <p:cNvPr id="10" name="Tytuł 1"/>
          <p:cNvSpPr>
            <a:spLocks noGrp="1"/>
          </p:cNvSpPr>
          <p:nvPr>
            <p:ph type="title"/>
          </p:nvPr>
        </p:nvSpPr>
        <p:spPr>
          <a:xfrm>
            <a:off x="765001" y="1412776"/>
            <a:ext cx="8229600" cy="504056"/>
          </a:xfrm>
        </p:spPr>
        <p:txBody>
          <a:bodyPr/>
          <a:lstStyle/>
          <a:p>
            <a:r>
              <a:rPr lang="pl-PL" sz="2000" dirty="0" smtClean="0">
                <a:solidFill>
                  <a:srgbClr val="0033CC"/>
                </a:solidFill>
              </a:rPr>
              <a:t>2. Instrument </a:t>
            </a:r>
            <a:r>
              <a:rPr lang="pl-PL" sz="2000" dirty="0">
                <a:solidFill>
                  <a:srgbClr val="0033CC"/>
                </a:solidFill>
              </a:rPr>
              <a:t>for </a:t>
            </a:r>
            <a:r>
              <a:rPr lang="pl-PL" sz="2000" dirty="0" err="1">
                <a:solidFill>
                  <a:srgbClr val="0033CC"/>
                </a:solidFill>
              </a:rPr>
              <a:t>low-level</a:t>
            </a:r>
            <a:r>
              <a:rPr lang="pl-PL" sz="2000" dirty="0">
                <a:solidFill>
                  <a:srgbClr val="0033CC"/>
                </a:solidFill>
              </a:rPr>
              <a:t> gamma and neutron monitoring</a:t>
            </a:r>
            <a:br>
              <a:rPr lang="pl-PL" sz="2000" dirty="0">
                <a:solidFill>
                  <a:srgbClr val="0033CC"/>
                </a:solidFill>
              </a:rPr>
            </a:br>
            <a:endParaRPr lang="pl-PL" sz="2000" b="0" i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569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699792" y="1043236"/>
            <a:ext cx="5472608" cy="571500"/>
          </a:xfrm>
        </p:spPr>
        <p:txBody>
          <a:bodyPr/>
          <a:lstStyle/>
          <a:p>
            <a:r>
              <a:rPr lang="en-US" sz="3200" b="1" dirty="0">
                <a:solidFill>
                  <a:srgbClr val="0066FF"/>
                </a:solidFill>
              </a:rPr>
              <a:t>Recombination Chamber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2559943" y="3429000"/>
            <a:ext cx="648072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indent="-101600" algn="ctr">
              <a:lnSpc>
                <a:spcPct val="80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US" sz="2400" b="1" dirty="0">
                <a:solidFill>
                  <a:srgbClr val="0033CC"/>
                </a:solidFill>
              </a:rPr>
              <a:t>REM-2 recombination chamber </a:t>
            </a:r>
          </a:p>
          <a:p>
            <a:pPr marL="19050" indent="-184150">
              <a:lnSpc>
                <a:spcPct val="90000"/>
              </a:lnSpc>
              <a:buClr>
                <a:srgbClr val="FF0000"/>
              </a:buClr>
              <a:buFont typeface="Symbol" pitchFamily="18" charset="2"/>
              <a:buChar char="*"/>
            </a:pPr>
            <a:r>
              <a:rPr lang="en-US" sz="2600" b="1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Large chamber (6 kg, 1800 cm</a:t>
            </a:r>
            <a:r>
              <a:rPr lang="en-US" sz="2600" b="1" cap="small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en-US" sz="2600" b="1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),  </a:t>
            </a:r>
            <a:r>
              <a:rPr lang="en-US" sz="2600" b="1" cap="sm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25 TE</a:t>
            </a:r>
            <a:r>
              <a:rPr lang="pl-PL" sz="2600" b="1" cap="sm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l-PL" sz="2600" b="1" cap="sm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600" b="1" cap="sm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600" b="1" cap="sm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600" b="1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electrodes with the diameter of </a:t>
            </a:r>
            <a:r>
              <a:rPr lang="en-US" sz="2600" b="1" cap="sm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12cm;</a:t>
            </a:r>
            <a:endParaRPr lang="pl-PL" sz="2600" b="1" cap="small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9050" indent="-184150">
              <a:lnSpc>
                <a:spcPct val="90000"/>
              </a:lnSpc>
              <a:buClr>
                <a:srgbClr val="FF0000"/>
              </a:buClr>
              <a:buFont typeface="Symbol" pitchFamily="18" charset="2"/>
              <a:buChar char="*"/>
            </a:pPr>
            <a:r>
              <a:rPr lang="en-US" sz="2600" b="1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distance between electrodes  - 7 mm.</a:t>
            </a:r>
          </a:p>
          <a:p>
            <a:pPr marL="19050" indent="-184150">
              <a:lnSpc>
                <a:spcPct val="90000"/>
              </a:lnSpc>
              <a:buClr>
                <a:srgbClr val="FF0000"/>
              </a:buClr>
              <a:buFont typeface="Symbol" pitchFamily="18" charset="2"/>
              <a:buChar char="*"/>
            </a:pPr>
            <a:r>
              <a:rPr lang="en-US" sz="2600" b="1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Usually filled with a mixture of methane </a:t>
            </a:r>
            <a:r>
              <a:rPr lang="en-US" sz="2600" b="1" cap="sm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pl-PL" sz="2600" b="1" cap="sm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pl-PL" sz="2600" b="1" cap="sm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l-PL" sz="2600" b="1" cap="sm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600" b="1" cap="sm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600" b="1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nitrogen </a:t>
            </a:r>
            <a:r>
              <a:rPr lang="en-US" sz="2600" b="1" cap="sm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up </a:t>
            </a:r>
            <a:r>
              <a:rPr lang="en-US" sz="2600" b="1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</a:t>
            </a:r>
            <a:r>
              <a:rPr lang="en-US" sz="2600" b="1" cap="sm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about  </a:t>
            </a:r>
            <a:r>
              <a:rPr lang="en-US" sz="2600" b="1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</a:t>
            </a:r>
            <a:r>
              <a:rPr lang="en-US" sz="2600" b="1" cap="small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MPa</a:t>
            </a:r>
            <a:r>
              <a:rPr lang="en-US" sz="2600" b="1" cap="smal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en-US" sz="2600" b="1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2600" b="1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2600" b="1" cap="small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292" name="Picture 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7"/>
            <a:ext cx="1951892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3568055" y="1715691"/>
            <a:ext cx="4464496" cy="1570303"/>
          </a:xfrm>
          <a:prstGeom prst="rect">
            <a:avLst/>
          </a:prstGeom>
          <a:solidFill>
            <a:srgbClr val="FCFDD8"/>
          </a:solidFill>
          <a:ln w="12700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folHlink"/>
            </a:outerShdw>
          </a:effec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en-US" sz="2400" b="1" dirty="0"/>
              <a:t>High-pressure, tissue-equivalent ionization chamber, </a:t>
            </a:r>
            <a:br>
              <a:rPr lang="en-US" sz="2400" b="1" dirty="0"/>
            </a:br>
            <a:r>
              <a:rPr lang="en-US" sz="2400" b="1" dirty="0"/>
              <a:t>operated under conditions of </a:t>
            </a:r>
            <a:br>
              <a:rPr lang="en-US" sz="2400" b="1" dirty="0"/>
            </a:br>
            <a:r>
              <a:rPr lang="en-US" sz="2400" b="1" dirty="0"/>
              <a:t>initial recombination of ions </a:t>
            </a:r>
          </a:p>
        </p:txBody>
      </p:sp>
    </p:spTree>
    <p:extLst>
      <p:ext uri="{BB962C8B-B14F-4D97-AF65-F5344CB8AC3E}">
        <p14:creationId xmlns:p14="http://schemas.microsoft.com/office/powerpoint/2010/main" xmlns="" val="28537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/>
          <p:cNvGrpSpPr/>
          <p:nvPr/>
        </p:nvGrpSpPr>
        <p:grpSpPr>
          <a:xfrm>
            <a:off x="141625" y="2342961"/>
            <a:ext cx="4283727" cy="1999308"/>
            <a:chOff x="3921369" y="4776788"/>
            <a:chExt cx="4139711" cy="1843087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3921369" y="5005388"/>
              <a:ext cx="2243504" cy="1614487"/>
              <a:chOff x="2303" y="2921"/>
              <a:chExt cx="1531" cy="1017"/>
            </a:xfrm>
          </p:grpSpPr>
          <p:sp>
            <p:nvSpPr>
              <p:cNvPr id="64" name="Rectangle 7"/>
              <p:cNvSpPr>
                <a:spLocks noChangeArrowheads="1"/>
              </p:cNvSpPr>
              <p:nvPr/>
            </p:nvSpPr>
            <p:spPr bwMode="auto">
              <a:xfrm>
                <a:off x="2536" y="3732"/>
                <a:ext cx="189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1400" b="1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65" name="Rectangle 8"/>
              <p:cNvSpPr>
                <a:spLocks noChangeArrowheads="1"/>
              </p:cNvSpPr>
              <p:nvPr/>
            </p:nvSpPr>
            <p:spPr bwMode="auto">
              <a:xfrm>
                <a:off x="2473" y="3648"/>
                <a:ext cx="189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1400" b="1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66" name="Rectangle 9"/>
              <p:cNvSpPr>
                <a:spLocks noChangeArrowheads="1"/>
              </p:cNvSpPr>
              <p:nvPr/>
            </p:nvSpPr>
            <p:spPr bwMode="auto">
              <a:xfrm>
                <a:off x="3281" y="3724"/>
                <a:ext cx="553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</a:rPr>
                  <a:t>voltage</a:t>
                </a:r>
              </a:p>
            </p:txBody>
          </p:sp>
          <p:sp>
            <p:nvSpPr>
              <p:cNvPr id="67" name="Rectangle 10"/>
              <p:cNvSpPr>
                <a:spLocks noChangeArrowheads="1"/>
              </p:cNvSpPr>
              <p:nvPr/>
            </p:nvSpPr>
            <p:spPr bwMode="auto">
              <a:xfrm rot="16200000">
                <a:off x="1930" y="3294"/>
                <a:ext cx="97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marL="190500" lvl="1"/>
                <a:r>
                  <a:rPr lang="en-US" sz="1600" b="1">
                    <a:solidFill>
                      <a:srgbClr val="000000"/>
                    </a:solidFill>
                  </a:rPr>
                  <a:t>ionis.  current</a:t>
                </a:r>
              </a:p>
            </p:txBody>
          </p:sp>
        </p:grpSp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4007827" y="4776788"/>
              <a:ext cx="4053253" cy="1843087"/>
              <a:chOff x="2362" y="2777"/>
              <a:chExt cx="2766" cy="1161"/>
            </a:xfrm>
          </p:grpSpPr>
          <p:grpSp>
            <p:nvGrpSpPr>
              <p:cNvPr id="16" name="Group 12"/>
              <p:cNvGrpSpPr>
                <a:grpSpLocks/>
              </p:cNvGrpSpPr>
              <p:nvPr/>
            </p:nvGrpSpPr>
            <p:grpSpPr bwMode="auto">
              <a:xfrm>
                <a:off x="2362" y="2777"/>
                <a:ext cx="2766" cy="1161"/>
                <a:chOff x="2362" y="2777"/>
                <a:chExt cx="2766" cy="1161"/>
              </a:xfrm>
            </p:grpSpPr>
            <p:sp>
              <p:nvSpPr>
                <p:cNvPr id="19" name="Freeform 13"/>
                <p:cNvSpPr>
                  <a:spLocks/>
                </p:cNvSpPr>
                <p:nvPr/>
              </p:nvSpPr>
              <p:spPr bwMode="auto">
                <a:xfrm>
                  <a:off x="2633" y="2958"/>
                  <a:ext cx="1796" cy="530"/>
                </a:xfrm>
                <a:custGeom>
                  <a:avLst/>
                  <a:gdLst>
                    <a:gd name="T0" fmla="*/ 0 w 1796"/>
                    <a:gd name="T1" fmla="*/ 529 h 530"/>
                    <a:gd name="T2" fmla="*/ 5 w 1796"/>
                    <a:gd name="T3" fmla="*/ 497 h 530"/>
                    <a:gd name="T4" fmla="*/ 9 w 1796"/>
                    <a:gd name="T5" fmla="*/ 476 h 530"/>
                    <a:gd name="T6" fmla="*/ 19 w 1796"/>
                    <a:gd name="T7" fmla="*/ 438 h 530"/>
                    <a:gd name="T8" fmla="*/ 27 w 1796"/>
                    <a:gd name="T9" fmla="*/ 406 h 530"/>
                    <a:gd name="T10" fmla="*/ 36 w 1796"/>
                    <a:gd name="T11" fmla="*/ 378 h 530"/>
                    <a:gd name="T12" fmla="*/ 45 w 1796"/>
                    <a:gd name="T13" fmla="*/ 358 h 530"/>
                    <a:gd name="T14" fmla="*/ 64 w 1796"/>
                    <a:gd name="T15" fmla="*/ 321 h 530"/>
                    <a:gd name="T16" fmla="*/ 81 w 1796"/>
                    <a:gd name="T17" fmla="*/ 285 h 530"/>
                    <a:gd name="T18" fmla="*/ 99 w 1796"/>
                    <a:gd name="T19" fmla="*/ 263 h 530"/>
                    <a:gd name="T20" fmla="*/ 117 w 1796"/>
                    <a:gd name="T21" fmla="*/ 246 h 530"/>
                    <a:gd name="T22" fmla="*/ 135 w 1796"/>
                    <a:gd name="T23" fmla="*/ 228 h 530"/>
                    <a:gd name="T24" fmla="*/ 172 w 1796"/>
                    <a:gd name="T25" fmla="*/ 209 h 530"/>
                    <a:gd name="T26" fmla="*/ 261 w 1796"/>
                    <a:gd name="T27" fmla="*/ 162 h 530"/>
                    <a:gd name="T28" fmla="*/ 352 w 1796"/>
                    <a:gd name="T29" fmla="*/ 134 h 530"/>
                    <a:gd name="T30" fmla="*/ 352 w 1796"/>
                    <a:gd name="T31" fmla="*/ 133 h 530"/>
                    <a:gd name="T32" fmla="*/ 533 w 1796"/>
                    <a:gd name="T33" fmla="*/ 91 h 530"/>
                    <a:gd name="T34" fmla="*/ 623 w 1796"/>
                    <a:gd name="T35" fmla="*/ 86 h 530"/>
                    <a:gd name="T36" fmla="*/ 713 w 1796"/>
                    <a:gd name="T37" fmla="*/ 70 h 530"/>
                    <a:gd name="T38" fmla="*/ 894 w 1796"/>
                    <a:gd name="T39" fmla="*/ 51 h 530"/>
                    <a:gd name="T40" fmla="*/ 1074 w 1796"/>
                    <a:gd name="T41" fmla="*/ 39 h 530"/>
                    <a:gd name="T42" fmla="*/ 1255 w 1796"/>
                    <a:gd name="T43" fmla="*/ 24 h 530"/>
                    <a:gd name="T44" fmla="*/ 1616 w 1796"/>
                    <a:gd name="T45" fmla="*/ 9 h 530"/>
                    <a:gd name="T46" fmla="*/ 1795 w 1796"/>
                    <a:gd name="T47" fmla="*/ 0 h 5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796" h="530">
                      <a:moveTo>
                        <a:pt x="0" y="529"/>
                      </a:moveTo>
                      <a:lnTo>
                        <a:pt x="5" y="497"/>
                      </a:lnTo>
                      <a:lnTo>
                        <a:pt x="9" y="476"/>
                      </a:lnTo>
                      <a:lnTo>
                        <a:pt x="19" y="438"/>
                      </a:lnTo>
                      <a:lnTo>
                        <a:pt x="27" y="406"/>
                      </a:lnTo>
                      <a:lnTo>
                        <a:pt x="36" y="378"/>
                      </a:lnTo>
                      <a:lnTo>
                        <a:pt x="45" y="358"/>
                      </a:lnTo>
                      <a:lnTo>
                        <a:pt x="64" y="321"/>
                      </a:lnTo>
                      <a:lnTo>
                        <a:pt x="81" y="285"/>
                      </a:lnTo>
                      <a:lnTo>
                        <a:pt x="99" y="263"/>
                      </a:lnTo>
                      <a:lnTo>
                        <a:pt x="117" y="246"/>
                      </a:lnTo>
                      <a:lnTo>
                        <a:pt x="135" y="228"/>
                      </a:lnTo>
                      <a:lnTo>
                        <a:pt x="172" y="209"/>
                      </a:lnTo>
                      <a:lnTo>
                        <a:pt x="261" y="162"/>
                      </a:lnTo>
                      <a:lnTo>
                        <a:pt x="352" y="134"/>
                      </a:lnTo>
                      <a:lnTo>
                        <a:pt x="352" y="133"/>
                      </a:lnTo>
                      <a:lnTo>
                        <a:pt x="533" y="91"/>
                      </a:lnTo>
                      <a:lnTo>
                        <a:pt x="623" y="86"/>
                      </a:lnTo>
                      <a:lnTo>
                        <a:pt x="713" y="70"/>
                      </a:lnTo>
                      <a:lnTo>
                        <a:pt x="894" y="51"/>
                      </a:lnTo>
                      <a:lnTo>
                        <a:pt x="1074" y="39"/>
                      </a:lnTo>
                      <a:lnTo>
                        <a:pt x="1255" y="24"/>
                      </a:lnTo>
                      <a:lnTo>
                        <a:pt x="1616" y="9"/>
                      </a:lnTo>
                      <a:lnTo>
                        <a:pt x="1795" y="0"/>
                      </a:lnTo>
                    </a:path>
                  </a:pathLst>
                </a:custGeom>
                <a:noFill/>
                <a:ln w="12700" cap="rnd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0" name="Freeform 14"/>
                <p:cNvSpPr>
                  <a:spLocks/>
                </p:cNvSpPr>
                <p:nvPr/>
              </p:nvSpPr>
              <p:spPr bwMode="auto">
                <a:xfrm>
                  <a:off x="2613" y="3464"/>
                  <a:ext cx="41" cy="36"/>
                </a:xfrm>
                <a:custGeom>
                  <a:avLst/>
                  <a:gdLst>
                    <a:gd name="T0" fmla="*/ 0 w 41"/>
                    <a:gd name="T1" fmla="*/ 35 h 36"/>
                    <a:gd name="T2" fmla="*/ 20 w 41"/>
                    <a:gd name="T3" fmla="*/ 0 h 36"/>
                    <a:gd name="T4" fmla="*/ 40 w 41"/>
                    <a:gd name="T5" fmla="*/ 35 h 36"/>
                    <a:gd name="T6" fmla="*/ 0 w 41"/>
                    <a:gd name="T7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36">
                      <a:moveTo>
                        <a:pt x="0" y="35"/>
                      </a:moveTo>
                      <a:lnTo>
                        <a:pt x="20" y="0"/>
                      </a:lnTo>
                      <a:lnTo>
                        <a:pt x="40" y="35"/>
                      </a:lnTo>
                      <a:lnTo>
                        <a:pt x="0" y="35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1" name="Freeform 15"/>
                <p:cNvSpPr>
                  <a:spLocks/>
                </p:cNvSpPr>
                <p:nvPr/>
              </p:nvSpPr>
              <p:spPr bwMode="auto">
                <a:xfrm>
                  <a:off x="2618" y="3431"/>
                  <a:ext cx="41" cy="36"/>
                </a:xfrm>
                <a:custGeom>
                  <a:avLst/>
                  <a:gdLst>
                    <a:gd name="T0" fmla="*/ 0 w 41"/>
                    <a:gd name="T1" fmla="*/ 35 h 36"/>
                    <a:gd name="T2" fmla="*/ 20 w 41"/>
                    <a:gd name="T3" fmla="*/ 0 h 36"/>
                    <a:gd name="T4" fmla="*/ 40 w 41"/>
                    <a:gd name="T5" fmla="*/ 35 h 36"/>
                    <a:gd name="T6" fmla="*/ 0 w 41"/>
                    <a:gd name="T7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36">
                      <a:moveTo>
                        <a:pt x="0" y="35"/>
                      </a:moveTo>
                      <a:lnTo>
                        <a:pt x="20" y="0"/>
                      </a:lnTo>
                      <a:lnTo>
                        <a:pt x="40" y="35"/>
                      </a:lnTo>
                      <a:lnTo>
                        <a:pt x="0" y="35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2" name="Freeform 16"/>
                <p:cNvSpPr>
                  <a:spLocks/>
                </p:cNvSpPr>
                <p:nvPr/>
              </p:nvSpPr>
              <p:spPr bwMode="auto">
                <a:xfrm>
                  <a:off x="2622" y="3410"/>
                  <a:ext cx="41" cy="37"/>
                </a:xfrm>
                <a:custGeom>
                  <a:avLst/>
                  <a:gdLst>
                    <a:gd name="T0" fmla="*/ 0 w 41"/>
                    <a:gd name="T1" fmla="*/ 36 h 37"/>
                    <a:gd name="T2" fmla="*/ 20 w 41"/>
                    <a:gd name="T3" fmla="*/ 0 h 37"/>
                    <a:gd name="T4" fmla="*/ 40 w 41"/>
                    <a:gd name="T5" fmla="*/ 36 h 37"/>
                    <a:gd name="T6" fmla="*/ 0 w 41"/>
                    <a:gd name="T7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37">
                      <a:moveTo>
                        <a:pt x="0" y="36"/>
                      </a:moveTo>
                      <a:lnTo>
                        <a:pt x="20" y="0"/>
                      </a:lnTo>
                      <a:lnTo>
                        <a:pt x="40" y="36"/>
                      </a:lnTo>
                      <a:lnTo>
                        <a:pt x="0" y="36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3" name="Freeform 17"/>
                <p:cNvSpPr>
                  <a:spLocks/>
                </p:cNvSpPr>
                <p:nvPr/>
              </p:nvSpPr>
              <p:spPr bwMode="auto">
                <a:xfrm>
                  <a:off x="2632" y="3372"/>
                  <a:ext cx="41" cy="37"/>
                </a:xfrm>
                <a:custGeom>
                  <a:avLst/>
                  <a:gdLst>
                    <a:gd name="T0" fmla="*/ 0 w 41"/>
                    <a:gd name="T1" fmla="*/ 36 h 37"/>
                    <a:gd name="T2" fmla="*/ 20 w 41"/>
                    <a:gd name="T3" fmla="*/ 0 h 37"/>
                    <a:gd name="T4" fmla="*/ 40 w 41"/>
                    <a:gd name="T5" fmla="*/ 36 h 37"/>
                    <a:gd name="T6" fmla="*/ 0 w 41"/>
                    <a:gd name="T7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37">
                      <a:moveTo>
                        <a:pt x="0" y="36"/>
                      </a:moveTo>
                      <a:lnTo>
                        <a:pt x="20" y="0"/>
                      </a:lnTo>
                      <a:lnTo>
                        <a:pt x="40" y="36"/>
                      </a:lnTo>
                      <a:lnTo>
                        <a:pt x="0" y="36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4" name="Freeform 18"/>
                <p:cNvSpPr>
                  <a:spLocks/>
                </p:cNvSpPr>
                <p:nvPr/>
              </p:nvSpPr>
              <p:spPr bwMode="auto">
                <a:xfrm>
                  <a:off x="2640" y="3340"/>
                  <a:ext cx="41" cy="36"/>
                </a:xfrm>
                <a:custGeom>
                  <a:avLst/>
                  <a:gdLst>
                    <a:gd name="T0" fmla="*/ 0 w 41"/>
                    <a:gd name="T1" fmla="*/ 35 h 36"/>
                    <a:gd name="T2" fmla="*/ 20 w 41"/>
                    <a:gd name="T3" fmla="*/ 0 h 36"/>
                    <a:gd name="T4" fmla="*/ 40 w 41"/>
                    <a:gd name="T5" fmla="*/ 35 h 36"/>
                    <a:gd name="T6" fmla="*/ 0 w 41"/>
                    <a:gd name="T7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36">
                      <a:moveTo>
                        <a:pt x="0" y="35"/>
                      </a:moveTo>
                      <a:lnTo>
                        <a:pt x="20" y="0"/>
                      </a:lnTo>
                      <a:lnTo>
                        <a:pt x="40" y="35"/>
                      </a:lnTo>
                      <a:lnTo>
                        <a:pt x="0" y="35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5" name="Freeform 19"/>
                <p:cNvSpPr>
                  <a:spLocks/>
                </p:cNvSpPr>
                <p:nvPr/>
              </p:nvSpPr>
              <p:spPr bwMode="auto">
                <a:xfrm>
                  <a:off x="2649" y="3313"/>
                  <a:ext cx="41" cy="36"/>
                </a:xfrm>
                <a:custGeom>
                  <a:avLst/>
                  <a:gdLst>
                    <a:gd name="T0" fmla="*/ 0 w 41"/>
                    <a:gd name="T1" fmla="*/ 35 h 36"/>
                    <a:gd name="T2" fmla="*/ 20 w 41"/>
                    <a:gd name="T3" fmla="*/ 0 h 36"/>
                    <a:gd name="T4" fmla="*/ 40 w 41"/>
                    <a:gd name="T5" fmla="*/ 35 h 36"/>
                    <a:gd name="T6" fmla="*/ 0 w 41"/>
                    <a:gd name="T7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36">
                      <a:moveTo>
                        <a:pt x="0" y="35"/>
                      </a:moveTo>
                      <a:lnTo>
                        <a:pt x="20" y="0"/>
                      </a:lnTo>
                      <a:lnTo>
                        <a:pt x="40" y="35"/>
                      </a:lnTo>
                      <a:lnTo>
                        <a:pt x="0" y="35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6" name="Freeform 20"/>
                <p:cNvSpPr>
                  <a:spLocks/>
                </p:cNvSpPr>
                <p:nvPr/>
              </p:nvSpPr>
              <p:spPr bwMode="auto">
                <a:xfrm>
                  <a:off x="2658" y="3293"/>
                  <a:ext cx="41" cy="36"/>
                </a:xfrm>
                <a:custGeom>
                  <a:avLst/>
                  <a:gdLst>
                    <a:gd name="T0" fmla="*/ 0 w 41"/>
                    <a:gd name="T1" fmla="*/ 35 h 36"/>
                    <a:gd name="T2" fmla="*/ 20 w 41"/>
                    <a:gd name="T3" fmla="*/ 0 h 36"/>
                    <a:gd name="T4" fmla="*/ 40 w 41"/>
                    <a:gd name="T5" fmla="*/ 35 h 36"/>
                    <a:gd name="T6" fmla="*/ 0 w 41"/>
                    <a:gd name="T7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36">
                      <a:moveTo>
                        <a:pt x="0" y="35"/>
                      </a:moveTo>
                      <a:lnTo>
                        <a:pt x="20" y="0"/>
                      </a:lnTo>
                      <a:lnTo>
                        <a:pt x="40" y="35"/>
                      </a:lnTo>
                      <a:lnTo>
                        <a:pt x="0" y="35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7" name="Freeform 21"/>
                <p:cNvSpPr>
                  <a:spLocks/>
                </p:cNvSpPr>
                <p:nvPr/>
              </p:nvSpPr>
              <p:spPr bwMode="auto">
                <a:xfrm>
                  <a:off x="2677" y="3256"/>
                  <a:ext cx="41" cy="36"/>
                </a:xfrm>
                <a:custGeom>
                  <a:avLst/>
                  <a:gdLst>
                    <a:gd name="T0" fmla="*/ 0 w 41"/>
                    <a:gd name="T1" fmla="*/ 35 h 36"/>
                    <a:gd name="T2" fmla="*/ 20 w 41"/>
                    <a:gd name="T3" fmla="*/ 0 h 36"/>
                    <a:gd name="T4" fmla="*/ 40 w 41"/>
                    <a:gd name="T5" fmla="*/ 35 h 36"/>
                    <a:gd name="T6" fmla="*/ 0 w 41"/>
                    <a:gd name="T7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36">
                      <a:moveTo>
                        <a:pt x="0" y="35"/>
                      </a:moveTo>
                      <a:lnTo>
                        <a:pt x="20" y="0"/>
                      </a:lnTo>
                      <a:lnTo>
                        <a:pt x="40" y="35"/>
                      </a:lnTo>
                      <a:lnTo>
                        <a:pt x="0" y="35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8" name="Freeform 22"/>
                <p:cNvSpPr>
                  <a:spLocks/>
                </p:cNvSpPr>
                <p:nvPr/>
              </p:nvSpPr>
              <p:spPr bwMode="auto">
                <a:xfrm>
                  <a:off x="2694" y="3219"/>
                  <a:ext cx="41" cy="37"/>
                </a:xfrm>
                <a:custGeom>
                  <a:avLst/>
                  <a:gdLst>
                    <a:gd name="T0" fmla="*/ 0 w 41"/>
                    <a:gd name="T1" fmla="*/ 36 h 37"/>
                    <a:gd name="T2" fmla="*/ 20 w 41"/>
                    <a:gd name="T3" fmla="*/ 0 h 37"/>
                    <a:gd name="T4" fmla="*/ 40 w 41"/>
                    <a:gd name="T5" fmla="*/ 36 h 37"/>
                    <a:gd name="T6" fmla="*/ 0 w 41"/>
                    <a:gd name="T7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37">
                      <a:moveTo>
                        <a:pt x="0" y="36"/>
                      </a:moveTo>
                      <a:lnTo>
                        <a:pt x="20" y="0"/>
                      </a:lnTo>
                      <a:lnTo>
                        <a:pt x="40" y="36"/>
                      </a:lnTo>
                      <a:lnTo>
                        <a:pt x="0" y="36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9" name="Freeform 23"/>
                <p:cNvSpPr>
                  <a:spLocks/>
                </p:cNvSpPr>
                <p:nvPr/>
              </p:nvSpPr>
              <p:spPr bwMode="auto">
                <a:xfrm>
                  <a:off x="2712" y="3198"/>
                  <a:ext cx="41" cy="36"/>
                </a:xfrm>
                <a:custGeom>
                  <a:avLst/>
                  <a:gdLst>
                    <a:gd name="T0" fmla="*/ 0 w 41"/>
                    <a:gd name="T1" fmla="*/ 35 h 36"/>
                    <a:gd name="T2" fmla="*/ 20 w 41"/>
                    <a:gd name="T3" fmla="*/ 0 h 36"/>
                    <a:gd name="T4" fmla="*/ 40 w 41"/>
                    <a:gd name="T5" fmla="*/ 35 h 36"/>
                    <a:gd name="T6" fmla="*/ 0 w 41"/>
                    <a:gd name="T7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36">
                      <a:moveTo>
                        <a:pt x="0" y="35"/>
                      </a:moveTo>
                      <a:lnTo>
                        <a:pt x="20" y="0"/>
                      </a:lnTo>
                      <a:lnTo>
                        <a:pt x="40" y="35"/>
                      </a:lnTo>
                      <a:lnTo>
                        <a:pt x="0" y="35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0" name="Freeform 24"/>
                <p:cNvSpPr>
                  <a:spLocks/>
                </p:cNvSpPr>
                <p:nvPr/>
              </p:nvSpPr>
              <p:spPr bwMode="auto">
                <a:xfrm>
                  <a:off x="2730" y="3180"/>
                  <a:ext cx="41" cy="37"/>
                </a:xfrm>
                <a:custGeom>
                  <a:avLst/>
                  <a:gdLst>
                    <a:gd name="T0" fmla="*/ 0 w 41"/>
                    <a:gd name="T1" fmla="*/ 36 h 37"/>
                    <a:gd name="T2" fmla="*/ 20 w 41"/>
                    <a:gd name="T3" fmla="*/ 0 h 37"/>
                    <a:gd name="T4" fmla="*/ 40 w 41"/>
                    <a:gd name="T5" fmla="*/ 36 h 37"/>
                    <a:gd name="T6" fmla="*/ 0 w 41"/>
                    <a:gd name="T7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37">
                      <a:moveTo>
                        <a:pt x="0" y="36"/>
                      </a:moveTo>
                      <a:lnTo>
                        <a:pt x="20" y="0"/>
                      </a:lnTo>
                      <a:lnTo>
                        <a:pt x="40" y="36"/>
                      </a:lnTo>
                      <a:lnTo>
                        <a:pt x="0" y="36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1" name="Freeform 25"/>
                <p:cNvSpPr>
                  <a:spLocks/>
                </p:cNvSpPr>
                <p:nvPr/>
              </p:nvSpPr>
              <p:spPr bwMode="auto">
                <a:xfrm>
                  <a:off x="2748" y="3162"/>
                  <a:ext cx="41" cy="37"/>
                </a:xfrm>
                <a:custGeom>
                  <a:avLst/>
                  <a:gdLst>
                    <a:gd name="T0" fmla="*/ 0 w 41"/>
                    <a:gd name="T1" fmla="*/ 36 h 37"/>
                    <a:gd name="T2" fmla="*/ 20 w 41"/>
                    <a:gd name="T3" fmla="*/ 0 h 37"/>
                    <a:gd name="T4" fmla="*/ 40 w 41"/>
                    <a:gd name="T5" fmla="*/ 36 h 37"/>
                    <a:gd name="T6" fmla="*/ 0 w 41"/>
                    <a:gd name="T7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37">
                      <a:moveTo>
                        <a:pt x="0" y="36"/>
                      </a:moveTo>
                      <a:lnTo>
                        <a:pt x="20" y="0"/>
                      </a:lnTo>
                      <a:lnTo>
                        <a:pt x="40" y="36"/>
                      </a:lnTo>
                      <a:lnTo>
                        <a:pt x="0" y="36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2" name="Freeform 26"/>
                <p:cNvSpPr>
                  <a:spLocks/>
                </p:cNvSpPr>
                <p:nvPr/>
              </p:nvSpPr>
              <p:spPr bwMode="auto">
                <a:xfrm>
                  <a:off x="2785" y="3143"/>
                  <a:ext cx="41" cy="37"/>
                </a:xfrm>
                <a:custGeom>
                  <a:avLst/>
                  <a:gdLst>
                    <a:gd name="T0" fmla="*/ 0 w 41"/>
                    <a:gd name="T1" fmla="*/ 36 h 37"/>
                    <a:gd name="T2" fmla="*/ 20 w 41"/>
                    <a:gd name="T3" fmla="*/ 0 h 37"/>
                    <a:gd name="T4" fmla="*/ 40 w 41"/>
                    <a:gd name="T5" fmla="*/ 36 h 37"/>
                    <a:gd name="T6" fmla="*/ 0 w 41"/>
                    <a:gd name="T7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37">
                      <a:moveTo>
                        <a:pt x="0" y="36"/>
                      </a:moveTo>
                      <a:lnTo>
                        <a:pt x="20" y="0"/>
                      </a:lnTo>
                      <a:lnTo>
                        <a:pt x="40" y="36"/>
                      </a:lnTo>
                      <a:lnTo>
                        <a:pt x="0" y="36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3" name="Freeform 27"/>
                <p:cNvSpPr>
                  <a:spLocks/>
                </p:cNvSpPr>
                <p:nvPr/>
              </p:nvSpPr>
              <p:spPr bwMode="auto">
                <a:xfrm>
                  <a:off x="2874" y="3096"/>
                  <a:ext cx="41" cy="36"/>
                </a:xfrm>
                <a:custGeom>
                  <a:avLst/>
                  <a:gdLst>
                    <a:gd name="T0" fmla="*/ 0 w 41"/>
                    <a:gd name="T1" fmla="*/ 35 h 36"/>
                    <a:gd name="T2" fmla="*/ 20 w 41"/>
                    <a:gd name="T3" fmla="*/ 0 h 36"/>
                    <a:gd name="T4" fmla="*/ 40 w 41"/>
                    <a:gd name="T5" fmla="*/ 35 h 36"/>
                    <a:gd name="T6" fmla="*/ 0 w 41"/>
                    <a:gd name="T7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36">
                      <a:moveTo>
                        <a:pt x="0" y="35"/>
                      </a:moveTo>
                      <a:lnTo>
                        <a:pt x="20" y="0"/>
                      </a:lnTo>
                      <a:lnTo>
                        <a:pt x="40" y="35"/>
                      </a:lnTo>
                      <a:lnTo>
                        <a:pt x="0" y="35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4" name="Freeform 28"/>
                <p:cNvSpPr>
                  <a:spLocks/>
                </p:cNvSpPr>
                <p:nvPr/>
              </p:nvSpPr>
              <p:spPr bwMode="auto">
                <a:xfrm>
                  <a:off x="2965" y="3068"/>
                  <a:ext cx="41" cy="37"/>
                </a:xfrm>
                <a:custGeom>
                  <a:avLst/>
                  <a:gdLst>
                    <a:gd name="T0" fmla="*/ 0 w 41"/>
                    <a:gd name="T1" fmla="*/ 36 h 37"/>
                    <a:gd name="T2" fmla="*/ 20 w 41"/>
                    <a:gd name="T3" fmla="*/ 0 h 37"/>
                    <a:gd name="T4" fmla="*/ 40 w 41"/>
                    <a:gd name="T5" fmla="*/ 36 h 37"/>
                    <a:gd name="T6" fmla="*/ 0 w 41"/>
                    <a:gd name="T7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37">
                      <a:moveTo>
                        <a:pt x="0" y="36"/>
                      </a:moveTo>
                      <a:lnTo>
                        <a:pt x="20" y="0"/>
                      </a:lnTo>
                      <a:lnTo>
                        <a:pt x="40" y="36"/>
                      </a:lnTo>
                      <a:lnTo>
                        <a:pt x="0" y="36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5" name="Freeform 29"/>
                <p:cNvSpPr>
                  <a:spLocks/>
                </p:cNvSpPr>
                <p:nvPr/>
              </p:nvSpPr>
              <p:spPr bwMode="auto">
                <a:xfrm>
                  <a:off x="2965" y="3067"/>
                  <a:ext cx="41" cy="37"/>
                </a:xfrm>
                <a:custGeom>
                  <a:avLst/>
                  <a:gdLst>
                    <a:gd name="T0" fmla="*/ 0 w 41"/>
                    <a:gd name="T1" fmla="*/ 36 h 37"/>
                    <a:gd name="T2" fmla="*/ 20 w 41"/>
                    <a:gd name="T3" fmla="*/ 0 h 37"/>
                    <a:gd name="T4" fmla="*/ 40 w 41"/>
                    <a:gd name="T5" fmla="*/ 36 h 37"/>
                    <a:gd name="T6" fmla="*/ 0 w 41"/>
                    <a:gd name="T7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37">
                      <a:moveTo>
                        <a:pt x="0" y="36"/>
                      </a:moveTo>
                      <a:lnTo>
                        <a:pt x="20" y="0"/>
                      </a:lnTo>
                      <a:lnTo>
                        <a:pt x="40" y="36"/>
                      </a:lnTo>
                      <a:lnTo>
                        <a:pt x="0" y="36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6" name="Freeform 30"/>
                <p:cNvSpPr>
                  <a:spLocks/>
                </p:cNvSpPr>
                <p:nvPr/>
              </p:nvSpPr>
              <p:spPr bwMode="auto">
                <a:xfrm>
                  <a:off x="3146" y="3026"/>
                  <a:ext cx="41" cy="36"/>
                </a:xfrm>
                <a:custGeom>
                  <a:avLst/>
                  <a:gdLst>
                    <a:gd name="T0" fmla="*/ 0 w 41"/>
                    <a:gd name="T1" fmla="*/ 35 h 36"/>
                    <a:gd name="T2" fmla="*/ 20 w 41"/>
                    <a:gd name="T3" fmla="*/ 0 h 36"/>
                    <a:gd name="T4" fmla="*/ 40 w 41"/>
                    <a:gd name="T5" fmla="*/ 35 h 36"/>
                    <a:gd name="T6" fmla="*/ 0 w 41"/>
                    <a:gd name="T7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36">
                      <a:moveTo>
                        <a:pt x="0" y="35"/>
                      </a:moveTo>
                      <a:lnTo>
                        <a:pt x="20" y="0"/>
                      </a:lnTo>
                      <a:lnTo>
                        <a:pt x="40" y="35"/>
                      </a:lnTo>
                      <a:lnTo>
                        <a:pt x="0" y="35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7" name="Freeform 31"/>
                <p:cNvSpPr>
                  <a:spLocks/>
                </p:cNvSpPr>
                <p:nvPr/>
              </p:nvSpPr>
              <p:spPr bwMode="auto">
                <a:xfrm>
                  <a:off x="3236" y="3020"/>
                  <a:ext cx="42" cy="36"/>
                </a:xfrm>
                <a:custGeom>
                  <a:avLst/>
                  <a:gdLst>
                    <a:gd name="T0" fmla="*/ 0 w 42"/>
                    <a:gd name="T1" fmla="*/ 35 h 36"/>
                    <a:gd name="T2" fmla="*/ 20 w 42"/>
                    <a:gd name="T3" fmla="*/ 0 h 36"/>
                    <a:gd name="T4" fmla="*/ 41 w 42"/>
                    <a:gd name="T5" fmla="*/ 35 h 36"/>
                    <a:gd name="T6" fmla="*/ 0 w 42"/>
                    <a:gd name="T7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2" h="36">
                      <a:moveTo>
                        <a:pt x="0" y="35"/>
                      </a:moveTo>
                      <a:lnTo>
                        <a:pt x="20" y="0"/>
                      </a:lnTo>
                      <a:lnTo>
                        <a:pt x="41" y="35"/>
                      </a:lnTo>
                      <a:lnTo>
                        <a:pt x="0" y="35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8" name="Freeform 32"/>
                <p:cNvSpPr>
                  <a:spLocks/>
                </p:cNvSpPr>
                <p:nvPr/>
              </p:nvSpPr>
              <p:spPr bwMode="auto">
                <a:xfrm>
                  <a:off x="3326" y="3005"/>
                  <a:ext cx="41" cy="36"/>
                </a:xfrm>
                <a:custGeom>
                  <a:avLst/>
                  <a:gdLst>
                    <a:gd name="T0" fmla="*/ 0 w 41"/>
                    <a:gd name="T1" fmla="*/ 35 h 36"/>
                    <a:gd name="T2" fmla="*/ 20 w 41"/>
                    <a:gd name="T3" fmla="*/ 0 h 36"/>
                    <a:gd name="T4" fmla="*/ 40 w 41"/>
                    <a:gd name="T5" fmla="*/ 35 h 36"/>
                    <a:gd name="T6" fmla="*/ 0 w 41"/>
                    <a:gd name="T7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36">
                      <a:moveTo>
                        <a:pt x="0" y="35"/>
                      </a:moveTo>
                      <a:lnTo>
                        <a:pt x="20" y="0"/>
                      </a:lnTo>
                      <a:lnTo>
                        <a:pt x="40" y="35"/>
                      </a:lnTo>
                      <a:lnTo>
                        <a:pt x="0" y="35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9" name="Freeform 33"/>
                <p:cNvSpPr>
                  <a:spLocks/>
                </p:cNvSpPr>
                <p:nvPr/>
              </p:nvSpPr>
              <p:spPr bwMode="auto">
                <a:xfrm>
                  <a:off x="3507" y="2986"/>
                  <a:ext cx="41" cy="36"/>
                </a:xfrm>
                <a:custGeom>
                  <a:avLst/>
                  <a:gdLst>
                    <a:gd name="T0" fmla="*/ 0 w 41"/>
                    <a:gd name="T1" fmla="*/ 35 h 36"/>
                    <a:gd name="T2" fmla="*/ 20 w 41"/>
                    <a:gd name="T3" fmla="*/ 0 h 36"/>
                    <a:gd name="T4" fmla="*/ 40 w 41"/>
                    <a:gd name="T5" fmla="*/ 35 h 36"/>
                    <a:gd name="T6" fmla="*/ 0 w 41"/>
                    <a:gd name="T7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36">
                      <a:moveTo>
                        <a:pt x="0" y="35"/>
                      </a:moveTo>
                      <a:lnTo>
                        <a:pt x="20" y="0"/>
                      </a:lnTo>
                      <a:lnTo>
                        <a:pt x="40" y="35"/>
                      </a:lnTo>
                      <a:lnTo>
                        <a:pt x="0" y="35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0" name="Freeform 34"/>
                <p:cNvSpPr>
                  <a:spLocks/>
                </p:cNvSpPr>
                <p:nvPr/>
              </p:nvSpPr>
              <p:spPr bwMode="auto">
                <a:xfrm>
                  <a:off x="3687" y="2973"/>
                  <a:ext cx="41" cy="37"/>
                </a:xfrm>
                <a:custGeom>
                  <a:avLst/>
                  <a:gdLst>
                    <a:gd name="T0" fmla="*/ 0 w 41"/>
                    <a:gd name="T1" fmla="*/ 36 h 37"/>
                    <a:gd name="T2" fmla="*/ 20 w 41"/>
                    <a:gd name="T3" fmla="*/ 0 h 37"/>
                    <a:gd name="T4" fmla="*/ 40 w 41"/>
                    <a:gd name="T5" fmla="*/ 36 h 37"/>
                    <a:gd name="T6" fmla="*/ 0 w 41"/>
                    <a:gd name="T7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37">
                      <a:moveTo>
                        <a:pt x="0" y="36"/>
                      </a:moveTo>
                      <a:lnTo>
                        <a:pt x="20" y="0"/>
                      </a:lnTo>
                      <a:lnTo>
                        <a:pt x="40" y="36"/>
                      </a:lnTo>
                      <a:lnTo>
                        <a:pt x="0" y="36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1" name="Freeform 35"/>
                <p:cNvSpPr>
                  <a:spLocks/>
                </p:cNvSpPr>
                <p:nvPr/>
              </p:nvSpPr>
              <p:spPr bwMode="auto">
                <a:xfrm>
                  <a:off x="3868" y="2958"/>
                  <a:ext cx="41" cy="36"/>
                </a:xfrm>
                <a:custGeom>
                  <a:avLst/>
                  <a:gdLst>
                    <a:gd name="T0" fmla="*/ 0 w 41"/>
                    <a:gd name="T1" fmla="*/ 35 h 36"/>
                    <a:gd name="T2" fmla="*/ 20 w 41"/>
                    <a:gd name="T3" fmla="*/ 0 h 36"/>
                    <a:gd name="T4" fmla="*/ 40 w 41"/>
                    <a:gd name="T5" fmla="*/ 35 h 36"/>
                    <a:gd name="T6" fmla="*/ 0 w 41"/>
                    <a:gd name="T7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36">
                      <a:moveTo>
                        <a:pt x="0" y="35"/>
                      </a:moveTo>
                      <a:lnTo>
                        <a:pt x="20" y="0"/>
                      </a:lnTo>
                      <a:lnTo>
                        <a:pt x="40" y="35"/>
                      </a:lnTo>
                      <a:lnTo>
                        <a:pt x="0" y="35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2" name="Freeform 36"/>
                <p:cNvSpPr>
                  <a:spLocks/>
                </p:cNvSpPr>
                <p:nvPr/>
              </p:nvSpPr>
              <p:spPr bwMode="auto">
                <a:xfrm>
                  <a:off x="4229" y="2943"/>
                  <a:ext cx="41" cy="36"/>
                </a:xfrm>
                <a:custGeom>
                  <a:avLst/>
                  <a:gdLst>
                    <a:gd name="T0" fmla="*/ 0 w 41"/>
                    <a:gd name="T1" fmla="*/ 35 h 36"/>
                    <a:gd name="T2" fmla="*/ 20 w 41"/>
                    <a:gd name="T3" fmla="*/ 0 h 36"/>
                    <a:gd name="T4" fmla="*/ 40 w 41"/>
                    <a:gd name="T5" fmla="*/ 35 h 36"/>
                    <a:gd name="T6" fmla="*/ 0 w 41"/>
                    <a:gd name="T7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1" h="36">
                      <a:moveTo>
                        <a:pt x="0" y="35"/>
                      </a:moveTo>
                      <a:lnTo>
                        <a:pt x="20" y="0"/>
                      </a:lnTo>
                      <a:lnTo>
                        <a:pt x="40" y="35"/>
                      </a:lnTo>
                      <a:lnTo>
                        <a:pt x="0" y="35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3" name="Freeform 37"/>
                <p:cNvSpPr>
                  <a:spLocks/>
                </p:cNvSpPr>
                <p:nvPr/>
              </p:nvSpPr>
              <p:spPr bwMode="auto">
                <a:xfrm>
                  <a:off x="4407" y="2934"/>
                  <a:ext cx="42" cy="37"/>
                </a:xfrm>
                <a:custGeom>
                  <a:avLst/>
                  <a:gdLst>
                    <a:gd name="T0" fmla="*/ 0 w 42"/>
                    <a:gd name="T1" fmla="*/ 36 h 37"/>
                    <a:gd name="T2" fmla="*/ 21 w 42"/>
                    <a:gd name="T3" fmla="*/ 0 h 37"/>
                    <a:gd name="T4" fmla="*/ 41 w 42"/>
                    <a:gd name="T5" fmla="*/ 36 h 37"/>
                    <a:gd name="T6" fmla="*/ 0 w 42"/>
                    <a:gd name="T7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2" h="37">
                      <a:moveTo>
                        <a:pt x="0" y="36"/>
                      </a:moveTo>
                      <a:lnTo>
                        <a:pt x="21" y="0"/>
                      </a:lnTo>
                      <a:lnTo>
                        <a:pt x="41" y="36"/>
                      </a:lnTo>
                      <a:lnTo>
                        <a:pt x="0" y="36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4" name="Line 38"/>
                <p:cNvSpPr>
                  <a:spLocks noChangeShapeType="1"/>
                </p:cNvSpPr>
                <p:nvPr/>
              </p:nvSpPr>
              <p:spPr bwMode="auto">
                <a:xfrm>
                  <a:off x="2804" y="2958"/>
                  <a:ext cx="1624" cy="0"/>
                </a:xfrm>
                <a:prstGeom prst="lin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45" name="Rectangle 39"/>
                <p:cNvSpPr>
                  <a:spLocks noChangeArrowheads="1"/>
                </p:cNvSpPr>
                <p:nvPr/>
              </p:nvSpPr>
              <p:spPr bwMode="auto">
                <a:xfrm>
                  <a:off x="2536" y="3732"/>
                  <a:ext cx="189" cy="1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>
                  <a:spAutoFit/>
                </a:bodyPr>
                <a:lstStyle/>
                <a:p>
                  <a:r>
                    <a:rPr lang="en-US" sz="1400" b="1">
                      <a:solidFill>
                        <a:srgbClr val="000000"/>
                      </a:solidFill>
                    </a:rPr>
                    <a:t>0</a:t>
                  </a:r>
                </a:p>
              </p:txBody>
            </p:sp>
            <p:sp>
              <p:nvSpPr>
                <p:cNvPr id="46" name="Rectangle 40"/>
                <p:cNvSpPr>
                  <a:spLocks noChangeArrowheads="1"/>
                </p:cNvSpPr>
                <p:nvPr/>
              </p:nvSpPr>
              <p:spPr bwMode="auto">
                <a:xfrm>
                  <a:off x="2473" y="3648"/>
                  <a:ext cx="189" cy="1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>
                  <a:spAutoFit/>
                </a:bodyPr>
                <a:lstStyle/>
                <a:p>
                  <a:r>
                    <a:rPr lang="en-US" sz="1400" b="1">
                      <a:solidFill>
                        <a:srgbClr val="000000"/>
                      </a:solidFill>
                    </a:rPr>
                    <a:t>0</a:t>
                  </a:r>
                </a:p>
              </p:txBody>
            </p:sp>
            <p:sp>
              <p:nvSpPr>
                <p:cNvPr id="47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2623" y="3712"/>
                  <a:ext cx="0" cy="3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48" name="Line 42"/>
                <p:cNvSpPr>
                  <a:spLocks noChangeShapeType="1"/>
                </p:cNvSpPr>
                <p:nvPr/>
              </p:nvSpPr>
              <p:spPr bwMode="auto">
                <a:xfrm flipV="1">
                  <a:off x="2804" y="3728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49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2984" y="3728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50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3165" y="3728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51" name="Line 45"/>
                <p:cNvSpPr>
                  <a:spLocks noChangeShapeType="1"/>
                </p:cNvSpPr>
                <p:nvPr/>
              </p:nvSpPr>
              <p:spPr bwMode="auto">
                <a:xfrm flipV="1">
                  <a:off x="3345" y="3728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52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3526" y="3728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53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3706" y="3728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54" name="Line 48"/>
                <p:cNvSpPr>
                  <a:spLocks noChangeShapeType="1"/>
                </p:cNvSpPr>
                <p:nvPr/>
              </p:nvSpPr>
              <p:spPr bwMode="auto">
                <a:xfrm flipV="1">
                  <a:off x="3887" y="3728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55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4067" y="3728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56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4248" y="3728"/>
                  <a:ext cx="0" cy="1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57" name="Line 51"/>
                <p:cNvSpPr>
                  <a:spLocks noChangeShapeType="1"/>
                </p:cNvSpPr>
                <p:nvPr/>
              </p:nvSpPr>
              <p:spPr bwMode="auto">
                <a:xfrm>
                  <a:off x="2623" y="3744"/>
                  <a:ext cx="1805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58" name="Line 52"/>
                <p:cNvSpPr>
                  <a:spLocks noChangeShapeType="1"/>
                </p:cNvSpPr>
                <p:nvPr/>
              </p:nvSpPr>
              <p:spPr bwMode="auto">
                <a:xfrm>
                  <a:off x="2623" y="3744"/>
                  <a:ext cx="33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59" name="Line 53"/>
                <p:cNvSpPr>
                  <a:spLocks noChangeShapeType="1"/>
                </p:cNvSpPr>
                <p:nvPr/>
              </p:nvSpPr>
              <p:spPr bwMode="auto">
                <a:xfrm>
                  <a:off x="2623" y="3351"/>
                  <a:ext cx="1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60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2623" y="2958"/>
                  <a:ext cx="0" cy="78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61" name="Rectangle 55"/>
                <p:cNvSpPr>
                  <a:spLocks noChangeArrowheads="1"/>
                </p:cNvSpPr>
                <p:nvPr/>
              </p:nvSpPr>
              <p:spPr bwMode="auto">
                <a:xfrm>
                  <a:off x="3949" y="2777"/>
                  <a:ext cx="1179" cy="2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0000FF"/>
                      </a:solidFill>
                    </a:rPr>
                    <a:t>saturation current</a:t>
                  </a:r>
                </a:p>
              </p:txBody>
            </p:sp>
            <p:sp>
              <p:nvSpPr>
                <p:cNvPr id="62" name="Rectangle 56"/>
                <p:cNvSpPr>
                  <a:spLocks noChangeArrowheads="1"/>
                </p:cNvSpPr>
                <p:nvPr/>
              </p:nvSpPr>
              <p:spPr bwMode="auto">
                <a:xfrm>
                  <a:off x="3281" y="3724"/>
                  <a:ext cx="553" cy="2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>
                  <a:spAutoFit/>
                </a:bodyPr>
                <a:lstStyle/>
                <a:p>
                  <a:r>
                    <a:rPr lang="en-US" sz="1600" b="1">
                      <a:solidFill>
                        <a:srgbClr val="000000"/>
                      </a:solidFill>
                    </a:rPr>
                    <a:t>voltage</a:t>
                  </a:r>
                </a:p>
              </p:txBody>
            </p:sp>
            <p:sp>
              <p:nvSpPr>
                <p:cNvPr id="63" name="Rectangle 57"/>
                <p:cNvSpPr>
                  <a:spLocks noChangeArrowheads="1"/>
                </p:cNvSpPr>
                <p:nvPr/>
              </p:nvSpPr>
              <p:spPr bwMode="auto">
                <a:xfrm rot="16200000">
                  <a:off x="2350" y="3400"/>
                  <a:ext cx="236" cy="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sp>
            <p:nvSpPr>
              <p:cNvPr id="17" name="Line 58"/>
              <p:cNvSpPr>
                <a:spLocks noChangeShapeType="1"/>
              </p:cNvSpPr>
              <p:nvPr/>
            </p:nvSpPr>
            <p:spPr bwMode="auto">
              <a:xfrm>
                <a:off x="2628" y="3744"/>
                <a:ext cx="18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8" name="Line 59"/>
              <p:cNvSpPr>
                <a:spLocks noChangeShapeType="1"/>
              </p:cNvSpPr>
              <p:nvPr/>
            </p:nvSpPr>
            <p:spPr bwMode="auto">
              <a:xfrm flipV="1">
                <a:off x="2625" y="2931"/>
                <a:ext cx="0" cy="81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</p:grpSp>
        <p:grpSp>
          <p:nvGrpSpPr>
            <p:cNvPr id="9" name="Group 60"/>
            <p:cNvGrpSpPr>
              <a:grpSpLocks/>
            </p:cNvGrpSpPr>
            <p:nvPr/>
          </p:nvGrpSpPr>
          <p:grpSpPr bwMode="auto">
            <a:xfrm>
              <a:off x="5772152" y="5357814"/>
              <a:ext cx="660888" cy="703262"/>
              <a:chOff x="3566" y="3143"/>
              <a:chExt cx="451" cy="443"/>
            </a:xfrm>
          </p:grpSpPr>
          <p:sp>
            <p:nvSpPr>
              <p:cNvPr id="10" name="Line 61"/>
              <p:cNvSpPr>
                <a:spLocks noChangeShapeType="1"/>
              </p:cNvSpPr>
              <p:nvPr/>
            </p:nvSpPr>
            <p:spPr bwMode="auto">
              <a:xfrm>
                <a:off x="3830" y="3339"/>
                <a:ext cx="107" cy="0"/>
              </a:xfrm>
              <a:prstGeom prst="line">
                <a:avLst/>
              </a:prstGeom>
              <a:noFill/>
              <a:ln w="12700">
                <a:solidFill>
                  <a:srgbClr val="FFCC66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1" name="Rectangle 62"/>
              <p:cNvSpPr>
                <a:spLocks noChangeArrowheads="1"/>
              </p:cNvSpPr>
              <p:nvPr/>
            </p:nvSpPr>
            <p:spPr bwMode="auto">
              <a:xfrm>
                <a:off x="3566" y="3229"/>
                <a:ext cx="172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1600" b="1">
                    <a:solidFill>
                      <a:schemeClr val="accent2"/>
                    </a:solidFill>
                  </a:rPr>
                  <a:t>f</a:t>
                </a:r>
              </a:p>
            </p:txBody>
          </p:sp>
          <p:sp>
            <p:nvSpPr>
              <p:cNvPr id="12" name="Rectangle 63"/>
              <p:cNvSpPr>
                <a:spLocks noChangeArrowheads="1"/>
              </p:cNvSpPr>
              <p:nvPr/>
            </p:nvSpPr>
            <p:spPr bwMode="auto">
              <a:xfrm>
                <a:off x="3806" y="3143"/>
                <a:ext cx="161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1600" b="1">
                    <a:solidFill>
                      <a:schemeClr val="accent2"/>
                    </a:solidFill>
                  </a:rPr>
                  <a:t>i</a:t>
                </a:r>
              </a:p>
            </p:txBody>
          </p:sp>
          <p:sp>
            <p:nvSpPr>
              <p:cNvPr id="13" name="Rectangle 64"/>
              <p:cNvSpPr>
                <a:spLocks noChangeArrowheads="1"/>
              </p:cNvSpPr>
              <p:nvPr/>
            </p:nvSpPr>
            <p:spPr bwMode="auto">
              <a:xfrm>
                <a:off x="3775" y="3337"/>
                <a:ext cx="161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1600" b="1">
                    <a:solidFill>
                      <a:schemeClr val="accent2"/>
                    </a:solidFill>
                  </a:rPr>
                  <a:t>i</a:t>
                </a:r>
              </a:p>
            </p:txBody>
          </p:sp>
          <p:sp>
            <p:nvSpPr>
              <p:cNvPr id="14" name="Rectangle 65"/>
              <p:cNvSpPr>
                <a:spLocks noChangeArrowheads="1"/>
              </p:cNvSpPr>
              <p:nvPr/>
            </p:nvSpPr>
            <p:spPr bwMode="auto">
              <a:xfrm>
                <a:off x="3659" y="3229"/>
                <a:ext cx="203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1600" b="1">
                    <a:solidFill>
                      <a:schemeClr val="accent2"/>
                    </a:solidFill>
                    <a:latin typeface="Symbol" pitchFamily="18" charset="2"/>
                  </a:rPr>
                  <a:t>=</a:t>
                </a:r>
              </a:p>
            </p:txBody>
          </p:sp>
          <p:sp>
            <p:nvSpPr>
              <p:cNvPr id="15" name="Rectangle 66"/>
              <p:cNvSpPr>
                <a:spLocks noChangeArrowheads="1"/>
              </p:cNvSpPr>
              <p:nvPr/>
            </p:nvSpPr>
            <p:spPr bwMode="auto">
              <a:xfrm>
                <a:off x="3819" y="3372"/>
                <a:ext cx="198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1600" b="1">
                    <a:solidFill>
                      <a:schemeClr val="accent2"/>
                    </a:solidFill>
                  </a:rPr>
                  <a:t>0</a:t>
                </a:r>
              </a:p>
            </p:txBody>
          </p:sp>
        </p:grpSp>
      </p:grpSp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39977595"/>
              </p:ext>
            </p:extLst>
          </p:nvPr>
        </p:nvGraphicFramePr>
        <p:xfrm>
          <a:off x="4400334" y="2102370"/>
          <a:ext cx="4575175" cy="2970212"/>
        </p:xfrm>
        <a:graphic>
          <a:graphicData uri="http://schemas.openxmlformats.org/presentationml/2006/ole">
            <p:oleObj spid="_x0000_s14349" name="Graph" r:id="rId3" imgW="4959096" imgH="2970276" progId="">
              <p:embed/>
            </p:oleObj>
          </a:graphicData>
        </a:graphic>
      </p:graphicFrame>
      <p:sp>
        <p:nvSpPr>
          <p:cNvPr id="72" name="Rectangle 2"/>
          <p:cNvSpPr>
            <a:spLocks noGrp="1" noChangeArrowheads="1"/>
          </p:cNvSpPr>
          <p:nvPr>
            <p:ph type="title"/>
          </p:nvPr>
        </p:nvSpPr>
        <p:spPr>
          <a:xfrm>
            <a:off x="1552815" y="1052736"/>
            <a:ext cx="6616007" cy="571500"/>
          </a:xfrm>
        </p:spPr>
        <p:txBody>
          <a:bodyPr/>
          <a:lstStyle/>
          <a:p>
            <a:r>
              <a:rPr lang="pl-PL" sz="3200" b="1" dirty="0" err="1" smtClean="0">
                <a:solidFill>
                  <a:srgbClr val="0066FF"/>
                </a:solidFill>
              </a:rPr>
              <a:t>Ion</a:t>
            </a:r>
            <a:r>
              <a:rPr lang="pl-PL" sz="3200" b="1" dirty="0" smtClean="0">
                <a:solidFill>
                  <a:srgbClr val="0066FF"/>
                </a:solidFill>
              </a:rPr>
              <a:t> </a:t>
            </a:r>
            <a:r>
              <a:rPr lang="pl-PL" sz="3200" b="1" dirty="0" err="1" smtClean="0">
                <a:solidFill>
                  <a:srgbClr val="0066FF"/>
                </a:solidFill>
              </a:rPr>
              <a:t>collection</a:t>
            </a:r>
            <a:r>
              <a:rPr lang="pl-PL" sz="3200" b="1" dirty="0" smtClean="0">
                <a:solidFill>
                  <a:srgbClr val="0066FF"/>
                </a:solidFill>
              </a:rPr>
              <a:t> </a:t>
            </a:r>
            <a:r>
              <a:rPr lang="pl-PL" sz="3200" b="1" dirty="0" err="1" smtClean="0">
                <a:solidFill>
                  <a:srgbClr val="0066FF"/>
                </a:solidFill>
              </a:rPr>
              <a:t>effciency</a:t>
            </a:r>
            <a:endParaRPr lang="en-US" sz="3200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45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20" name="Object 4"/>
          <p:cNvGraphicFramePr>
            <a:graphicFrameLocks noChangeAspect="1"/>
          </p:cNvGraphicFramePr>
          <p:nvPr>
            <p:ph type="body" sz="half" idx="2"/>
            <p:extLst>
              <p:ext uri="{D42A27DB-BD31-4B8C-83A1-F6EECF244321}">
                <p14:modId xmlns:p14="http://schemas.microsoft.com/office/powerpoint/2010/main" xmlns="" val="2260240680"/>
              </p:ext>
            </p:extLst>
          </p:nvPr>
        </p:nvGraphicFramePr>
        <p:xfrm>
          <a:off x="2267744" y="1916832"/>
          <a:ext cx="4843097" cy="3795713"/>
        </p:xfrm>
        <a:graphic>
          <a:graphicData uri="http://schemas.openxmlformats.org/presentationml/2006/ole">
            <p:oleObj spid="_x0000_s9229" name="Graph" r:id="rId3" imgW="5247132" imgH="3796284" progId="">
              <p:embed/>
            </p:oleObj>
          </a:graphicData>
        </a:graphic>
      </p:graphicFrame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124744"/>
            <a:ext cx="6616007" cy="571500"/>
          </a:xfrm>
        </p:spPr>
        <p:txBody>
          <a:bodyPr/>
          <a:lstStyle/>
          <a:p>
            <a:r>
              <a:rPr lang="pl-PL" sz="3200" b="1" dirty="0" err="1" smtClean="0">
                <a:solidFill>
                  <a:srgbClr val="0066FF"/>
                </a:solidFill>
              </a:rPr>
              <a:t>Dependence</a:t>
            </a:r>
            <a:r>
              <a:rPr lang="pl-PL" sz="3200" b="1" dirty="0" smtClean="0">
                <a:solidFill>
                  <a:srgbClr val="0066FF"/>
                </a:solidFill>
              </a:rPr>
              <a:t> on </a:t>
            </a:r>
            <a:r>
              <a:rPr lang="pl-PL" sz="3200" b="1" dirty="0" err="1" smtClean="0">
                <a:solidFill>
                  <a:srgbClr val="0066FF"/>
                </a:solidFill>
              </a:rPr>
              <a:t>radiation</a:t>
            </a:r>
            <a:r>
              <a:rPr lang="pl-PL" sz="3200" b="1" dirty="0" smtClean="0">
                <a:solidFill>
                  <a:srgbClr val="0066FF"/>
                </a:solidFill>
              </a:rPr>
              <a:t> </a:t>
            </a:r>
            <a:r>
              <a:rPr lang="pl-PL" sz="3200" b="1" dirty="0" err="1" smtClean="0">
                <a:solidFill>
                  <a:srgbClr val="0066FF"/>
                </a:solidFill>
              </a:rPr>
              <a:t>quality</a:t>
            </a:r>
            <a:endParaRPr lang="en-US" sz="3200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212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427" y="1916832"/>
            <a:ext cx="5394863" cy="377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4877" y="2276872"/>
            <a:ext cx="2808312" cy="7411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124744"/>
            <a:ext cx="7416824" cy="571500"/>
          </a:xfrm>
        </p:spPr>
        <p:txBody>
          <a:bodyPr/>
          <a:lstStyle/>
          <a:p>
            <a:r>
              <a:rPr lang="pl-PL" sz="3200" b="1" dirty="0" err="1" smtClean="0">
                <a:solidFill>
                  <a:srgbClr val="0066FF"/>
                </a:solidFill>
              </a:rPr>
              <a:t>Recombination</a:t>
            </a:r>
            <a:r>
              <a:rPr lang="pl-PL" sz="3200" b="1" dirty="0" smtClean="0">
                <a:solidFill>
                  <a:srgbClr val="0066FF"/>
                </a:solidFill>
              </a:rPr>
              <a:t> </a:t>
            </a:r>
            <a:r>
              <a:rPr lang="pl-PL" sz="3200" b="1" dirty="0" err="1" smtClean="0">
                <a:solidFill>
                  <a:srgbClr val="0066FF"/>
                </a:solidFill>
              </a:rPr>
              <a:t>index</a:t>
            </a:r>
            <a:r>
              <a:rPr lang="pl-PL" sz="3200" b="1" dirty="0" smtClean="0">
                <a:solidFill>
                  <a:srgbClr val="0066FF"/>
                </a:solidFill>
              </a:rPr>
              <a:t> of </a:t>
            </a:r>
            <a:r>
              <a:rPr lang="pl-PL" sz="3200" b="1" dirty="0" err="1" smtClean="0">
                <a:solidFill>
                  <a:srgbClr val="0066FF"/>
                </a:solidFill>
              </a:rPr>
              <a:t>radiation</a:t>
            </a:r>
            <a:r>
              <a:rPr lang="pl-PL" sz="3200" b="1" dirty="0" smtClean="0">
                <a:solidFill>
                  <a:srgbClr val="0066FF"/>
                </a:solidFill>
              </a:rPr>
              <a:t> </a:t>
            </a:r>
            <a:r>
              <a:rPr lang="pl-PL" sz="3200" b="1" dirty="0" err="1" smtClean="0">
                <a:solidFill>
                  <a:srgbClr val="0066FF"/>
                </a:solidFill>
              </a:rPr>
              <a:t>quality</a:t>
            </a:r>
            <a:endParaRPr lang="en-US" sz="3200" b="1" dirty="0">
              <a:solidFill>
                <a:srgbClr val="0066FF"/>
              </a:solidFill>
            </a:endParaRPr>
          </a:p>
        </p:txBody>
      </p:sp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364660554"/>
              </p:ext>
            </p:extLst>
          </p:nvPr>
        </p:nvGraphicFramePr>
        <p:xfrm>
          <a:off x="6035675" y="3633788"/>
          <a:ext cx="2632075" cy="989012"/>
        </p:xfrm>
        <a:graphic>
          <a:graphicData uri="http://schemas.openxmlformats.org/presentationml/2006/ole">
            <p:oleObj spid="_x0000_s15371" name="Równanie" r:id="rId5" imgW="1079280" imgH="40608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38705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1124744"/>
            <a:ext cx="7620000" cy="72008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pl-PL" b="1" dirty="0" smtClean="0"/>
              <a:t>AMBIENT DOSE EQUIVALENT*(10)</a:t>
            </a:r>
          </a:p>
        </p:txBody>
      </p:sp>
      <p:sp>
        <p:nvSpPr>
          <p:cNvPr id="21506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3924008"/>
          </a:xfrm>
        </p:spPr>
        <p:txBody>
          <a:bodyPr/>
          <a:lstStyle/>
          <a:p>
            <a:pPr marL="114300" indent="0">
              <a:buFont typeface="Arial" pitchFamily="34" charset="0"/>
              <a:buNone/>
            </a:pPr>
            <a:r>
              <a:rPr lang="pl-PL" sz="2400" dirty="0" smtClean="0"/>
              <a:t>	</a:t>
            </a:r>
          </a:p>
          <a:p>
            <a:pPr indent="0" algn="ctr">
              <a:spcBef>
                <a:spcPts val="0"/>
              </a:spcBef>
              <a:buFont typeface="Arial" pitchFamily="34" charset="0"/>
              <a:buNone/>
            </a:pPr>
            <a:r>
              <a:rPr lang="pl-PL" sz="4000" dirty="0" smtClean="0"/>
              <a:t>H*(10) = D*(10) x Q</a:t>
            </a:r>
          </a:p>
          <a:p>
            <a:pPr marL="114300" indent="0">
              <a:buFont typeface="Arial" pitchFamily="34" charset="0"/>
              <a:buNone/>
            </a:pPr>
            <a:endParaRPr lang="pl-PL" sz="2400" dirty="0" smtClean="0"/>
          </a:p>
          <a:p>
            <a:pPr marL="114300" indent="0">
              <a:buFont typeface="Arial" pitchFamily="34" charset="0"/>
              <a:buNone/>
            </a:pPr>
            <a:r>
              <a:rPr lang="en-GB" sz="2400" dirty="0" smtClean="0"/>
              <a:t>Approximation within recombination methods:</a:t>
            </a:r>
          </a:p>
          <a:p>
            <a:pPr marL="114300" indent="0">
              <a:buFont typeface="Arial" pitchFamily="34" charset="0"/>
              <a:buNone/>
            </a:pPr>
            <a:r>
              <a:rPr lang="pl-PL" sz="2400" dirty="0" smtClean="0"/>
              <a:t>	</a:t>
            </a:r>
          </a:p>
          <a:p>
            <a:pPr algn="ctr">
              <a:spcBef>
                <a:spcPts val="0"/>
              </a:spcBef>
            </a:pPr>
            <a:r>
              <a:rPr lang="pl-PL" sz="4000" dirty="0"/>
              <a:t>H*(10) </a:t>
            </a:r>
            <a:r>
              <a:rPr lang="pl-PL" sz="4000" dirty="0" smtClean="0"/>
              <a:t>≈ </a:t>
            </a:r>
            <a:r>
              <a:rPr lang="pl-PL" sz="4000" dirty="0"/>
              <a:t>D*(10) x </a:t>
            </a:r>
            <a:r>
              <a:rPr lang="pl-PL" sz="4000" dirty="0" smtClean="0"/>
              <a:t>Q</a:t>
            </a:r>
            <a:r>
              <a:rPr lang="pl-PL" sz="4000" baseline="-25000" dirty="0" smtClean="0"/>
              <a:t>4</a:t>
            </a:r>
            <a:endParaRPr lang="pl-PL" sz="4000" baseline="-25000" dirty="0"/>
          </a:p>
          <a:p>
            <a:pPr marL="114300" indent="0" algn="ctr">
              <a:buFont typeface="Arial" pitchFamily="34" charset="0"/>
              <a:buNone/>
            </a:pPr>
            <a:endParaRPr lang="pl-PL" sz="3200" b="1" baseline="-25000" dirty="0" smtClean="0"/>
          </a:p>
          <a:p>
            <a:pPr marL="114300" indent="0" algn="ctr">
              <a:buFont typeface="Arial" pitchFamily="34" charset="0"/>
              <a:buNone/>
            </a:pPr>
            <a:endParaRPr lang="pl-PL" sz="3200" b="1" baseline="-25000" dirty="0" smtClean="0"/>
          </a:p>
          <a:p>
            <a:pPr marL="114300" indent="0" algn="ctr">
              <a:buFont typeface="Arial" pitchFamily="34" charset="0"/>
              <a:buNone/>
            </a:pPr>
            <a:endParaRPr lang="pl-PL" sz="3200" b="1" baseline="-25000" dirty="0" smtClean="0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5125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873594"/>
            <a:ext cx="8229600" cy="756000"/>
          </a:xfrm>
        </p:spPr>
        <p:txBody>
          <a:bodyPr/>
          <a:lstStyle/>
          <a:p>
            <a:r>
              <a:rPr lang="pl-PL" dirty="0" smtClean="0"/>
              <a:t>3. </a:t>
            </a:r>
            <a:r>
              <a:rPr lang="pl-PL" cap="all" dirty="0" smtClean="0"/>
              <a:t>Monitoring system for </a:t>
            </a:r>
            <a:r>
              <a:rPr lang="pl-PL" cap="all" dirty="0" err="1" smtClean="0"/>
              <a:t>workplaces</a:t>
            </a:r>
            <a:endParaRPr lang="pl-PL" cap="all" dirty="0"/>
          </a:p>
        </p:txBody>
      </p:sp>
      <p:grpSp>
        <p:nvGrpSpPr>
          <p:cNvPr id="7" name="Grupa 6"/>
          <p:cNvGrpSpPr/>
          <p:nvPr/>
        </p:nvGrpSpPr>
        <p:grpSpPr>
          <a:xfrm>
            <a:off x="1187624" y="1628800"/>
            <a:ext cx="7128792" cy="4248472"/>
            <a:chOff x="179388" y="1052513"/>
            <a:chExt cx="8208962" cy="5646737"/>
          </a:xfrm>
        </p:grpSpPr>
        <p:sp>
          <p:nvSpPr>
            <p:cNvPr id="8" name="Prostokąt 7"/>
            <p:cNvSpPr/>
            <p:nvPr/>
          </p:nvSpPr>
          <p:spPr>
            <a:xfrm>
              <a:off x="4959350" y="5300663"/>
              <a:ext cx="3429000" cy="139858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/>
            </a:p>
          </p:txBody>
        </p:sp>
        <p:sp>
          <p:nvSpPr>
            <p:cNvPr id="9" name="Prostokąt 8"/>
            <p:cNvSpPr/>
            <p:nvPr/>
          </p:nvSpPr>
          <p:spPr>
            <a:xfrm>
              <a:off x="4932363" y="3284538"/>
              <a:ext cx="3429000" cy="143986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/>
            </a:p>
          </p:txBody>
        </p:sp>
        <p:sp>
          <p:nvSpPr>
            <p:cNvPr id="11" name="Prostokąt 10"/>
            <p:cNvSpPr/>
            <p:nvPr/>
          </p:nvSpPr>
          <p:spPr>
            <a:xfrm>
              <a:off x="179388" y="1052513"/>
              <a:ext cx="3097212" cy="564673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/>
            </a:p>
          </p:txBody>
        </p:sp>
        <p:sp>
          <p:nvSpPr>
            <p:cNvPr id="12" name="Prostokąt 11"/>
            <p:cNvSpPr/>
            <p:nvPr/>
          </p:nvSpPr>
          <p:spPr>
            <a:xfrm>
              <a:off x="4932363" y="1052513"/>
              <a:ext cx="3455987" cy="168592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/>
            </a:p>
          </p:txBody>
        </p:sp>
        <p:pic>
          <p:nvPicPr>
            <p:cNvPr id="13" name="Obraz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525" y="1268413"/>
              <a:ext cx="1800225" cy="102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laptop"/>
            <p:cNvSpPr>
              <a:spLocks noEditPoints="1" noChangeArrowheads="1"/>
            </p:cNvSpPr>
            <p:nvPr/>
          </p:nvSpPr>
          <p:spPr bwMode="auto">
            <a:xfrm>
              <a:off x="6084888" y="5518150"/>
              <a:ext cx="1116012" cy="719138"/>
            </a:xfrm>
            <a:custGeom>
              <a:avLst/>
              <a:gdLst>
                <a:gd name="T0" fmla="*/ 313822 w 21600"/>
                <a:gd name="T1" fmla="*/ 0 h 21600"/>
                <a:gd name="T2" fmla="*/ 313822 w 21600"/>
                <a:gd name="T3" fmla="*/ 537026 h 21600"/>
                <a:gd name="T4" fmla="*/ 1710710 w 21600"/>
                <a:gd name="T5" fmla="*/ 0 h 21600"/>
                <a:gd name="T6" fmla="*/ 1710710 w 21600"/>
                <a:gd name="T7" fmla="*/ 537026 h 21600"/>
                <a:gd name="T8" fmla="*/ 1008112 w 21600"/>
                <a:gd name="T9" fmla="*/ 0 h 21600"/>
                <a:gd name="T10" fmla="*/ 1008112 w 21600"/>
                <a:gd name="T11" fmla="*/ 1617142 h 21600"/>
                <a:gd name="T12" fmla="*/ 0 w 21600"/>
                <a:gd name="T13" fmla="*/ 1617142 h 21600"/>
                <a:gd name="T14" fmla="*/ 2016224 w 21600"/>
                <a:gd name="T15" fmla="*/ 1617142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4445 w 21600"/>
                <a:gd name="T25" fmla="*/ 1858 h 21600"/>
                <a:gd name="T26" fmla="*/ 17311 w 21600"/>
                <a:gd name="T27" fmla="*/ 12323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 extrusionOk="0">
                  <a:moveTo>
                    <a:pt x="3362" y="0"/>
                  </a:moveTo>
                  <a:lnTo>
                    <a:pt x="18327" y="0"/>
                  </a:lnTo>
                  <a:lnTo>
                    <a:pt x="18327" y="14347"/>
                  </a:lnTo>
                  <a:lnTo>
                    <a:pt x="3362" y="14347"/>
                  </a:lnTo>
                  <a:lnTo>
                    <a:pt x="3362" y="0"/>
                  </a:lnTo>
                  <a:close/>
                </a:path>
                <a:path w="21600" h="21600" extrusionOk="0">
                  <a:moveTo>
                    <a:pt x="3340" y="15068"/>
                  </a:moveTo>
                  <a:lnTo>
                    <a:pt x="0" y="19877"/>
                  </a:lnTo>
                  <a:lnTo>
                    <a:pt x="21600" y="19877"/>
                  </a:lnTo>
                  <a:lnTo>
                    <a:pt x="18327" y="15068"/>
                  </a:lnTo>
                  <a:lnTo>
                    <a:pt x="3340" y="15068"/>
                  </a:lnTo>
                  <a:close/>
                </a:path>
                <a:path w="21600" h="21600" extrusionOk="0">
                  <a:moveTo>
                    <a:pt x="0" y="19877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9877"/>
                  </a:lnTo>
                  <a:lnTo>
                    <a:pt x="0" y="19877"/>
                  </a:lnTo>
                  <a:close/>
                </a:path>
                <a:path w="21600" h="21600" extrusionOk="0">
                  <a:moveTo>
                    <a:pt x="4186" y="1523"/>
                  </a:moveTo>
                  <a:lnTo>
                    <a:pt x="17547" y="1523"/>
                  </a:lnTo>
                  <a:lnTo>
                    <a:pt x="17547" y="12744"/>
                  </a:lnTo>
                  <a:lnTo>
                    <a:pt x="4186" y="12744"/>
                  </a:lnTo>
                  <a:lnTo>
                    <a:pt x="4186" y="1523"/>
                  </a:lnTo>
                  <a:close/>
                </a:path>
                <a:path w="21600" h="21600" extrusionOk="0">
                  <a:moveTo>
                    <a:pt x="3318" y="15549"/>
                  </a:moveTo>
                  <a:lnTo>
                    <a:pt x="2917" y="16110"/>
                  </a:lnTo>
                  <a:lnTo>
                    <a:pt x="18727" y="16110"/>
                  </a:lnTo>
                  <a:lnTo>
                    <a:pt x="18327" y="15549"/>
                  </a:lnTo>
                  <a:lnTo>
                    <a:pt x="3318" y="15549"/>
                  </a:lnTo>
                  <a:close/>
                </a:path>
                <a:path w="21600" h="21600" extrusionOk="0">
                  <a:moveTo>
                    <a:pt x="6213" y="18314"/>
                  </a:moveTo>
                  <a:lnTo>
                    <a:pt x="5946" y="18875"/>
                  </a:lnTo>
                  <a:lnTo>
                    <a:pt x="15766" y="18875"/>
                  </a:lnTo>
                  <a:lnTo>
                    <a:pt x="15499" y="18314"/>
                  </a:lnTo>
                  <a:lnTo>
                    <a:pt x="6213" y="18314"/>
                  </a:lnTo>
                  <a:close/>
                </a:path>
                <a:path w="21600" h="21600" extrusionOk="0">
                  <a:moveTo>
                    <a:pt x="2828" y="16471"/>
                  </a:moveTo>
                  <a:lnTo>
                    <a:pt x="2405" y="17072"/>
                  </a:lnTo>
                  <a:lnTo>
                    <a:pt x="19284" y="17072"/>
                  </a:lnTo>
                  <a:lnTo>
                    <a:pt x="18839" y="16471"/>
                  </a:lnTo>
                  <a:lnTo>
                    <a:pt x="2828" y="16471"/>
                  </a:lnTo>
                  <a:close/>
                </a:path>
                <a:path w="21600" h="21600" extrusionOk="0">
                  <a:moveTo>
                    <a:pt x="2316" y="17352"/>
                  </a:moveTo>
                  <a:lnTo>
                    <a:pt x="1871" y="17953"/>
                  </a:lnTo>
                  <a:lnTo>
                    <a:pt x="19863" y="17953"/>
                  </a:lnTo>
                  <a:lnTo>
                    <a:pt x="19395" y="17352"/>
                  </a:lnTo>
                  <a:lnTo>
                    <a:pt x="2316" y="17352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1484313"/>
              <a:ext cx="1851025" cy="4414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pole tekstowe 8"/>
            <p:cNvSpPr txBox="1">
              <a:spLocks noChangeArrowheads="1"/>
            </p:cNvSpPr>
            <p:nvPr/>
          </p:nvSpPr>
          <p:spPr bwMode="auto">
            <a:xfrm>
              <a:off x="1117600" y="6092825"/>
              <a:ext cx="10064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pl-PL" sz="2400"/>
                <a:t>REM-2</a:t>
              </a:r>
            </a:p>
          </p:txBody>
        </p:sp>
        <p:sp>
          <p:nvSpPr>
            <p:cNvPr id="17" name="pole tekstowe 11"/>
            <p:cNvSpPr txBox="1">
              <a:spLocks noChangeArrowheads="1"/>
            </p:cNvSpPr>
            <p:nvPr/>
          </p:nvSpPr>
          <p:spPr bwMode="auto">
            <a:xfrm>
              <a:off x="5508625" y="2276475"/>
              <a:ext cx="20367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pl-PL" sz="2400"/>
                <a:t>Keithley 6517B</a:t>
              </a:r>
            </a:p>
          </p:txBody>
        </p:sp>
        <p:sp>
          <p:nvSpPr>
            <p:cNvPr id="18" name="pole tekstowe 12"/>
            <p:cNvSpPr txBox="1">
              <a:spLocks noChangeArrowheads="1"/>
            </p:cNvSpPr>
            <p:nvPr/>
          </p:nvSpPr>
          <p:spPr bwMode="auto">
            <a:xfrm>
              <a:off x="5292725" y="4076700"/>
              <a:ext cx="273286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pl-PL" sz="2400" dirty="0" smtClean="0"/>
                <a:t>Interface </a:t>
              </a:r>
              <a:r>
                <a:rPr lang="pl-PL" sz="2400" dirty="0"/>
                <a:t>KUSB 448B</a:t>
              </a:r>
            </a:p>
          </p:txBody>
        </p:sp>
        <p:sp>
          <p:nvSpPr>
            <p:cNvPr id="19" name="pole tekstowe 13"/>
            <p:cNvSpPr txBox="1">
              <a:spLocks noChangeArrowheads="1"/>
            </p:cNvSpPr>
            <p:nvPr/>
          </p:nvSpPr>
          <p:spPr bwMode="auto">
            <a:xfrm>
              <a:off x="6080674" y="6170613"/>
              <a:ext cx="121334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pl-PL" sz="2200" dirty="0" smtClean="0"/>
                <a:t>Software</a:t>
              </a:r>
              <a:endParaRPr lang="pl-PL" sz="2200" dirty="0"/>
            </a:p>
          </p:txBody>
        </p:sp>
        <p:pic>
          <p:nvPicPr>
            <p:cNvPr id="20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888" y="3429000"/>
              <a:ext cx="1008062" cy="754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Łącznik prosty ze strzałką 20"/>
            <p:cNvCxnSpPr>
              <a:stCxn id="9" idx="2"/>
              <a:endCxn id="8" idx="0"/>
            </p:cNvCxnSpPr>
            <p:nvPr/>
          </p:nvCxnSpPr>
          <p:spPr>
            <a:xfrm>
              <a:off x="6646863" y="4737100"/>
              <a:ext cx="26987" cy="550863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Łącznik prosty ze strzałką 21"/>
            <p:cNvCxnSpPr>
              <a:stCxn id="9" idx="2"/>
              <a:endCxn id="8" idx="0"/>
            </p:cNvCxnSpPr>
            <p:nvPr/>
          </p:nvCxnSpPr>
          <p:spPr>
            <a:xfrm>
              <a:off x="6516688" y="2733675"/>
              <a:ext cx="26987" cy="550863"/>
            </a:xfrm>
            <a:prstGeom prst="straightConnector1">
              <a:avLst/>
            </a:prstGeom>
            <a:ln w="381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3276600" y="1844675"/>
              <a:ext cx="1655763" cy="0"/>
            </a:xfrm>
            <a:prstGeom prst="line">
              <a:avLst/>
            </a:prstGeom>
            <a:noFill/>
            <a:ln w="38100">
              <a:solidFill>
                <a:srgbClr val="A6A278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xmlns="" val="159497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1124744"/>
            <a:ext cx="7620000" cy="8366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pl-PL" sz="3200" b="1" dirty="0" smtClean="0"/>
              <a:t>RESULTS</a:t>
            </a:r>
          </a:p>
        </p:txBody>
      </p:sp>
      <p:sp>
        <p:nvSpPr>
          <p:cNvPr id="23561" name="AutoShape 5" descr="data:image/jpeg;base64,/9j/4AAQSkZJRgABAQAAAQABAAD/2wCEAAkGBg8SEBQUEBESEhUQEhYSERUXEBIWExQUFxIVFBUQFxIXHSYgFxojGRIVHy8gIycpLCwsFh4xNTAqNSYrLikBCQoKDgwOFQ8PGDUdFRgpKSkpKTUuKS4tKSkpKSwpKSkpLDUpKSkpKikpKSkpKSkpLCwpLCkpKSkpKSkpLCkpKf/AABEIAOEA4QMBIgACEQEDEQH/xAAcAAEAAQUBAQAAAAAAAAAAAAAABQIDBAYHAQj/xABCEAACAQIDBAcECAQEBwEAAAAAAQIDEQQSIQUGMUEHEyIyUWGBQnGRoTNSYnKSscHRI4Ki8BQVQ0Q0U2OTssLhJP/EABgBAQEBAQEAAAAAAAAAAAAAAAABAgQD/8QAIBEBAAMAAgEFAQAAAAAAAAAAAAECEQMxEgQTITJBcf/aAAwDAQACEQMRAD8A7iAAAAAAAAAAAAAAAAAAAAAAAAAAAAAAAAAAAAAAAAAAAAAAAAAAAAAAAAAAAAAAAAAAAAAAAAAAAAAAAAAAAAAAAAAAAAAAAAAAAAAAAAAAAAAAAAAAAAAAAAAAAAAAAAAAABF7f3iw+DouriJZUtIrjKb+rFc2BKA0vAdLuyqls1WdJvlUpSVvLNG6J/Bb04Gt9FiqE78lWhf8Ld/kBKgxa21KEEnOrTinwcqkYp+5tmK96MEv9zR9Kif5ASgIuO8+Cf8AuaPrUivzMmhtWhPuVqU/u1IP8mBlg8TFwPQeXPQAAAAAAAAAAAAAAAAAAAAC4AsY3G06UHOrOFOEeMpSUYr1Zq2/fSNhtnRy6VK8o3jSvZRXKdR+zHwXF8ubOGbT3vx2Oq9dVneCbyt/Rx+zSo3tfz+LYHZtudLuEor+DCpX8JW6um/NSks0l7o+px/eTebEY6s6leX3Iruwjfupf3cwMVip1Hecm/C/9/kWYxCPUVxiZuzNmxqt5qsKaSfFq7dm7JenFkg92JexUhLgvDV8rq97K7b4K3ExbkrHxLqp6Tl5K+VYR2HxMoq2apbko1GkvOx5XqSl/qVf+5JP5MzZbv4hcIqS4pxd7puyfrb1Wpjywc0ruMreNtPfcRes/rNvTcte6yxIYOq+5ia0PfWdv6i5CljYSWbFSced4U5u3jq9S9GBcSNvCYxIT3mxFFR6jrptc1VVFfhgY1fpU2vF69YkvGrXfzTLaR7KwE/hulTauHjGeKw+JhTlZqUqeeDT4d+Kf9Ru+7vS1Qrq9RLL7U4XeT79J9qK81dHG1vHFT6ubnOhKNRVKcW31l6ckko8O8o620tfka7sy8rOjPq6se6s1lJ+EZezLyejLg+wcNioVIKdOUZxkrxlFppryaLx877jdJFahUyvSV7VKT7MKvjp/p1PNaPmd42LtmliqSqUnpwlFq0oSXGElyaIJAAAAAAAAAAAAAAAAA1PpC30js/D3hllXrXhQg+F13qsvsxWvm7LmbVUmkm20kldt8EubPnzeyvLam0sTKEr06OXD0k3ZSjHV2fJSabb8PQDS8Q6mJqyq15ylFzzTlK+etK2rT8OXkuBeg27RhFJRWiXJfqTOL3Zxd7unmS4ZXey8DBeBqQ0nSenjFp/EqKFQ+8vfH9SuNHX2Xblfj5FcJx+0vX9y9Fp8/jEgyp7Rza1MPB8NYKKSSgo6Qs1fn4Xte6ViueKwji8tOpTm9FZvLBeNs3a5vXxS9m7xUl4L0ZV8SZEtRa0dSlsPCGW0Ma7yVmpRtFyaTleMvZUdL3bbTS5J38Y61OHWOtSndZIWTUnFpq8Y8F2VL3Jrg3Yg16MqVNGJ46z+Oivq+avVlM5OTu3e56ontiqNjbntabTs9vMpCbb2na8IvXhJ/8Ar+5I7Qxjisse9JcfBePvID/LpSZqIZU7vbPqYnEqFOUotRlPNHvRyrjp5tF7buBqQnerFRmuNSKtGp5zS4P7S9TqXQnuPKFSriqi7MqboU013m5RcpemRL1Nm303Ep1Ytxir+A1Xz1Juqr3tUjzb1lb2X5m/9F+/c8PXXWN5JWhWTfsrRVPvRbXpc0zbeyJYWq007NtNc1bX8tV6lqi3GpCouE3ll95aX9U0EfX8Jp8Co5r0Xb4udsLWldqN6Lb1tHR0vPRXXqvA6SiK9AAAAAAAAAAAAAaT0vbanh9mz6t2lXmqV/suMpT+MYNepwelOUak5RlKLc58/FxfD3HbOmfASq7Obj/oVI1HpfsWlCenumziNNWim9X3ZW+tGMYt+qUZfzFhJSuH3ixUeE7rzRnU99Kq79OMjJ2FsehX2bRqwjTdWU59e5TqLJGM3eHZ0haGV34tsw+u2LVk4dbOEIXs5QqNTfHPKUeXJK2i8TPfULjJW8uCn9LRS/lX6F6nR2bU7s8j+9+5gR3OwFV//mx1J39lYqCf4K1m/Q9xPRri46wqSa4rNRbX4oOxNMZ73Upy+irp+/8A+FipuxiI920vdL9yIq7ubRpdzLUt9SrZ/hlYsLbeOo99Vo/epya+KuXYErU2dXj3qcvhcsSduMbfFDC9IFXnll8iRp77UZfS0fkmBHX8LmPjMWqcb6Xfdi+eqV35a+pMYrbWz3ltHK5S1tdaJN297sl6mm7SxOad35ackr3svJWLEIy8BTc43erbk/6mbvuTue8VWStanCzqS8vqrzZB7l7EqYjqqdON5TV/JLi5PwSPoHYOxKeFoxp01w1lK2spc5MsqzMNhYU4RhCKjGCSilwSQxFJNF4wNsbYo4ak6leSjGPxk/qxXtPyIOR9L+y6S6rgpSnKb8ckIO7+MkvU5ZKKjhqWvalWi0r+yo6tr4G1b47x1NoYicrZKaWR66Qpp36pPnOXFvz8EjWZSdfEKySp0VZLkraWLCSmNn7UnQxOHlTdpXllfLNHq5L53+J9NbOxcatKFSPCpCM16pM+acds5xpYWpzlibJeTTVvl8jvfR7VzbOo6Wy9ZC3go1ZpL4BWxgAgAAAAAAAAAADC2ngo1KcoSV1NNNeTVj573s3Rlga0kk+rnK9N8rW7vofSDRDbwbvUsTSlTqxzRkvVPlJPk0B827PrVaEpOhWnSVTSrFWcJp6SvB87N6kfsTqqdacauXsWUc/BuNRcno9OTN33h6PcXhpPKuuhfSSaUreDg+fuNRx+zac5fxFOE+F1bWysrxfH33Rul/GdYvXyjNxJrZeEqW/hxkrxvkm1dKpJtXWnazavjaKSsMLsl07PD4nEUX2e5NpN2lmdoNLWSjzslfiQVHYdn2K0f5ozj843M2FDFx7rz/dqwm9OHZk83N8jqi/Fb7Rjl9rmr9bb/Ww09vbXgv8Ai6eISXdrUqc3pTztLPFvV3gtbu19LmXDfrEU2li8BQlFyyuVKc4NtJOTV5Sjwa5JXv4GqPa9eGlSLVvr05R5W48Pke1dsKcbZOcX2ZJ8FbyHtcNupI5OevxaG17U3IpY3Fwq0KmWlXpRmnGKzRk59X1Ulwun+TInebddYGUY9bKqpO2bqZRina9nK7TdrO3mY62zjaFWi8PJKNCKk6c7uDqSzSd4p8V1npYmI9IVar2cVhIT5txrzULcXDI07J87WbV1exw2r42mI6dlZ2sb21OdPVacNSOxcnd/37L/AHJirJXb0V7u3Ja8F5amFQcFVTdSMMslJNt3TVrNJK/LyNj6N6Od044LB08y/jVKcHUdtY9lPq17ufn6E7j94cJQ+nxFKlblKpBP8N7nBVtGvWXaqYyunx7VSNP8dWb/AELuHlSp9pLC4fxnOXW1F6t5U/WRMV1Da/SMkn/haeaK0des+roR81e0p+7S/mc8x2IxOMnKpKo5xiu1iKiUKUF/0qcrKK00lL4NkRid68EprKquPqruXdqcX4RVtF92K95RiNl47G9vH1Y4ahHXqk8kYr3X4+crthETjqqrTWH2enOzfWVtVHV6uPO32nq/ImcNsCFGMaEO1V0daVr5L+P2nyj6snNiYBOHV7PpulT4TxMoWb8eqi9ZS+0+HgjatnbsUMPTz1ZRpU6fanOcuLftSk+MmwY07eqhGn/g6fBU41MRLxtCKhD1cpS+DOubiYJ0tnYeMu86eeXvm3N/+RynGxlj9qZIReSrOFODt3cNSbd/LM80/G0kdypQUUklZJJJeSRFVgAAAAAAAAAAAAAsABG7V2fGcXdHIt8d01duKO3NELtfYsaiegHzTjMJUi7NvThxT/Ev1uR0qmIjzuvOKfzido2zuNduyNaxG480+BdGgUdv1Y6NP0m18mZNHbVO+bLGMlwl1cLr1SNwW5T5pmTh9woPiio0yOKjL2k7+ep6dCh0cYaS7cLlb6K8G+HWR+7UkByzH42MVlzK742u7L05lnAbTnDSjo37VqcX7889Tq8ehbCvhUrL1i/0Mil0I4X/AJ1X4QIOUznXqP8Ai4qnC/jUnUl6KKsVUtn4O/beJxMvCypQf5yaOzYTodwMeLqS98rfkjYNnbi4Ol3KMV521+LKOQ7E2PjZ2WFw1PCxfGbi8z/mfaZu+x+jyLaniZSxM1qs/wBHF/Zp8DolDZUI8Ipehj7xbXpYLDyqzs33aceDnNp2j5LRtvkkyKj8f1OCw7q1UnlVoQWmaXCMIr9eSuc63n3pqY6FKnUhGFOnJzlCOa05WtG7b5XenmQu1sfVxMpVK03NyberfN3tFeyvBIsxlJJa6Xvoldq3B3vp7rERtXRbsep/mHWRklGlCWZau8JJpQ1d1aTXO2l1a7R2dHP+irCvJOrlajJZbv2nmvdeVrfE6AFAAAAAAAAAAAAAC4AAHjR6AMerg1LkY8tkQfJEgAIt7Cp+CKf8ih4IlgBFrY0S5HZMSQAGLDAxRdVBF0AWuoRUqaKwBTJpK75as4fvXvC8diHJTjkh2aVPPHNGN9XKN+9Kyb9FyOwba2gqdN/WneEV5tayfklr8PFGg0tgYScclbCU3GmlGLeWUprxzJZov9zM2xYjWgf4dp3d1fxuvVXEcNmkotNJtZrLk3wv5mxbT3dw0KU6mGniKTUXLKpzypJXs6dRe5En0dbFeKp0qtVJxg88tLKc/ZVvBcfgWJ0mMdB3WwLpYeMWrXea31U0ko+iSJkppxsioqAAAAAAAAAAAAAAAAAAAAAAAAAAAA8uLgenjPTxgazvbgI1Ms5VKtPqlKzpzcZJytrazUuHBmswzSf8HF06lvZq0nGT0+vGz9To1TDp8TFlsek3fJG/jbUxNIlqLNXwO76rQlGuk+sWWqozbja/cjLjlNs2XsulQpxp0YRhCOkYpWSLtDCqPBGQaiMSZAAVAAAAAAAAAAAAAAAAAAAAAAAAAAAAAAAAAAAAAAAAAAAAAAAAAAAAAAAAAAAAAAAAAAAAAAAAAAAAAAAAAAAAAAAAAAAAAAAAAAAAAAAAAAAAAAAAAAAAAAAAAAAAAAAAAAAAAAAAAAAAAAAAAAAAAAAAAAAAAAAAAAAAAAA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>
              <a:latin typeface="Calibri" pitchFamily="34" charset="0"/>
            </a:endParaRPr>
          </a:p>
        </p:txBody>
      </p:sp>
      <p:graphicFrame>
        <p:nvGraphicFramePr>
          <p:cNvPr id="20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34229539"/>
              </p:ext>
            </p:extLst>
          </p:nvPr>
        </p:nvGraphicFramePr>
        <p:xfrm>
          <a:off x="827584" y="1772816"/>
          <a:ext cx="7920880" cy="40324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0220"/>
                <a:gridCol w="1980220"/>
                <a:gridCol w="1980220"/>
                <a:gridCol w="1980220"/>
              </a:tblGrid>
              <a:tr h="440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 smtClean="0">
                          <a:effectLst/>
                        </a:rPr>
                        <a:t>Rad. </a:t>
                      </a:r>
                      <a:r>
                        <a:rPr lang="pl-PL" sz="1800" dirty="0" err="1" smtClean="0">
                          <a:effectLst/>
                        </a:rPr>
                        <a:t>source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</a:rPr>
                        <a:t>D*(10) [</a:t>
                      </a:r>
                      <a:r>
                        <a:rPr lang="pl-PL" sz="1800" dirty="0" err="1">
                          <a:effectLst/>
                        </a:rPr>
                        <a:t>mSv</a:t>
                      </a:r>
                      <a:r>
                        <a:rPr lang="pl-PL" sz="1800" dirty="0">
                          <a:effectLst/>
                        </a:rPr>
                        <a:t>/h]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 smtClean="0">
                          <a:effectLst/>
                        </a:rPr>
                        <a:t>Q</a:t>
                      </a:r>
                      <a:r>
                        <a:rPr lang="pl-PL" sz="1800" baseline="-25000" dirty="0" smtClean="0">
                          <a:effectLst/>
                        </a:rPr>
                        <a:t>4</a:t>
                      </a:r>
                      <a:endParaRPr lang="pl-PL" sz="1600" baseline="-25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H*(10) [mSv/h]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</a:tr>
              <a:tr h="3991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Cs-137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6,10E-02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1,00E+00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6,10E-02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</a:tr>
              <a:tr h="3991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</a:rPr>
                        <a:t>Cf-252 + LiF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1,10E-02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8,29E+00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9,10E-01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</a:tr>
              <a:tr h="3991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</a:rPr>
                        <a:t>Cf-252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</a:rPr>
                        <a:t>3,2E-02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8,04E+00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2,59E-01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</a:tr>
              <a:tr h="3991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</a:rPr>
                        <a:t>Cf-252 + LiF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1,11E-02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8,29E+00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</a:rPr>
                        <a:t>9,14E-01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</a:tr>
              <a:tr h="3991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AmBe-241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1,54E-02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</a:rPr>
                        <a:t>7,44E+00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1,14E-01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</a:tr>
              <a:tr h="3991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Cs-137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6,10E-02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1,02E+00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6,22E-02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</a:tr>
              <a:tr h="3991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Cs-137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6,12E-02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1,00E+00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6,12E-02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</a:tr>
              <a:tr h="3991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PuBe-239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1,53E-02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7,59E+00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1,16E-01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</a:tr>
              <a:tr h="3991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Cf-252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1,60E-02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8,23E+00</a:t>
                      </a:r>
                      <a:endParaRPr lang="pl-PL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</a:rPr>
                        <a:t>1,31E-01</a:t>
                      </a:r>
                      <a:endParaRPr lang="pl-PL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0" marR="6857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1485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/>
          <p:cNvGrpSpPr/>
          <p:nvPr/>
        </p:nvGrpSpPr>
        <p:grpSpPr>
          <a:xfrm>
            <a:off x="107504" y="1345952"/>
            <a:ext cx="8604151" cy="4117340"/>
            <a:chOff x="179387" y="1628800"/>
            <a:chExt cx="8604151" cy="4117340"/>
          </a:xfrm>
        </p:grpSpPr>
        <p:pic>
          <p:nvPicPr>
            <p:cNvPr id="8" name="Picture 4" descr="pla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7" y="2406040"/>
              <a:ext cx="6678613" cy="334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Line 11"/>
            <p:cNvSpPr>
              <a:spLocks noChangeShapeType="1"/>
            </p:cNvSpPr>
            <p:nvPr/>
          </p:nvSpPr>
          <p:spPr bwMode="auto">
            <a:xfrm flipH="1" flipV="1">
              <a:off x="3608386" y="3549040"/>
              <a:ext cx="3339877" cy="67204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Oval 12"/>
            <p:cNvSpPr>
              <a:spLocks noChangeArrowheads="1"/>
            </p:cNvSpPr>
            <p:nvPr/>
          </p:nvSpPr>
          <p:spPr bwMode="auto">
            <a:xfrm>
              <a:off x="2922587" y="3244240"/>
              <a:ext cx="762000" cy="304800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1" name="Oval 15"/>
            <p:cNvSpPr>
              <a:spLocks noChangeArrowheads="1"/>
            </p:cNvSpPr>
            <p:nvPr/>
          </p:nvSpPr>
          <p:spPr bwMode="auto">
            <a:xfrm>
              <a:off x="3379787" y="2406040"/>
              <a:ext cx="1219200" cy="533400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2" name="Line 16"/>
            <p:cNvSpPr>
              <a:spLocks noChangeShapeType="1"/>
            </p:cNvSpPr>
            <p:nvPr/>
          </p:nvSpPr>
          <p:spPr bwMode="auto">
            <a:xfrm flipH="1" flipV="1">
              <a:off x="4598987" y="2710840"/>
              <a:ext cx="2259013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sm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/>
            </a:p>
          </p:txBody>
        </p:sp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8" y="1628800"/>
              <a:ext cx="161925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Symbol zastępczy zawartości 2"/>
          <p:cNvSpPr>
            <a:spLocks noGrp="1"/>
          </p:cNvSpPr>
          <p:nvPr>
            <p:ph idx="1"/>
          </p:nvPr>
        </p:nvSpPr>
        <p:spPr>
          <a:xfrm>
            <a:off x="6762429" y="2276872"/>
            <a:ext cx="2339751" cy="3456384"/>
          </a:xfrm>
        </p:spPr>
        <p:txBody>
          <a:bodyPr/>
          <a:lstStyle/>
          <a:p>
            <a:pPr algn="ctr"/>
            <a:r>
              <a:rPr lang="pl-PL" dirty="0"/>
              <a:t>MARIA </a:t>
            </a:r>
            <a:r>
              <a:rPr lang="pl-PL" dirty="0" err="1" smtClean="0"/>
              <a:t>reactor</a:t>
            </a:r>
            <a:endParaRPr lang="pl-PL" dirty="0" smtClean="0"/>
          </a:p>
          <a:p>
            <a:pPr algn="ctr"/>
            <a:endParaRPr lang="pl-PL" dirty="0" smtClean="0"/>
          </a:p>
          <a:p>
            <a:pPr algn="ctr"/>
            <a:endParaRPr lang="pl-PL" dirty="0" smtClean="0"/>
          </a:p>
          <a:p>
            <a:pPr algn="ctr"/>
            <a:r>
              <a:rPr lang="pl-PL" dirty="0" err="1" smtClean="0"/>
              <a:t>Laboratory</a:t>
            </a:r>
            <a:r>
              <a:rPr lang="pl-PL" dirty="0" smtClean="0"/>
              <a:t> for Mixed </a:t>
            </a:r>
            <a:r>
              <a:rPr lang="pl-PL" dirty="0" err="1" smtClean="0"/>
              <a:t>Radiation</a:t>
            </a:r>
            <a:r>
              <a:rPr lang="pl-PL" dirty="0" smtClean="0"/>
              <a:t> </a:t>
            </a:r>
            <a:r>
              <a:rPr lang="pl-PL" dirty="0" err="1" smtClean="0"/>
              <a:t>Dosimetry</a:t>
            </a:r>
            <a:endParaRPr lang="pl-PL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2045296" y="1299656"/>
            <a:ext cx="37444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b="1" cap="sm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NCBJ in OTWOCK-ŚWIERK</a:t>
            </a:r>
          </a:p>
        </p:txBody>
      </p:sp>
    </p:spTree>
    <p:extLst>
      <p:ext uri="{BB962C8B-B14F-4D97-AF65-F5344CB8AC3E}">
        <p14:creationId xmlns:p14="http://schemas.microsoft.com/office/powerpoint/2010/main" xmlns="" val="374301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1268760"/>
            <a:ext cx="7620000" cy="8509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sz="3600" b="1" dirty="0" smtClean="0"/>
              <a:t>OVERNIGHT MEASUREMENTS</a:t>
            </a:r>
            <a:endParaRPr lang="pl-PL" sz="3600" b="1" dirty="0"/>
          </a:p>
        </p:txBody>
      </p:sp>
      <p:pic>
        <p:nvPicPr>
          <p:cNvPr id="39995" name="Obraz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92896"/>
            <a:ext cx="6335663" cy="223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8382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3. Monitoring system for </a:t>
            </a:r>
            <a:r>
              <a:rPr lang="pl-PL" dirty="0" err="1" smtClean="0"/>
              <a:t>workplaces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5157192"/>
            <a:ext cx="8229600" cy="1008112"/>
          </a:xfrm>
        </p:spPr>
        <p:txBody>
          <a:bodyPr/>
          <a:lstStyle/>
          <a:p>
            <a:r>
              <a:rPr lang="pl-PL" dirty="0" smtClean="0"/>
              <a:t>T</a:t>
            </a:r>
            <a:endParaRPr lang="pl-PL" dirty="0"/>
          </a:p>
        </p:txBody>
      </p:sp>
      <p:grpSp>
        <p:nvGrpSpPr>
          <p:cNvPr id="8" name="Grupa 7"/>
          <p:cNvGrpSpPr/>
          <p:nvPr/>
        </p:nvGrpSpPr>
        <p:grpSpPr>
          <a:xfrm>
            <a:off x="1259631" y="1484784"/>
            <a:ext cx="7344817" cy="3960440"/>
            <a:chOff x="1884137" y="3429000"/>
            <a:chExt cx="6018670" cy="2970330"/>
          </a:xfrm>
        </p:grpSpPr>
        <p:sp>
          <p:nvSpPr>
            <p:cNvPr id="7" name="Prostokąt 6"/>
            <p:cNvSpPr/>
            <p:nvPr/>
          </p:nvSpPr>
          <p:spPr bwMode="auto">
            <a:xfrm>
              <a:off x="1884137" y="3429000"/>
              <a:ext cx="6018670" cy="297033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5" name="Prostokąt 4"/>
            <p:cNvSpPr/>
            <p:nvPr/>
          </p:nvSpPr>
          <p:spPr bwMode="auto">
            <a:xfrm>
              <a:off x="2195736" y="3501008"/>
              <a:ext cx="4248472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endParaRPr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5597143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6" name="Picture 10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563"/>
          <a:stretch/>
        </p:blipFill>
        <p:spPr bwMode="auto">
          <a:xfrm>
            <a:off x="1701436" y="3350115"/>
            <a:ext cx="5673831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101" name="Obiekt 31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84426392"/>
              </p:ext>
            </p:extLst>
          </p:nvPr>
        </p:nvGraphicFramePr>
        <p:xfrm>
          <a:off x="1623754" y="5105945"/>
          <a:ext cx="5698775" cy="678557"/>
        </p:xfrm>
        <a:graphic>
          <a:graphicData uri="http://schemas.openxmlformats.org/presentationml/2006/ole">
            <p:oleObj spid="_x0000_s1048" name="Równanie" r:id="rId5" imgW="3279948" imgH="390556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78044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 smtClean="0">
                <a:solidFill>
                  <a:srgbClr val="0033CC"/>
                </a:solidFill>
              </a:rPr>
              <a:t>3. Monitoring system for </a:t>
            </a:r>
            <a:r>
              <a:rPr lang="pl-PL" sz="2400" dirty="0" err="1" smtClean="0">
                <a:solidFill>
                  <a:srgbClr val="0033CC"/>
                </a:solidFill>
              </a:rPr>
              <a:t>workplaces</a:t>
            </a:r>
            <a:endParaRPr lang="pl-PL" sz="2400" dirty="0">
              <a:solidFill>
                <a:srgbClr val="0033CC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4405" y="3717032"/>
            <a:ext cx="8229600" cy="1008112"/>
          </a:xfrm>
        </p:spPr>
        <p:txBody>
          <a:bodyPr/>
          <a:lstStyle/>
          <a:p>
            <a:r>
              <a:rPr lang="en-US" dirty="0"/>
              <a:t>The idea of the triple-mode detector (summation mode raises sensitivity, differential mode gives possibility of direct measurements of the ambient dose equivalent rate, </a:t>
            </a:r>
            <a:r>
              <a:rPr lang="en-US" dirty="0" smtClean="0"/>
              <a:t>in </a:t>
            </a:r>
            <a:r>
              <a:rPr lang="en-US" dirty="0"/>
              <a:t>case of fluctuations of dose </a:t>
            </a:r>
            <a:r>
              <a:rPr lang="en-US" dirty="0" smtClean="0"/>
              <a:t>rate. </a:t>
            </a:r>
            <a:r>
              <a:rPr lang="en-US" dirty="0"/>
              <a:t>Two switches are needed for proper configuration of polarizing electrodes and </a:t>
            </a:r>
            <a:r>
              <a:rPr lang="pl-PL" dirty="0" smtClean="0"/>
              <a:t>for </a:t>
            </a:r>
            <a:r>
              <a:rPr lang="en-US" dirty="0" err="1" smtClean="0"/>
              <a:t>measur</a:t>
            </a:r>
            <a:r>
              <a:rPr lang="pl-PL" dirty="0" err="1" smtClean="0"/>
              <a:t>ements</a:t>
            </a:r>
            <a:r>
              <a:rPr lang="pl-PL" dirty="0" smtClean="0"/>
              <a:t> of</a:t>
            </a:r>
            <a:r>
              <a:rPr lang="en-US" dirty="0" smtClean="0"/>
              <a:t> ionization current.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84F6-B7EF-4020-A117-128689956E96}" type="slidenum">
              <a:rPr lang="pl-PL" smtClean="0"/>
              <a:pPr/>
              <a:t>22</a:t>
            </a:fld>
            <a:endParaRPr lang="pl-PL"/>
          </a:p>
        </p:txBody>
      </p:sp>
      <p:grpSp>
        <p:nvGrpSpPr>
          <p:cNvPr id="8" name="Grupa 7"/>
          <p:cNvGrpSpPr/>
          <p:nvPr/>
        </p:nvGrpSpPr>
        <p:grpSpPr>
          <a:xfrm>
            <a:off x="1945992" y="1445732"/>
            <a:ext cx="5184576" cy="2304256"/>
            <a:chOff x="2195736" y="3429000"/>
            <a:chExt cx="4248472" cy="1728192"/>
          </a:xfrm>
        </p:grpSpPr>
        <p:sp>
          <p:nvSpPr>
            <p:cNvPr id="7" name="Prostokąt 6"/>
            <p:cNvSpPr/>
            <p:nvPr/>
          </p:nvSpPr>
          <p:spPr bwMode="auto">
            <a:xfrm>
              <a:off x="2411760" y="3429000"/>
              <a:ext cx="3960440" cy="172819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endParaRP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6" y="3645024"/>
              <a:ext cx="3665537" cy="1212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Prostokąt 4"/>
            <p:cNvSpPr/>
            <p:nvPr/>
          </p:nvSpPr>
          <p:spPr bwMode="auto">
            <a:xfrm>
              <a:off x="2195736" y="3501008"/>
              <a:ext cx="4248472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46839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192" y="980728"/>
            <a:ext cx="8229600" cy="756000"/>
          </a:xfrm>
        </p:spPr>
        <p:txBody>
          <a:bodyPr/>
          <a:lstStyle/>
          <a:p>
            <a:r>
              <a:rPr lang="pl-PL" dirty="0" smtClean="0"/>
              <a:t>4. </a:t>
            </a:r>
            <a:r>
              <a:rPr lang="pl-PL" dirty="0" err="1" smtClean="0"/>
              <a:t>Ionization</a:t>
            </a:r>
            <a:r>
              <a:rPr lang="pl-PL" dirty="0" smtClean="0"/>
              <a:t> </a:t>
            </a:r>
            <a:r>
              <a:rPr lang="pl-PL" dirty="0" err="1" smtClean="0"/>
              <a:t>chamber</a:t>
            </a:r>
            <a:r>
              <a:rPr lang="pl-PL" dirty="0" smtClean="0"/>
              <a:t> </a:t>
            </a:r>
            <a:r>
              <a:rPr lang="pl-PL" dirty="0" err="1" smtClean="0"/>
              <a:t>containing</a:t>
            </a:r>
            <a:r>
              <a:rPr lang="pl-PL" dirty="0" smtClean="0"/>
              <a:t> </a:t>
            </a:r>
            <a:r>
              <a:rPr lang="pl-PL" baseline="30000" dirty="0" smtClean="0"/>
              <a:t>10</a:t>
            </a:r>
            <a:r>
              <a:rPr lang="pl-PL" dirty="0" smtClean="0"/>
              <a:t>B</a:t>
            </a:r>
            <a:br>
              <a:rPr lang="pl-PL" dirty="0" smtClean="0"/>
            </a:br>
            <a:r>
              <a:rPr lang="pl-PL" sz="2000" b="0" i="1" dirty="0" smtClean="0">
                <a:solidFill>
                  <a:srgbClr val="0033CC"/>
                </a:solidFill>
              </a:rPr>
              <a:t>M.A. </a:t>
            </a:r>
            <a:r>
              <a:rPr lang="pl-PL" sz="2000" b="0" i="1" dirty="0" err="1" smtClean="0">
                <a:solidFill>
                  <a:srgbClr val="0033CC"/>
                </a:solidFill>
              </a:rPr>
              <a:t>Gryziński</a:t>
            </a:r>
            <a:r>
              <a:rPr lang="pl-PL" sz="2000" b="0" i="1" dirty="0" smtClean="0">
                <a:solidFill>
                  <a:srgbClr val="0033CC"/>
                </a:solidFill>
              </a:rPr>
              <a:t>, </a:t>
            </a:r>
            <a:r>
              <a:rPr lang="pl-PL" sz="2000" b="0" i="1" dirty="0">
                <a:solidFill>
                  <a:srgbClr val="0033CC"/>
                </a:solidFill>
              </a:rPr>
              <a:t>K. </a:t>
            </a:r>
            <a:r>
              <a:rPr lang="pl-PL" sz="2000" b="0" i="1" dirty="0" smtClean="0">
                <a:solidFill>
                  <a:srgbClr val="0033CC"/>
                </a:solidFill>
              </a:rPr>
              <a:t>Tymińska, M. </a:t>
            </a:r>
            <a:r>
              <a:rPr lang="pl-PL" sz="2000" b="0" i="1" dirty="0" err="1" smtClean="0">
                <a:solidFill>
                  <a:srgbClr val="0033CC"/>
                </a:solidFill>
              </a:rPr>
              <a:t>Zielczyński</a:t>
            </a:r>
            <a:r>
              <a:rPr lang="pl-PL" sz="2000" b="0" i="1" dirty="0" smtClean="0">
                <a:solidFill>
                  <a:srgbClr val="0033CC"/>
                </a:solidFill>
              </a:rPr>
              <a:t> </a:t>
            </a:r>
            <a:endParaRPr lang="pl-PL" sz="2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24595" y="1905219"/>
            <a:ext cx="7390953" cy="1296144"/>
          </a:xfrm>
        </p:spPr>
        <p:txBody>
          <a:bodyPr/>
          <a:lstStyle/>
          <a:p>
            <a:r>
              <a:rPr lang="pl-PL" dirty="0" smtClean="0"/>
              <a:t>Development of a </a:t>
            </a:r>
            <a:r>
              <a:rPr lang="pl-PL" dirty="0" err="1" smtClean="0"/>
              <a:t>method</a:t>
            </a:r>
            <a:r>
              <a:rPr lang="pl-PL" dirty="0" smtClean="0"/>
              <a:t> for </a:t>
            </a:r>
            <a:r>
              <a:rPr lang="pl-PL" dirty="0" err="1" smtClean="0"/>
              <a:t>determination</a:t>
            </a:r>
            <a:r>
              <a:rPr lang="pl-PL" dirty="0" smtClean="0"/>
              <a:t> of </a:t>
            </a:r>
            <a:r>
              <a:rPr lang="pl-PL" dirty="0" err="1" smtClean="0"/>
              <a:t>ambient</a:t>
            </a:r>
            <a:r>
              <a:rPr lang="pl-PL" dirty="0" smtClean="0"/>
              <a:t> </a:t>
            </a:r>
            <a:r>
              <a:rPr lang="pl-PL" dirty="0" err="1" smtClean="0"/>
              <a:t>dose</a:t>
            </a:r>
            <a:r>
              <a:rPr lang="pl-PL" dirty="0" smtClean="0"/>
              <a:t> </a:t>
            </a:r>
            <a:r>
              <a:rPr lang="pl-PL" dirty="0" err="1" smtClean="0"/>
              <a:t>equivalent</a:t>
            </a:r>
            <a:r>
              <a:rPr lang="pl-PL" dirty="0" smtClean="0"/>
              <a:t>, H*(10), </a:t>
            </a:r>
            <a:r>
              <a:rPr lang="pl-PL" dirty="0" err="1" smtClean="0"/>
              <a:t>using</a:t>
            </a:r>
            <a:r>
              <a:rPr lang="pl-PL" dirty="0" smtClean="0"/>
              <a:t> </a:t>
            </a:r>
            <a:r>
              <a:rPr lang="pl-PL" dirty="0" err="1" smtClean="0"/>
              <a:t>an</a:t>
            </a:r>
            <a:r>
              <a:rPr lang="pl-PL" dirty="0" smtClean="0"/>
              <a:t> </a:t>
            </a:r>
            <a:r>
              <a:rPr lang="pl-PL" dirty="0" err="1" smtClean="0"/>
              <a:t>ionization</a:t>
            </a:r>
            <a:r>
              <a:rPr lang="pl-PL" dirty="0" smtClean="0"/>
              <a:t> </a:t>
            </a:r>
            <a:r>
              <a:rPr lang="pl-PL" dirty="0" err="1" smtClean="0"/>
              <a:t>chamber</a:t>
            </a:r>
            <a:r>
              <a:rPr lang="pl-PL" dirty="0" smtClean="0"/>
              <a:t> </a:t>
            </a:r>
            <a:r>
              <a:rPr lang="pl-PL" dirty="0" err="1" smtClean="0"/>
              <a:t>filled</a:t>
            </a:r>
            <a:r>
              <a:rPr lang="pl-PL" dirty="0" smtClean="0"/>
              <a:t> with BF</a:t>
            </a:r>
            <a:r>
              <a:rPr lang="pl-PL" baseline="-25000" dirty="0" smtClean="0"/>
              <a:t>3</a:t>
            </a:r>
            <a:r>
              <a:rPr lang="pl-PL" dirty="0" smtClean="0"/>
              <a:t> </a:t>
            </a:r>
            <a:endParaRPr lang="pl-PL" dirty="0"/>
          </a:p>
        </p:txBody>
      </p:sp>
      <p:grpSp>
        <p:nvGrpSpPr>
          <p:cNvPr id="7" name="Grupa 6"/>
          <p:cNvGrpSpPr/>
          <p:nvPr/>
        </p:nvGrpSpPr>
        <p:grpSpPr>
          <a:xfrm>
            <a:off x="0" y="1986139"/>
            <a:ext cx="1354385" cy="1079751"/>
            <a:chOff x="5383" y="1628800"/>
            <a:chExt cx="1354385" cy="1079751"/>
          </a:xfrm>
        </p:grpSpPr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93279" y="1628800"/>
              <a:ext cx="968896" cy="726672"/>
            </a:xfrm>
            <a:prstGeom prst="rect">
              <a:avLst/>
            </a:prstGeom>
          </p:spPr>
        </p:pic>
        <p:sp>
          <p:nvSpPr>
            <p:cNvPr id="6" name="pole tekstowe 5"/>
            <p:cNvSpPr txBox="1"/>
            <p:nvPr/>
          </p:nvSpPr>
          <p:spPr>
            <a:xfrm>
              <a:off x="5383" y="2339219"/>
              <a:ext cx="13543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dirty="0"/>
                <a:t>TARGET</a:t>
              </a:r>
            </a:p>
          </p:txBody>
        </p:sp>
      </p:grpSp>
      <p:sp>
        <p:nvSpPr>
          <p:cNvPr id="9" name="Prostokąt 1"/>
          <p:cNvSpPr/>
          <p:nvPr/>
        </p:nvSpPr>
        <p:spPr bwMode="auto">
          <a:xfrm>
            <a:off x="319348" y="3201363"/>
            <a:ext cx="8649319" cy="2243861"/>
          </a:xfrm>
          <a:custGeom>
            <a:avLst/>
            <a:gdLst>
              <a:gd name="connsiteX0" fmla="*/ 0 w 7056784"/>
              <a:gd name="connsiteY0" fmla="*/ 0 h 5411925"/>
              <a:gd name="connsiteX1" fmla="*/ 7056784 w 7056784"/>
              <a:gd name="connsiteY1" fmla="*/ 0 h 5411925"/>
              <a:gd name="connsiteX2" fmla="*/ 7056784 w 7056784"/>
              <a:gd name="connsiteY2" fmla="*/ 5411925 h 5411925"/>
              <a:gd name="connsiteX3" fmla="*/ 0 w 7056784"/>
              <a:gd name="connsiteY3" fmla="*/ 5411925 h 5411925"/>
              <a:gd name="connsiteX4" fmla="*/ 0 w 7056784"/>
              <a:gd name="connsiteY4" fmla="*/ 0 h 5411925"/>
              <a:gd name="connsiteX0" fmla="*/ 0 w 7056784"/>
              <a:gd name="connsiteY0" fmla="*/ 0 h 5411925"/>
              <a:gd name="connsiteX1" fmla="*/ 7056784 w 7056784"/>
              <a:gd name="connsiteY1" fmla="*/ 0 h 5411925"/>
              <a:gd name="connsiteX2" fmla="*/ 7054552 w 7056784"/>
              <a:gd name="connsiteY2" fmla="*/ 2593320 h 5411925"/>
              <a:gd name="connsiteX3" fmla="*/ 7056784 w 7056784"/>
              <a:gd name="connsiteY3" fmla="*/ 5411925 h 5411925"/>
              <a:gd name="connsiteX4" fmla="*/ 0 w 7056784"/>
              <a:gd name="connsiteY4" fmla="*/ 5411925 h 5411925"/>
              <a:gd name="connsiteX5" fmla="*/ 0 w 7056784"/>
              <a:gd name="connsiteY5" fmla="*/ 0 h 5411925"/>
              <a:gd name="connsiteX0" fmla="*/ 0 w 7056784"/>
              <a:gd name="connsiteY0" fmla="*/ 0 h 5411925"/>
              <a:gd name="connsiteX1" fmla="*/ 7056784 w 7056784"/>
              <a:gd name="connsiteY1" fmla="*/ 0 h 5411925"/>
              <a:gd name="connsiteX2" fmla="*/ 7054552 w 7056784"/>
              <a:gd name="connsiteY2" fmla="*/ 2412345 h 5411925"/>
              <a:gd name="connsiteX3" fmla="*/ 7054552 w 7056784"/>
              <a:gd name="connsiteY3" fmla="*/ 2593320 h 5411925"/>
              <a:gd name="connsiteX4" fmla="*/ 7056784 w 7056784"/>
              <a:gd name="connsiteY4" fmla="*/ 5411925 h 5411925"/>
              <a:gd name="connsiteX5" fmla="*/ 0 w 7056784"/>
              <a:gd name="connsiteY5" fmla="*/ 5411925 h 5411925"/>
              <a:gd name="connsiteX6" fmla="*/ 0 w 7056784"/>
              <a:gd name="connsiteY6" fmla="*/ 0 h 5411925"/>
              <a:gd name="connsiteX0" fmla="*/ 7054552 w 7145992"/>
              <a:gd name="connsiteY0" fmla="*/ 2593320 h 5411925"/>
              <a:gd name="connsiteX1" fmla="*/ 7056784 w 7145992"/>
              <a:gd name="connsiteY1" fmla="*/ 5411925 h 5411925"/>
              <a:gd name="connsiteX2" fmla="*/ 0 w 7145992"/>
              <a:gd name="connsiteY2" fmla="*/ 5411925 h 5411925"/>
              <a:gd name="connsiteX3" fmla="*/ 0 w 7145992"/>
              <a:gd name="connsiteY3" fmla="*/ 0 h 5411925"/>
              <a:gd name="connsiteX4" fmla="*/ 7056784 w 7145992"/>
              <a:gd name="connsiteY4" fmla="*/ 0 h 5411925"/>
              <a:gd name="connsiteX5" fmla="*/ 7054552 w 7145992"/>
              <a:gd name="connsiteY5" fmla="*/ 2412345 h 5411925"/>
              <a:gd name="connsiteX6" fmla="*/ 7145992 w 7145992"/>
              <a:gd name="connsiteY6" fmla="*/ 2684760 h 5411925"/>
              <a:gd name="connsiteX0" fmla="*/ 7054552 w 7056784"/>
              <a:gd name="connsiteY0" fmla="*/ 2593320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2 w 7056784"/>
              <a:gd name="connsiteY5" fmla="*/ 2412345 h 5411925"/>
              <a:gd name="connsiteX0" fmla="*/ 7054552 w 7056784"/>
              <a:gd name="connsiteY0" fmla="*/ 3955395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2 w 7056784"/>
              <a:gd name="connsiteY5" fmla="*/ 2412345 h 5411925"/>
              <a:gd name="connsiteX0" fmla="*/ 7054552 w 7056784"/>
              <a:gd name="connsiteY0" fmla="*/ 3955395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2 w 7056784"/>
              <a:gd name="connsiteY5" fmla="*/ 1650345 h 5411925"/>
              <a:gd name="connsiteX0" fmla="*/ 7054552 w 7056784"/>
              <a:gd name="connsiteY0" fmla="*/ 3955395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45044 w 7056784"/>
              <a:gd name="connsiteY5" fmla="*/ 633681 h 5411925"/>
              <a:gd name="connsiteX0" fmla="*/ 7054552 w 7092586"/>
              <a:gd name="connsiteY0" fmla="*/ 3955395 h 5411925"/>
              <a:gd name="connsiteX1" fmla="*/ 7056784 w 7092586"/>
              <a:gd name="connsiteY1" fmla="*/ 5411925 h 5411925"/>
              <a:gd name="connsiteX2" fmla="*/ 0 w 7092586"/>
              <a:gd name="connsiteY2" fmla="*/ 5411925 h 5411925"/>
              <a:gd name="connsiteX3" fmla="*/ 0 w 7092586"/>
              <a:gd name="connsiteY3" fmla="*/ 0 h 5411925"/>
              <a:gd name="connsiteX4" fmla="*/ 7056784 w 7092586"/>
              <a:gd name="connsiteY4" fmla="*/ 0 h 5411925"/>
              <a:gd name="connsiteX5" fmla="*/ 7092586 w 7092586"/>
              <a:gd name="connsiteY5" fmla="*/ 633681 h 5411925"/>
              <a:gd name="connsiteX0" fmla="*/ 7054552 w 7083078"/>
              <a:gd name="connsiteY0" fmla="*/ 3955395 h 5411925"/>
              <a:gd name="connsiteX1" fmla="*/ 7056784 w 7083078"/>
              <a:gd name="connsiteY1" fmla="*/ 5411925 h 5411925"/>
              <a:gd name="connsiteX2" fmla="*/ 0 w 7083078"/>
              <a:gd name="connsiteY2" fmla="*/ 5411925 h 5411925"/>
              <a:gd name="connsiteX3" fmla="*/ 0 w 7083078"/>
              <a:gd name="connsiteY3" fmla="*/ 0 h 5411925"/>
              <a:gd name="connsiteX4" fmla="*/ 7056784 w 7083078"/>
              <a:gd name="connsiteY4" fmla="*/ 0 h 5411925"/>
              <a:gd name="connsiteX5" fmla="*/ 7083078 w 7083078"/>
              <a:gd name="connsiteY5" fmla="*/ 839588 h 5411925"/>
              <a:gd name="connsiteX0" fmla="*/ 7054552 w 7056784"/>
              <a:gd name="connsiteY0" fmla="*/ 3955395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3 w 7056784"/>
              <a:gd name="connsiteY5" fmla="*/ 839588 h 5411925"/>
              <a:gd name="connsiteX0" fmla="*/ 7054553 w 7056784"/>
              <a:gd name="connsiteY0" fmla="*/ 4495899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3 w 7056784"/>
              <a:gd name="connsiteY5" fmla="*/ 839588 h 5411925"/>
              <a:gd name="connsiteX0" fmla="*/ 7054554 w 7056784"/>
              <a:gd name="connsiteY0" fmla="*/ 4650330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3 w 7056784"/>
              <a:gd name="connsiteY5" fmla="*/ 839588 h 541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56784" h="5411925">
                <a:moveTo>
                  <a:pt x="7054554" y="4650330"/>
                </a:moveTo>
                <a:cubicBezTo>
                  <a:pt x="7055298" y="4955672"/>
                  <a:pt x="7056040" y="5106583"/>
                  <a:pt x="7056784" y="5411925"/>
                </a:cubicBezTo>
                <a:lnTo>
                  <a:pt x="0" y="5411925"/>
                </a:lnTo>
                <a:lnTo>
                  <a:pt x="0" y="0"/>
                </a:lnTo>
                <a:lnTo>
                  <a:pt x="7056784" y="0"/>
                </a:lnTo>
                <a:cubicBezTo>
                  <a:pt x="7056040" y="279863"/>
                  <a:pt x="7055297" y="559725"/>
                  <a:pt x="7054553" y="839588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180000" rIns="9144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452175" lvl="1" indent="-342900" fontAlgn="base">
              <a:spcBef>
                <a:spcPct val="0"/>
              </a:spcBef>
              <a:spcAft>
                <a:spcPts val="1800"/>
              </a:spcAft>
              <a:buClr>
                <a:srgbClr val="3366FF"/>
              </a:buClr>
              <a:buSzPct val="120000"/>
              <a:buFont typeface="Wingdings" pitchFamily="2" charset="2"/>
              <a:buChar char="§"/>
              <a:tabLst>
                <a:tab pos="714375" algn="l"/>
              </a:tabLst>
            </a:pPr>
            <a:r>
              <a:rPr lang="en-GB" sz="2400" dirty="0" smtClean="0">
                <a:solidFill>
                  <a:srgbClr val="0033CC"/>
                </a:solidFill>
                <a:ea typeface="Times New Roman" pitchFamily="18" charset="0"/>
                <a:cs typeface="Arial" pitchFamily="34" charset="0"/>
              </a:rPr>
              <a:t>Considered solutions</a:t>
            </a:r>
          </a:p>
          <a:p>
            <a:pPr marL="909375" lvl="2" indent="-342900" fontAlgn="base"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175000"/>
              <a:buFont typeface="Arial" pitchFamily="34" charset="0"/>
              <a:buChar char="•"/>
              <a:tabLst>
                <a:tab pos="714375" algn="l"/>
              </a:tabLst>
            </a:pPr>
            <a:r>
              <a:rPr lang="en-GB" sz="2000" dirty="0" smtClean="0">
                <a:ea typeface="Times New Roman" pitchFamily="18" charset="0"/>
                <a:cs typeface="Arial" pitchFamily="34" charset="0"/>
              </a:rPr>
              <a:t>Classic recombination chamber with addition of BF</a:t>
            </a:r>
            <a:r>
              <a:rPr lang="en-GB" sz="2000" baseline="-25000" dirty="0" smtClean="0">
                <a:ea typeface="Times New Roman" pitchFamily="18" charset="0"/>
                <a:cs typeface="Arial" pitchFamily="34" charset="0"/>
              </a:rPr>
              <a:t>3</a:t>
            </a:r>
            <a:r>
              <a:rPr lang="en-GB" sz="2000" dirty="0" smtClean="0">
                <a:ea typeface="Times New Roman" pitchFamily="18" charset="0"/>
                <a:cs typeface="Arial" pitchFamily="34" charset="0"/>
              </a:rPr>
              <a:t> to the filling gas;</a:t>
            </a:r>
          </a:p>
          <a:p>
            <a:pPr marL="909375" lvl="2" indent="-342900" fontAlgn="base"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175000"/>
              <a:buFont typeface="Arial" pitchFamily="34" charset="0"/>
              <a:buChar char="•"/>
              <a:tabLst>
                <a:tab pos="714375" algn="l"/>
              </a:tabLst>
            </a:pPr>
            <a:r>
              <a:rPr lang="en-GB" sz="2000" dirty="0" smtClean="0">
                <a:ea typeface="Times New Roman" pitchFamily="18" charset="0"/>
                <a:cs typeface="Arial" pitchFamily="34" charset="0"/>
              </a:rPr>
              <a:t>High-pressure chamber filled with BF</a:t>
            </a:r>
            <a:r>
              <a:rPr lang="en-GB" sz="2000" baseline="-25000" dirty="0" smtClean="0">
                <a:ea typeface="Times New Roman" pitchFamily="18" charset="0"/>
                <a:cs typeface="Arial" pitchFamily="34" charset="0"/>
              </a:rPr>
              <a:t>3</a:t>
            </a:r>
            <a:r>
              <a:rPr lang="en-GB" sz="2000" dirty="0" smtClean="0">
                <a:ea typeface="Times New Roman" pitchFamily="18" charset="0"/>
                <a:cs typeface="Arial" pitchFamily="34" charset="0"/>
              </a:rPr>
              <a:t> and placed in external moderator; </a:t>
            </a:r>
          </a:p>
          <a:p>
            <a:pPr marL="909375" lvl="2" indent="-342900" fontAlgn="base"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175000"/>
              <a:buFont typeface="Arial" pitchFamily="34" charset="0"/>
              <a:buChar char="•"/>
              <a:tabLst>
                <a:tab pos="714375" algn="l"/>
              </a:tabLst>
            </a:pPr>
            <a:r>
              <a:rPr lang="en-GB" sz="2000" dirty="0" smtClean="0">
                <a:ea typeface="Times New Roman" pitchFamily="18" charset="0"/>
                <a:cs typeface="Arial" pitchFamily="34" charset="0"/>
              </a:rPr>
              <a:t>Relatively small chamber (BOR-2) in spherical moderator </a:t>
            </a:r>
          </a:p>
          <a:p>
            <a:pPr marL="909375" lvl="2" indent="-342900" fontAlgn="base"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175000"/>
              <a:buFont typeface="Arial" pitchFamily="34" charset="0"/>
              <a:buChar char="•"/>
              <a:tabLst>
                <a:tab pos="714375" algn="l"/>
              </a:tabLst>
            </a:pPr>
            <a:r>
              <a:rPr lang="en-GB" sz="2000" dirty="0" smtClean="0">
                <a:ea typeface="Times New Roman" pitchFamily="18" charset="0"/>
                <a:cs typeface="Arial" pitchFamily="34" charset="0"/>
              </a:rPr>
              <a:t>Air filled ionization chamber with </a:t>
            </a:r>
            <a:r>
              <a:rPr lang="en-GB" sz="2000" baseline="30000" dirty="0" smtClean="0">
                <a:ea typeface="Times New Roman" pitchFamily="18" charset="0"/>
                <a:cs typeface="Arial" pitchFamily="34" charset="0"/>
              </a:rPr>
              <a:t>10</a:t>
            </a:r>
            <a:r>
              <a:rPr lang="en-GB" sz="2000" dirty="0" smtClean="0">
                <a:ea typeface="Times New Roman" pitchFamily="18" charset="0"/>
                <a:cs typeface="Arial" pitchFamily="34" charset="0"/>
              </a:rPr>
              <a:t>B in material of electrodes</a:t>
            </a:r>
          </a:p>
        </p:txBody>
      </p:sp>
      <p:sp>
        <p:nvSpPr>
          <p:cNvPr id="10" name="Strzałka w prawo 9"/>
          <p:cNvSpPr/>
          <p:nvPr/>
        </p:nvSpPr>
        <p:spPr bwMode="auto">
          <a:xfrm>
            <a:off x="4499992" y="5310792"/>
            <a:ext cx="720080" cy="62424"/>
          </a:xfrm>
          <a:prstGeom prst="rightArrow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2" name="Strzałka w dół 11"/>
          <p:cNvSpPr/>
          <p:nvPr/>
        </p:nvSpPr>
        <p:spPr bwMode="auto">
          <a:xfrm>
            <a:off x="4644008" y="4725144"/>
            <a:ext cx="432048" cy="720080"/>
          </a:xfrm>
          <a:prstGeom prst="downArrow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649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4797152"/>
            <a:ext cx="8784976" cy="1152128"/>
          </a:xfrm>
        </p:spPr>
        <p:txBody>
          <a:bodyPr/>
          <a:lstStyle/>
          <a:p>
            <a:r>
              <a:rPr lang="en-GB" dirty="0" smtClean="0"/>
              <a:t>Addition of BF</a:t>
            </a:r>
            <a:r>
              <a:rPr lang="en-GB" baseline="-25000" dirty="0" smtClean="0"/>
              <a:t>3</a:t>
            </a:r>
            <a:r>
              <a:rPr lang="en-GB" dirty="0" smtClean="0"/>
              <a:t> (about 0,1% ) improves the chamber sensitivity for low energy neutrons (&lt;10</a:t>
            </a:r>
            <a:r>
              <a:rPr lang="pl-PL" dirty="0" smtClean="0"/>
              <a:t> </a:t>
            </a:r>
            <a:r>
              <a:rPr lang="en-GB" dirty="0" smtClean="0"/>
              <a:t>keV) and only slightly influences the energy dependence for fast neutrons. </a:t>
            </a:r>
            <a:endParaRPr lang="en-GB" dirty="0"/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648072"/>
          </a:xfrm>
        </p:spPr>
        <p:txBody>
          <a:bodyPr/>
          <a:lstStyle/>
          <a:p>
            <a:r>
              <a:rPr lang="en-GB" sz="2000" dirty="0" smtClean="0">
                <a:solidFill>
                  <a:srgbClr val="0033CC"/>
                </a:solidFill>
              </a:rPr>
              <a:t>Ionization chamber containing </a:t>
            </a:r>
            <a:r>
              <a:rPr lang="en-GB" sz="2000" baseline="30000" dirty="0" smtClean="0">
                <a:solidFill>
                  <a:srgbClr val="0033CC"/>
                </a:solidFill>
              </a:rPr>
              <a:t>10</a:t>
            </a:r>
            <a:r>
              <a:rPr lang="en-GB" sz="2000" dirty="0" smtClean="0">
                <a:solidFill>
                  <a:srgbClr val="0033CC"/>
                </a:solidFill>
              </a:rPr>
              <a:t>B</a:t>
            </a:r>
            <a:br>
              <a:rPr lang="en-GB" sz="2000" dirty="0" smtClean="0">
                <a:solidFill>
                  <a:srgbClr val="0033CC"/>
                </a:solidFill>
              </a:rPr>
            </a:br>
            <a:r>
              <a:rPr lang="en-GB" sz="2000" dirty="0" smtClean="0">
                <a:solidFill>
                  <a:srgbClr val="0033CC"/>
                </a:solidFill>
              </a:rPr>
              <a:t>classic REM-2 with addition of BF</a:t>
            </a:r>
            <a:r>
              <a:rPr lang="en-GB" sz="2000" baseline="-25000" dirty="0" smtClean="0">
                <a:solidFill>
                  <a:srgbClr val="0033CC"/>
                </a:solidFill>
              </a:rPr>
              <a:t>3</a:t>
            </a:r>
            <a:r>
              <a:rPr lang="en-GB" sz="2000" dirty="0" smtClean="0">
                <a:solidFill>
                  <a:srgbClr val="0033CC"/>
                </a:solidFill>
              </a:rPr>
              <a:t> to the filling gas</a:t>
            </a:r>
            <a:endParaRPr lang="en-GB" sz="2000" dirty="0">
              <a:solidFill>
                <a:srgbClr val="0033CC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475656" y="1702549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i="1" dirty="0" err="1" smtClean="0">
                <a:solidFill>
                  <a:srgbClr val="C00000"/>
                </a:solidFill>
              </a:rPr>
              <a:t>Dose</a:t>
            </a:r>
            <a:r>
              <a:rPr lang="pl-PL" b="1" i="1" dirty="0" smtClean="0">
                <a:solidFill>
                  <a:srgbClr val="C00000"/>
                </a:solidFill>
              </a:rPr>
              <a:t> </a:t>
            </a:r>
            <a:r>
              <a:rPr lang="pl-PL" b="1" i="1" dirty="0" err="1" smtClean="0">
                <a:solidFill>
                  <a:srgbClr val="C00000"/>
                </a:solidFill>
              </a:rPr>
              <a:t>response</a:t>
            </a:r>
            <a:r>
              <a:rPr lang="pl-PL" b="1" i="1" dirty="0" smtClean="0">
                <a:solidFill>
                  <a:srgbClr val="C00000"/>
                </a:solidFill>
              </a:rPr>
              <a:t> </a:t>
            </a:r>
            <a:r>
              <a:rPr lang="pl-PL" b="1" i="1" dirty="0" err="1" smtClean="0">
                <a:solidFill>
                  <a:srgbClr val="C00000"/>
                </a:solidFill>
              </a:rPr>
              <a:t>calculated</a:t>
            </a:r>
            <a:r>
              <a:rPr lang="pl-PL" b="1" i="1" dirty="0" smtClean="0">
                <a:solidFill>
                  <a:srgbClr val="C00000"/>
                </a:solidFill>
              </a:rPr>
              <a:t> with MCNPX </a:t>
            </a:r>
            <a:r>
              <a:rPr lang="pl-PL" b="1" i="1" dirty="0" err="1" smtClean="0">
                <a:solidFill>
                  <a:srgbClr val="C00000"/>
                </a:solidFill>
              </a:rPr>
              <a:t>code</a:t>
            </a:r>
            <a:r>
              <a:rPr lang="pl-PL" b="1" i="1" dirty="0" smtClean="0">
                <a:solidFill>
                  <a:srgbClr val="C00000"/>
                </a:solidFill>
              </a:rPr>
              <a:t> (per 1 neutron)</a:t>
            </a:r>
            <a:endParaRPr lang="pl-PL" b="1" i="1" dirty="0">
              <a:solidFill>
                <a:srgbClr val="C00000"/>
              </a:solidFill>
            </a:endParaRPr>
          </a:p>
        </p:txBody>
      </p:sp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00475700"/>
              </p:ext>
            </p:extLst>
          </p:nvPr>
        </p:nvGraphicFramePr>
        <p:xfrm>
          <a:off x="22135" y="1412776"/>
          <a:ext cx="9144001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86611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4797152"/>
            <a:ext cx="9036496" cy="1152128"/>
          </a:xfrm>
        </p:spPr>
        <p:txBody>
          <a:bodyPr/>
          <a:lstStyle/>
          <a:p>
            <a:r>
              <a:rPr lang="en-GB" smtClean="0"/>
              <a:t>Thickness of the moderator, gas pressure and polarising voltage  should be optimised in order to obtain similar sensitivity to H*(10) for neutrons and gamma radiation in certain energy range</a:t>
            </a:r>
            <a:endParaRPr lang="en-GB"/>
          </a:p>
        </p:txBody>
      </p:sp>
      <p:grpSp>
        <p:nvGrpSpPr>
          <p:cNvPr id="8" name="Grupa 7"/>
          <p:cNvGrpSpPr/>
          <p:nvPr/>
        </p:nvGrpSpPr>
        <p:grpSpPr>
          <a:xfrm>
            <a:off x="2771800" y="1628800"/>
            <a:ext cx="4104456" cy="3195538"/>
            <a:chOff x="2411413" y="1555750"/>
            <a:chExt cx="4225925" cy="3219450"/>
          </a:xfrm>
        </p:grpSpPr>
        <p:graphicFrame>
          <p:nvGraphicFramePr>
            <p:cNvPr id="5" name="Obiek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552261501"/>
                </p:ext>
              </p:extLst>
            </p:nvPr>
          </p:nvGraphicFramePr>
          <p:xfrm>
            <a:off x="2411413" y="1555750"/>
            <a:ext cx="4225925" cy="3219450"/>
          </p:xfrm>
          <a:graphic>
            <a:graphicData uri="http://schemas.openxmlformats.org/presentationml/2006/ole">
              <p:oleObj spid="_x0000_s2071" name="Graph" r:id="rId3" imgW="4226400" imgH="3220200" progId="">
                <p:embed/>
              </p:oleObj>
            </a:graphicData>
          </a:graphic>
        </p:graphicFrame>
        <p:sp>
          <p:nvSpPr>
            <p:cNvPr id="7" name="Elipsa 6"/>
            <p:cNvSpPr/>
            <p:nvPr/>
          </p:nvSpPr>
          <p:spPr bwMode="auto">
            <a:xfrm>
              <a:off x="5724128" y="2564904"/>
              <a:ext cx="504056" cy="429369"/>
            </a:xfrm>
            <a:prstGeom prst="ellips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mbria" pitchFamily="18" charset="0"/>
                <a:ea typeface="Times New Roman" pitchFamily="18" charset="0"/>
                <a:cs typeface="Arial" pitchFamily="34" charset="0"/>
              </a:endParaRPr>
            </a:p>
          </p:txBody>
        </p:sp>
      </p:grpSp>
      <p:sp>
        <p:nvSpPr>
          <p:cNvPr id="12" name="Tytuł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7992888" cy="648072"/>
          </a:xfrm>
        </p:spPr>
        <p:txBody>
          <a:bodyPr/>
          <a:lstStyle/>
          <a:p>
            <a:r>
              <a:rPr lang="en-GB" sz="2000" dirty="0" smtClean="0">
                <a:solidFill>
                  <a:srgbClr val="0033CC"/>
                </a:solidFill>
              </a:rPr>
              <a:t>Ionization chamber containing </a:t>
            </a:r>
            <a:r>
              <a:rPr lang="en-GB" sz="2000" baseline="30000" dirty="0" smtClean="0">
                <a:solidFill>
                  <a:srgbClr val="0033CC"/>
                </a:solidFill>
              </a:rPr>
              <a:t>10</a:t>
            </a:r>
            <a:r>
              <a:rPr lang="en-GB" sz="2000" dirty="0" smtClean="0">
                <a:solidFill>
                  <a:srgbClr val="0033CC"/>
                </a:solidFill>
              </a:rPr>
              <a:t>B</a:t>
            </a:r>
            <a:r>
              <a:rPr lang="pl-PL" sz="2000" dirty="0" smtClean="0">
                <a:solidFill>
                  <a:srgbClr val="0033CC"/>
                </a:solidFill>
              </a:rPr>
              <a:t> - high </a:t>
            </a:r>
            <a:r>
              <a:rPr lang="pl-PL" sz="2000" dirty="0" err="1" smtClean="0">
                <a:solidFill>
                  <a:srgbClr val="0033CC"/>
                </a:solidFill>
              </a:rPr>
              <a:t>pressure</a:t>
            </a:r>
            <a:r>
              <a:rPr lang="pl-PL" sz="2000" dirty="0" smtClean="0">
                <a:solidFill>
                  <a:srgbClr val="0033CC"/>
                </a:solidFill>
              </a:rPr>
              <a:t> </a:t>
            </a:r>
            <a:r>
              <a:rPr lang="pl-PL" sz="2000" dirty="0" err="1" smtClean="0">
                <a:solidFill>
                  <a:srgbClr val="0033CC"/>
                </a:solidFill>
              </a:rPr>
              <a:t>chamber</a:t>
            </a:r>
            <a:r>
              <a:rPr lang="pl-PL" sz="2000" dirty="0" smtClean="0">
                <a:solidFill>
                  <a:srgbClr val="0033CC"/>
                </a:solidFill>
              </a:rPr>
              <a:t> with moderator</a:t>
            </a:r>
            <a:endParaRPr lang="en-GB" sz="20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034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19471"/>
            <a:ext cx="2304256" cy="35537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trzałka w prawo 9"/>
          <p:cNvSpPr/>
          <p:nvPr/>
        </p:nvSpPr>
        <p:spPr bwMode="auto">
          <a:xfrm>
            <a:off x="4499992" y="5310792"/>
            <a:ext cx="720080" cy="62424"/>
          </a:xfrm>
          <a:prstGeom prst="rightArrow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2" name="Strzałka w dół 11"/>
          <p:cNvSpPr/>
          <p:nvPr/>
        </p:nvSpPr>
        <p:spPr bwMode="auto">
          <a:xfrm>
            <a:off x="4644008" y="4725144"/>
            <a:ext cx="432048" cy="720080"/>
          </a:xfrm>
          <a:prstGeom prst="downArrow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3" name="Strzałka w prawo 12"/>
          <p:cNvSpPr/>
          <p:nvPr/>
        </p:nvSpPr>
        <p:spPr bwMode="auto">
          <a:xfrm>
            <a:off x="5436096" y="2096455"/>
            <a:ext cx="792088" cy="216024"/>
          </a:xfrm>
          <a:prstGeom prst="rightArrow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6" name="Symbol zastępczy zawartości 15"/>
          <p:cNvSpPr>
            <a:spLocks noGrp="1"/>
          </p:cNvSpPr>
          <p:nvPr>
            <p:ph idx="1"/>
          </p:nvPr>
        </p:nvSpPr>
        <p:spPr>
          <a:xfrm>
            <a:off x="323528" y="1916832"/>
            <a:ext cx="5580409" cy="961653"/>
          </a:xfrm>
        </p:spPr>
        <p:txBody>
          <a:bodyPr/>
          <a:lstStyle/>
          <a:p>
            <a:r>
              <a:rPr lang="pl-PL" dirty="0" err="1" smtClean="0"/>
              <a:t>Moderators</a:t>
            </a:r>
            <a:r>
              <a:rPr lang="pl-PL" dirty="0" smtClean="0"/>
              <a:t> </a:t>
            </a:r>
            <a:r>
              <a:rPr lang="pl-PL" dirty="0" err="1" smtClean="0"/>
              <a:t>made</a:t>
            </a:r>
            <a:r>
              <a:rPr lang="pl-PL" dirty="0" smtClean="0"/>
              <a:t> with </a:t>
            </a:r>
            <a:r>
              <a:rPr lang="pl-PL" dirty="0" err="1" smtClean="0"/>
              <a:t>polyethylene</a:t>
            </a:r>
            <a:endParaRPr lang="pl-PL" dirty="0"/>
          </a:p>
        </p:txBody>
      </p:sp>
      <p:sp>
        <p:nvSpPr>
          <p:cNvPr id="22" name="Tytuł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7992888" cy="648072"/>
          </a:xfrm>
        </p:spPr>
        <p:txBody>
          <a:bodyPr/>
          <a:lstStyle/>
          <a:p>
            <a:r>
              <a:rPr lang="en-GB" sz="2000" dirty="0" smtClean="0">
                <a:solidFill>
                  <a:srgbClr val="0033CC"/>
                </a:solidFill>
              </a:rPr>
              <a:t>Ionization chamber containing </a:t>
            </a:r>
            <a:r>
              <a:rPr lang="en-GB" sz="2000" baseline="30000" dirty="0" smtClean="0">
                <a:solidFill>
                  <a:srgbClr val="0033CC"/>
                </a:solidFill>
              </a:rPr>
              <a:t>10</a:t>
            </a:r>
            <a:r>
              <a:rPr lang="en-GB" sz="2000" dirty="0" smtClean="0">
                <a:solidFill>
                  <a:srgbClr val="0033CC"/>
                </a:solidFill>
              </a:rPr>
              <a:t>B</a:t>
            </a:r>
            <a:r>
              <a:rPr lang="pl-PL" sz="2000" dirty="0" smtClean="0">
                <a:solidFill>
                  <a:srgbClr val="0033CC"/>
                </a:solidFill>
              </a:rPr>
              <a:t> - high </a:t>
            </a:r>
            <a:r>
              <a:rPr lang="pl-PL" sz="2000" dirty="0" err="1" smtClean="0">
                <a:solidFill>
                  <a:srgbClr val="0033CC"/>
                </a:solidFill>
              </a:rPr>
              <a:t>pressure</a:t>
            </a:r>
            <a:r>
              <a:rPr lang="pl-PL" sz="2000" dirty="0" smtClean="0">
                <a:solidFill>
                  <a:srgbClr val="0033CC"/>
                </a:solidFill>
              </a:rPr>
              <a:t> </a:t>
            </a:r>
            <a:r>
              <a:rPr lang="pl-PL" sz="2000" dirty="0" err="1" smtClean="0">
                <a:solidFill>
                  <a:srgbClr val="0033CC"/>
                </a:solidFill>
              </a:rPr>
              <a:t>chamber</a:t>
            </a:r>
            <a:r>
              <a:rPr lang="pl-PL" sz="2000" dirty="0" smtClean="0">
                <a:solidFill>
                  <a:srgbClr val="0033CC"/>
                </a:solidFill>
              </a:rPr>
              <a:t> with moderator</a:t>
            </a:r>
            <a:endParaRPr lang="en-GB" sz="2000" dirty="0">
              <a:solidFill>
                <a:srgbClr val="0033CC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172" b="22161"/>
          <a:stretch/>
        </p:blipFill>
        <p:spPr bwMode="auto">
          <a:xfrm>
            <a:off x="19422" y="2708920"/>
            <a:ext cx="5980669" cy="158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pole tekstowe 23"/>
          <p:cNvSpPr txBox="1"/>
          <p:nvPr/>
        </p:nvSpPr>
        <p:spPr>
          <a:xfrm>
            <a:off x="19422" y="4356789"/>
            <a:ext cx="608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i="1" dirty="0" err="1" smtClean="0">
                <a:solidFill>
                  <a:srgbClr val="C00000"/>
                </a:solidFill>
              </a:rPr>
              <a:t>Angular</a:t>
            </a:r>
            <a:r>
              <a:rPr lang="pl-PL" b="1" i="1" dirty="0" smtClean="0">
                <a:solidFill>
                  <a:srgbClr val="C00000"/>
                </a:solidFill>
              </a:rPr>
              <a:t> </a:t>
            </a:r>
            <a:r>
              <a:rPr lang="pl-PL" b="1" i="1" dirty="0" err="1" smtClean="0">
                <a:solidFill>
                  <a:srgbClr val="C00000"/>
                </a:solidFill>
              </a:rPr>
              <a:t>dependence</a:t>
            </a:r>
            <a:r>
              <a:rPr lang="pl-PL" b="1" i="1" dirty="0" smtClean="0">
                <a:solidFill>
                  <a:srgbClr val="C00000"/>
                </a:solidFill>
              </a:rPr>
              <a:t> of the </a:t>
            </a:r>
            <a:r>
              <a:rPr lang="pl-PL" b="1" i="1" dirty="0" err="1" smtClean="0">
                <a:solidFill>
                  <a:srgbClr val="C00000"/>
                </a:solidFill>
              </a:rPr>
              <a:t>chamber</a:t>
            </a:r>
            <a:r>
              <a:rPr lang="pl-PL" b="1" i="1" dirty="0" smtClean="0">
                <a:solidFill>
                  <a:srgbClr val="C00000"/>
                </a:solidFill>
              </a:rPr>
              <a:t> </a:t>
            </a:r>
            <a:r>
              <a:rPr lang="pl-PL" b="1" i="1" dirty="0" err="1" smtClean="0">
                <a:solidFill>
                  <a:srgbClr val="C00000"/>
                </a:solidFill>
              </a:rPr>
              <a:t>response</a:t>
            </a:r>
            <a:endParaRPr lang="pl-PL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827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4941168"/>
            <a:ext cx="8784976" cy="840779"/>
          </a:xfrm>
        </p:spPr>
        <p:txBody>
          <a:bodyPr/>
          <a:lstStyle/>
          <a:p>
            <a:r>
              <a:rPr lang="pl-PL" dirty="0" err="1" smtClean="0"/>
              <a:t>Saturation</a:t>
            </a:r>
            <a:r>
              <a:rPr lang="pl-PL" dirty="0" smtClean="0"/>
              <a:t> </a:t>
            </a:r>
            <a:r>
              <a:rPr lang="pl-PL" dirty="0" err="1" smtClean="0"/>
              <a:t>curves</a:t>
            </a:r>
            <a:r>
              <a:rPr lang="pl-PL" dirty="0" smtClean="0"/>
              <a:t> of the REM-2 </a:t>
            </a:r>
            <a:r>
              <a:rPr lang="pl-PL" dirty="0" err="1" smtClean="0"/>
              <a:t>chamber</a:t>
            </a:r>
            <a:r>
              <a:rPr lang="pl-PL" dirty="0" smtClean="0"/>
              <a:t> </a:t>
            </a:r>
            <a:r>
              <a:rPr lang="pl-PL" dirty="0" err="1" smtClean="0"/>
              <a:t>filled</a:t>
            </a:r>
            <a:r>
              <a:rPr lang="pl-PL" dirty="0" smtClean="0"/>
              <a:t> with BF</a:t>
            </a:r>
            <a:r>
              <a:rPr lang="pl-PL" baseline="-25000" dirty="0" smtClean="0"/>
              <a:t>3</a:t>
            </a:r>
            <a:r>
              <a:rPr lang="pl-PL" dirty="0" smtClean="0"/>
              <a:t> </a:t>
            </a:r>
            <a:r>
              <a:rPr lang="pl-PL" dirty="0" err="1" smtClean="0"/>
              <a:t>have</a:t>
            </a:r>
            <a:r>
              <a:rPr lang="pl-PL" dirty="0" smtClean="0"/>
              <a:t> </a:t>
            </a:r>
            <a:r>
              <a:rPr lang="pl-PL" dirty="0" err="1" smtClean="0"/>
              <a:t>been</a:t>
            </a:r>
            <a:r>
              <a:rPr lang="pl-PL" dirty="0" smtClean="0"/>
              <a:t> </a:t>
            </a:r>
            <a:r>
              <a:rPr lang="pl-PL" dirty="0" err="1" smtClean="0"/>
              <a:t>determined</a:t>
            </a:r>
            <a:r>
              <a:rPr lang="pl-PL" dirty="0" smtClean="0"/>
              <a:t> in neutron and gamma </a:t>
            </a:r>
            <a:r>
              <a:rPr lang="pl-PL" dirty="0" err="1" smtClean="0"/>
              <a:t>radiation</a:t>
            </a:r>
            <a:r>
              <a:rPr lang="pl-PL" dirty="0" smtClean="0"/>
              <a:t> </a:t>
            </a:r>
            <a:r>
              <a:rPr lang="pl-PL" dirty="0" err="1" smtClean="0"/>
              <a:t>fields</a:t>
            </a:r>
            <a:r>
              <a:rPr lang="pl-PL" dirty="0" smtClean="0"/>
              <a:t>. </a:t>
            </a:r>
          </a:p>
        </p:txBody>
      </p:sp>
      <p:sp>
        <p:nvSpPr>
          <p:cNvPr id="10" name="Tytuł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7992888" cy="648072"/>
          </a:xfrm>
        </p:spPr>
        <p:txBody>
          <a:bodyPr/>
          <a:lstStyle/>
          <a:p>
            <a:r>
              <a:rPr lang="en-GB" sz="2000" dirty="0" smtClean="0">
                <a:solidFill>
                  <a:srgbClr val="0033CC"/>
                </a:solidFill>
              </a:rPr>
              <a:t>Ionization chamber containing </a:t>
            </a:r>
            <a:r>
              <a:rPr lang="en-GB" sz="2000" baseline="30000" dirty="0" smtClean="0">
                <a:solidFill>
                  <a:srgbClr val="0033CC"/>
                </a:solidFill>
              </a:rPr>
              <a:t>10</a:t>
            </a:r>
            <a:r>
              <a:rPr lang="en-GB" sz="2000" dirty="0" smtClean="0">
                <a:solidFill>
                  <a:srgbClr val="0033CC"/>
                </a:solidFill>
              </a:rPr>
              <a:t>B</a:t>
            </a:r>
            <a:r>
              <a:rPr lang="pl-PL" sz="2000" dirty="0" smtClean="0">
                <a:solidFill>
                  <a:srgbClr val="0033CC"/>
                </a:solidFill>
              </a:rPr>
              <a:t> - high </a:t>
            </a:r>
            <a:r>
              <a:rPr lang="pl-PL" sz="2000" dirty="0" err="1" smtClean="0">
                <a:solidFill>
                  <a:srgbClr val="0033CC"/>
                </a:solidFill>
              </a:rPr>
              <a:t>pressure</a:t>
            </a:r>
            <a:r>
              <a:rPr lang="pl-PL" sz="2000" dirty="0" smtClean="0">
                <a:solidFill>
                  <a:srgbClr val="0033CC"/>
                </a:solidFill>
              </a:rPr>
              <a:t> </a:t>
            </a:r>
            <a:r>
              <a:rPr lang="pl-PL" sz="2000" dirty="0" err="1" smtClean="0">
                <a:solidFill>
                  <a:srgbClr val="0033CC"/>
                </a:solidFill>
              </a:rPr>
              <a:t>chamber</a:t>
            </a:r>
            <a:r>
              <a:rPr lang="pl-PL" sz="2000" dirty="0" smtClean="0">
                <a:solidFill>
                  <a:srgbClr val="0033CC"/>
                </a:solidFill>
              </a:rPr>
              <a:t> with moderator</a:t>
            </a:r>
            <a:endParaRPr lang="en-GB" sz="2000" dirty="0">
              <a:solidFill>
                <a:srgbClr val="0033CC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82527"/>
            <a:ext cx="3960000" cy="271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960000" cy="273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pole tekstowe 13"/>
          <p:cNvSpPr txBox="1"/>
          <p:nvPr/>
        </p:nvSpPr>
        <p:spPr>
          <a:xfrm>
            <a:off x="13320" y="4512804"/>
            <a:ext cx="912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i="1" dirty="0" err="1" smtClean="0">
                <a:solidFill>
                  <a:srgbClr val="C00000"/>
                </a:solidFill>
              </a:rPr>
              <a:t>Relative</a:t>
            </a:r>
            <a:r>
              <a:rPr lang="pl-PL" b="1" i="1" dirty="0" smtClean="0">
                <a:solidFill>
                  <a:srgbClr val="C00000"/>
                </a:solidFill>
              </a:rPr>
              <a:t> </a:t>
            </a:r>
            <a:r>
              <a:rPr lang="pl-PL" b="1" i="1" dirty="0" err="1" smtClean="0">
                <a:solidFill>
                  <a:srgbClr val="C00000"/>
                </a:solidFill>
              </a:rPr>
              <a:t>ion</a:t>
            </a:r>
            <a:r>
              <a:rPr lang="pl-PL" b="1" i="1" dirty="0" smtClean="0">
                <a:solidFill>
                  <a:srgbClr val="C00000"/>
                </a:solidFill>
              </a:rPr>
              <a:t> </a:t>
            </a:r>
            <a:r>
              <a:rPr lang="pl-PL" b="1" i="1" dirty="0" err="1" smtClean="0">
                <a:solidFill>
                  <a:srgbClr val="C00000"/>
                </a:solidFill>
              </a:rPr>
              <a:t>collection</a:t>
            </a:r>
            <a:r>
              <a:rPr lang="pl-PL" b="1" i="1" dirty="0" smtClean="0">
                <a:solidFill>
                  <a:srgbClr val="C00000"/>
                </a:solidFill>
              </a:rPr>
              <a:t> </a:t>
            </a:r>
            <a:r>
              <a:rPr lang="pl-PL" b="1" i="1" dirty="0" err="1" smtClean="0">
                <a:solidFill>
                  <a:srgbClr val="C00000"/>
                </a:solidFill>
              </a:rPr>
              <a:t>efficiency</a:t>
            </a:r>
            <a:r>
              <a:rPr lang="pl-PL" b="1" i="1" dirty="0" smtClean="0">
                <a:solidFill>
                  <a:srgbClr val="C00000"/>
                </a:solidFill>
              </a:rPr>
              <a:t> for </a:t>
            </a:r>
            <a:r>
              <a:rPr lang="pl-PL" b="1" i="1" baseline="30000" dirty="0" smtClean="0">
                <a:solidFill>
                  <a:srgbClr val="C00000"/>
                </a:solidFill>
              </a:rPr>
              <a:t>137</a:t>
            </a:r>
            <a:r>
              <a:rPr lang="pl-PL" b="1" i="1" dirty="0" smtClean="0">
                <a:solidFill>
                  <a:srgbClr val="C00000"/>
                </a:solidFill>
              </a:rPr>
              <a:t>Cs and </a:t>
            </a:r>
            <a:r>
              <a:rPr lang="pl-PL" b="1" i="1" baseline="30000" dirty="0" smtClean="0">
                <a:solidFill>
                  <a:srgbClr val="C00000"/>
                </a:solidFill>
              </a:rPr>
              <a:t>252</a:t>
            </a:r>
            <a:r>
              <a:rPr lang="pl-PL" b="1" i="1" dirty="0" smtClean="0">
                <a:solidFill>
                  <a:srgbClr val="C00000"/>
                </a:solidFill>
              </a:rPr>
              <a:t>Cf</a:t>
            </a:r>
            <a:endParaRPr lang="pl-PL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949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1"/>
          <p:cNvSpPr/>
          <p:nvPr/>
        </p:nvSpPr>
        <p:spPr bwMode="auto">
          <a:xfrm>
            <a:off x="395536" y="4077072"/>
            <a:ext cx="8784976" cy="1859140"/>
          </a:xfrm>
          <a:custGeom>
            <a:avLst/>
            <a:gdLst>
              <a:gd name="connsiteX0" fmla="*/ 0 w 7056784"/>
              <a:gd name="connsiteY0" fmla="*/ 0 h 5411925"/>
              <a:gd name="connsiteX1" fmla="*/ 7056784 w 7056784"/>
              <a:gd name="connsiteY1" fmla="*/ 0 h 5411925"/>
              <a:gd name="connsiteX2" fmla="*/ 7056784 w 7056784"/>
              <a:gd name="connsiteY2" fmla="*/ 5411925 h 5411925"/>
              <a:gd name="connsiteX3" fmla="*/ 0 w 7056784"/>
              <a:gd name="connsiteY3" fmla="*/ 5411925 h 5411925"/>
              <a:gd name="connsiteX4" fmla="*/ 0 w 7056784"/>
              <a:gd name="connsiteY4" fmla="*/ 0 h 5411925"/>
              <a:gd name="connsiteX0" fmla="*/ 0 w 7056784"/>
              <a:gd name="connsiteY0" fmla="*/ 0 h 5411925"/>
              <a:gd name="connsiteX1" fmla="*/ 7056784 w 7056784"/>
              <a:gd name="connsiteY1" fmla="*/ 0 h 5411925"/>
              <a:gd name="connsiteX2" fmla="*/ 7054552 w 7056784"/>
              <a:gd name="connsiteY2" fmla="*/ 2593320 h 5411925"/>
              <a:gd name="connsiteX3" fmla="*/ 7056784 w 7056784"/>
              <a:gd name="connsiteY3" fmla="*/ 5411925 h 5411925"/>
              <a:gd name="connsiteX4" fmla="*/ 0 w 7056784"/>
              <a:gd name="connsiteY4" fmla="*/ 5411925 h 5411925"/>
              <a:gd name="connsiteX5" fmla="*/ 0 w 7056784"/>
              <a:gd name="connsiteY5" fmla="*/ 0 h 5411925"/>
              <a:gd name="connsiteX0" fmla="*/ 0 w 7056784"/>
              <a:gd name="connsiteY0" fmla="*/ 0 h 5411925"/>
              <a:gd name="connsiteX1" fmla="*/ 7056784 w 7056784"/>
              <a:gd name="connsiteY1" fmla="*/ 0 h 5411925"/>
              <a:gd name="connsiteX2" fmla="*/ 7054552 w 7056784"/>
              <a:gd name="connsiteY2" fmla="*/ 2412345 h 5411925"/>
              <a:gd name="connsiteX3" fmla="*/ 7054552 w 7056784"/>
              <a:gd name="connsiteY3" fmla="*/ 2593320 h 5411925"/>
              <a:gd name="connsiteX4" fmla="*/ 7056784 w 7056784"/>
              <a:gd name="connsiteY4" fmla="*/ 5411925 h 5411925"/>
              <a:gd name="connsiteX5" fmla="*/ 0 w 7056784"/>
              <a:gd name="connsiteY5" fmla="*/ 5411925 h 5411925"/>
              <a:gd name="connsiteX6" fmla="*/ 0 w 7056784"/>
              <a:gd name="connsiteY6" fmla="*/ 0 h 5411925"/>
              <a:gd name="connsiteX0" fmla="*/ 7054552 w 7145992"/>
              <a:gd name="connsiteY0" fmla="*/ 2593320 h 5411925"/>
              <a:gd name="connsiteX1" fmla="*/ 7056784 w 7145992"/>
              <a:gd name="connsiteY1" fmla="*/ 5411925 h 5411925"/>
              <a:gd name="connsiteX2" fmla="*/ 0 w 7145992"/>
              <a:gd name="connsiteY2" fmla="*/ 5411925 h 5411925"/>
              <a:gd name="connsiteX3" fmla="*/ 0 w 7145992"/>
              <a:gd name="connsiteY3" fmla="*/ 0 h 5411925"/>
              <a:gd name="connsiteX4" fmla="*/ 7056784 w 7145992"/>
              <a:gd name="connsiteY4" fmla="*/ 0 h 5411925"/>
              <a:gd name="connsiteX5" fmla="*/ 7054552 w 7145992"/>
              <a:gd name="connsiteY5" fmla="*/ 2412345 h 5411925"/>
              <a:gd name="connsiteX6" fmla="*/ 7145992 w 7145992"/>
              <a:gd name="connsiteY6" fmla="*/ 2684760 h 5411925"/>
              <a:gd name="connsiteX0" fmla="*/ 7054552 w 7056784"/>
              <a:gd name="connsiteY0" fmla="*/ 2593320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2 w 7056784"/>
              <a:gd name="connsiteY5" fmla="*/ 2412345 h 5411925"/>
              <a:gd name="connsiteX0" fmla="*/ 7054552 w 7056784"/>
              <a:gd name="connsiteY0" fmla="*/ 3955395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2 w 7056784"/>
              <a:gd name="connsiteY5" fmla="*/ 2412345 h 5411925"/>
              <a:gd name="connsiteX0" fmla="*/ 7054552 w 7056784"/>
              <a:gd name="connsiteY0" fmla="*/ 3955395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2 w 7056784"/>
              <a:gd name="connsiteY5" fmla="*/ 1650345 h 5411925"/>
              <a:gd name="connsiteX0" fmla="*/ 7054552 w 7056784"/>
              <a:gd name="connsiteY0" fmla="*/ 3955395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45044 w 7056784"/>
              <a:gd name="connsiteY5" fmla="*/ 633681 h 5411925"/>
              <a:gd name="connsiteX0" fmla="*/ 7054552 w 7092586"/>
              <a:gd name="connsiteY0" fmla="*/ 3955395 h 5411925"/>
              <a:gd name="connsiteX1" fmla="*/ 7056784 w 7092586"/>
              <a:gd name="connsiteY1" fmla="*/ 5411925 h 5411925"/>
              <a:gd name="connsiteX2" fmla="*/ 0 w 7092586"/>
              <a:gd name="connsiteY2" fmla="*/ 5411925 h 5411925"/>
              <a:gd name="connsiteX3" fmla="*/ 0 w 7092586"/>
              <a:gd name="connsiteY3" fmla="*/ 0 h 5411925"/>
              <a:gd name="connsiteX4" fmla="*/ 7056784 w 7092586"/>
              <a:gd name="connsiteY4" fmla="*/ 0 h 5411925"/>
              <a:gd name="connsiteX5" fmla="*/ 7092586 w 7092586"/>
              <a:gd name="connsiteY5" fmla="*/ 633681 h 5411925"/>
              <a:gd name="connsiteX0" fmla="*/ 7054552 w 7083078"/>
              <a:gd name="connsiteY0" fmla="*/ 3955395 h 5411925"/>
              <a:gd name="connsiteX1" fmla="*/ 7056784 w 7083078"/>
              <a:gd name="connsiteY1" fmla="*/ 5411925 h 5411925"/>
              <a:gd name="connsiteX2" fmla="*/ 0 w 7083078"/>
              <a:gd name="connsiteY2" fmla="*/ 5411925 h 5411925"/>
              <a:gd name="connsiteX3" fmla="*/ 0 w 7083078"/>
              <a:gd name="connsiteY3" fmla="*/ 0 h 5411925"/>
              <a:gd name="connsiteX4" fmla="*/ 7056784 w 7083078"/>
              <a:gd name="connsiteY4" fmla="*/ 0 h 5411925"/>
              <a:gd name="connsiteX5" fmla="*/ 7083078 w 7083078"/>
              <a:gd name="connsiteY5" fmla="*/ 839588 h 5411925"/>
              <a:gd name="connsiteX0" fmla="*/ 7054552 w 7056784"/>
              <a:gd name="connsiteY0" fmla="*/ 3955395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3 w 7056784"/>
              <a:gd name="connsiteY5" fmla="*/ 839588 h 5411925"/>
              <a:gd name="connsiteX0" fmla="*/ 7054553 w 7056784"/>
              <a:gd name="connsiteY0" fmla="*/ 4495899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3 w 7056784"/>
              <a:gd name="connsiteY5" fmla="*/ 839588 h 5411925"/>
              <a:gd name="connsiteX0" fmla="*/ 7054554 w 7056784"/>
              <a:gd name="connsiteY0" fmla="*/ 4650330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3 w 7056784"/>
              <a:gd name="connsiteY5" fmla="*/ 839588 h 541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56784" h="5411925">
                <a:moveTo>
                  <a:pt x="7054554" y="4650330"/>
                </a:moveTo>
                <a:cubicBezTo>
                  <a:pt x="7055298" y="4955672"/>
                  <a:pt x="7056040" y="5106583"/>
                  <a:pt x="7056784" y="5411925"/>
                </a:cubicBezTo>
                <a:lnTo>
                  <a:pt x="0" y="5411925"/>
                </a:lnTo>
                <a:lnTo>
                  <a:pt x="0" y="0"/>
                </a:lnTo>
                <a:lnTo>
                  <a:pt x="7056784" y="0"/>
                </a:lnTo>
                <a:cubicBezTo>
                  <a:pt x="7056040" y="279863"/>
                  <a:pt x="7055297" y="559725"/>
                  <a:pt x="7054553" y="839588"/>
                </a:cubicBezTo>
              </a:path>
            </a:pathLst>
          </a:cu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180000" rIns="9144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452175" lvl="1" indent="-342900" fontAlgn="base">
              <a:spcBef>
                <a:spcPct val="0"/>
              </a:spcBef>
              <a:spcAft>
                <a:spcPts val="1800"/>
              </a:spcAft>
              <a:buClr>
                <a:srgbClr val="3366FF"/>
              </a:buClr>
              <a:buSzPct val="120000"/>
              <a:buFont typeface="Wingdings" pitchFamily="2" charset="2"/>
              <a:buChar char="§"/>
              <a:tabLst>
                <a:tab pos="714375" algn="l"/>
              </a:tabLst>
            </a:pPr>
            <a:r>
              <a:rPr lang="en-GB" sz="2400" dirty="0" smtClean="0">
                <a:solidFill>
                  <a:srgbClr val="0033CC"/>
                </a:solidFill>
                <a:ea typeface="Times New Roman" pitchFamily="18" charset="0"/>
                <a:cs typeface="Arial" pitchFamily="34" charset="0"/>
              </a:rPr>
              <a:t>Optimum values</a:t>
            </a:r>
          </a:p>
          <a:p>
            <a:pPr marL="909375" lvl="2" indent="-342900" fontAlgn="base"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175000"/>
              <a:buFont typeface="Arial" pitchFamily="34" charset="0"/>
              <a:buChar char="•"/>
              <a:tabLst>
                <a:tab pos="714375" algn="l"/>
              </a:tabLst>
            </a:pPr>
            <a:r>
              <a:rPr lang="en-GB" sz="2000" dirty="0" smtClean="0">
                <a:ea typeface="Times New Roman" pitchFamily="18" charset="0"/>
                <a:cs typeface="Arial" pitchFamily="34" charset="0"/>
              </a:rPr>
              <a:t>Thickness of the external moderator </a:t>
            </a:r>
            <a:r>
              <a:rPr lang="en-GB" sz="2000" dirty="0">
                <a:ea typeface="Times New Roman" pitchFamily="18" charset="0"/>
                <a:cs typeface="Arial" pitchFamily="34" charset="0"/>
              </a:rPr>
              <a:t>– </a:t>
            </a:r>
            <a:r>
              <a:rPr lang="pl-PL" sz="2000" b="1" dirty="0" smtClean="0">
                <a:solidFill>
                  <a:srgbClr val="C00000"/>
                </a:solidFill>
                <a:ea typeface="Times New Roman" pitchFamily="18" charset="0"/>
                <a:cs typeface="Arial" pitchFamily="34" charset="0"/>
              </a:rPr>
              <a:t>ca. 3</a:t>
            </a:r>
            <a:r>
              <a:rPr lang="en-GB" sz="2000" b="1" dirty="0" smtClean="0">
                <a:solidFill>
                  <a:srgbClr val="C00000"/>
                </a:solidFill>
                <a:ea typeface="Times New Roman" pitchFamily="18" charset="0"/>
                <a:cs typeface="Arial" pitchFamily="34" charset="0"/>
              </a:rPr>
              <a:t> cm</a:t>
            </a:r>
          </a:p>
          <a:p>
            <a:pPr marL="909375" lvl="2" indent="-342900" fontAlgn="base"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175000"/>
              <a:buFont typeface="Arial" pitchFamily="34" charset="0"/>
              <a:buChar char="•"/>
              <a:tabLst>
                <a:tab pos="714375" algn="l"/>
              </a:tabLst>
            </a:pPr>
            <a:r>
              <a:rPr lang="en-GB" sz="2000" dirty="0" smtClean="0">
                <a:ea typeface="Times New Roman" pitchFamily="18" charset="0"/>
                <a:cs typeface="Arial" pitchFamily="34" charset="0"/>
              </a:rPr>
              <a:t>Gas  pressure – </a:t>
            </a:r>
            <a:r>
              <a:rPr lang="pl-PL" sz="2000" b="1" dirty="0" smtClean="0">
                <a:solidFill>
                  <a:srgbClr val="C00000"/>
                </a:solidFill>
                <a:ea typeface="Times New Roman" pitchFamily="18" charset="0"/>
                <a:cs typeface="Arial" pitchFamily="34" charset="0"/>
              </a:rPr>
              <a:t>13</a:t>
            </a:r>
            <a:r>
              <a:rPr lang="en-GB" sz="2000" b="1" dirty="0" smtClean="0">
                <a:solidFill>
                  <a:srgbClr val="C00000"/>
                </a:solidFill>
                <a:ea typeface="Times New Roman" pitchFamily="18" charset="0"/>
                <a:cs typeface="Arial" pitchFamily="34" charset="0"/>
              </a:rPr>
              <a:t>0</a:t>
            </a:r>
            <a:r>
              <a:rPr lang="pl-PL" sz="2000" b="1" dirty="0" smtClean="0">
                <a:solidFill>
                  <a:srgbClr val="C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pl-PL" sz="2000" b="1" dirty="0" err="1" smtClean="0">
                <a:solidFill>
                  <a:srgbClr val="C00000"/>
                </a:solidFill>
                <a:ea typeface="Times New Roman" pitchFamily="18" charset="0"/>
                <a:cs typeface="Arial" pitchFamily="34" charset="0"/>
              </a:rPr>
              <a:t>kPa</a:t>
            </a:r>
            <a:r>
              <a:rPr lang="en-GB" sz="2000" b="1" dirty="0" smtClean="0">
                <a:solidFill>
                  <a:srgbClr val="C00000"/>
                </a:solidFill>
                <a:ea typeface="Times New Roman" pitchFamily="18" charset="0"/>
                <a:cs typeface="Arial" pitchFamily="34" charset="0"/>
              </a:rPr>
              <a:t> </a:t>
            </a:r>
            <a:endParaRPr lang="en-GB" sz="2000" dirty="0" smtClean="0">
              <a:ea typeface="Times New Roman" pitchFamily="18" charset="0"/>
              <a:cs typeface="Arial" pitchFamily="34" charset="0"/>
            </a:endParaRPr>
          </a:p>
          <a:p>
            <a:pPr marL="909375" lvl="2" indent="-342900" fontAlgn="base"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175000"/>
              <a:buFont typeface="Arial" pitchFamily="34" charset="0"/>
              <a:buChar char="•"/>
              <a:tabLst>
                <a:tab pos="714375" algn="l"/>
              </a:tabLst>
            </a:pPr>
            <a:r>
              <a:rPr lang="en-GB" sz="2000" dirty="0" smtClean="0">
                <a:ea typeface="Times New Roman" pitchFamily="18" charset="0"/>
                <a:cs typeface="Arial" pitchFamily="34" charset="0"/>
              </a:rPr>
              <a:t>Polarising voltage </a:t>
            </a:r>
            <a:r>
              <a:rPr lang="en-GB" sz="2000" dirty="0">
                <a:ea typeface="Times New Roman" pitchFamily="18" charset="0"/>
                <a:cs typeface="Arial" pitchFamily="34" charset="0"/>
              </a:rPr>
              <a:t>– </a:t>
            </a:r>
            <a:r>
              <a:rPr lang="en-GB" sz="2000" b="1" dirty="0" smtClean="0">
                <a:solidFill>
                  <a:srgbClr val="C00000"/>
                </a:solidFill>
                <a:ea typeface="Times New Roman" pitchFamily="18" charset="0"/>
                <a:cs typeface="Arial" pitchFamily="34" charset="0"/>
              </a:rPr>
              <a:t>350 V  </a:t>
            </a:r>
            <a:r>
              <a:rPr lang="en-GB" sz="2000" dirty="0" smtClean="0">
                <a:ea typeface="Times New Roman" pitchFamily="18" charset="0"/>
                <a:cs typeface="Arial" pitchFamily="34" charset="0"/>
              </a:rPr>
              <a:t>for 4 cm moderator.</a:t>
            </a:r>
            <a:endParaRPr lang="en-GB" sz="2000" dirty="0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0" name="Tytuł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7992888" cy="648072"/>
          </a:xfrm>
        </p:spPr>
        <p:txBody>
          <a:bodyPr/>
          <a:lstStyle/>
          <a:p>
            <a:r>
              <a:rPr lang="en-GB" sz="2000" dirty="0" smtClean="0">
                <a:solidFill>
                  <a:srgbClr val="0033CC"/>
                </a:solidFill>
              </a:rPr>
              <a:t>Ionization chamber containing </a:t>
            </a:r>
            <a:r>
              <a:rPr lang="en-GB" sz="2000" baseline="30000" dirty="0" smtClean="0">
                <a:solidFill>
                  <a:srgbClr val="0033CC"/>
                </a:solidFill>
              </a:rPr>
              <a:t>10</a:t>
            </a:r>
            <a:r>
              <a:rPr lang="en-GB" sz="2000" dirty="0" smtClean="0">
                <a:solidFill>
                  <a:srgbClr val="0033CC"/>
                </a:solidFill>
              </a:rPr>
              <a:t>B</a:t>
            </a:r>
            <a:r>
              <a:rPr lang="pl-PL" sz="2000" dirty="0" smtClean="0">
                <a:solidFill>
                  <a:srgbClr val="0033CC"/>
                </a:solidFill>
              </a:rPr>
              <a:t> high </a:t>
            </a:r>
            <a:r>
              <a:rPr lang="pl-PL" sz="2000" dirty="0" err="1" smtClean="0">
                <a:solidFill>
                  <a:srgbClr val="0033CC"/>
                </a:solidFill>
              </a:rPr>
              <a:t>pressure</a:t>
            </a:r>
            <a:r>
              <a:rPr lang="pl-PL" sz="2000" dirty="0" smtClean="0">
                <a:solidFill>
                  <a:srgbClr val="0033CC"/>
                </a:solidFill>
              </a:rPr>
              <a:t> </a:t>
            </a:r>
            <a:r>
              <a:rPr lang="pl-PL" sz="2000" dirty="0" err="1" smtClean="0">
                <a:solidFill>
                  <a:srgbClr val="0033CC"/>
                </a:solidFill>
              </a:rPr>
              <a:t>chamber</a:t>
            </a:r>
            <a:r>
              <a:rPr lang="pl-PL" sz="2000" dirty="0" smtClean="0">
                <a:solidFill>
                  <a:srgbClr val="0033CC"/>
                </a:solidFill>
              </a:rPr>
              <a:t> with moderator</a:t>
            </a:r>
            <a:endParaRPr lang="en-GB" sz="2000" dirty="0">
              <a:solidFill>
                <a:srgbClr val="0033CC"/>
              </a:solidFill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18994651"/>
              </p:ext>
            </p:extLst>
          </p:nvPr>
        </p:nvGraphicFramePr>
        <p:xfrm>
          <a:off x="827584" y="1556792"/>
          <a:ext cx="7200800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6832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8145" y="1124744"/>
            <a:ext cx="8229600" cy="1080120"/>
          </a:xfrm>
        </p:spPr>
        <p:txBody>
          <a:bodyPr/>
          <a:lstStyle/>
          <a:p>
            <a:r>
              <a:rPr lang="pl-PL" dirty="0" smtClean="0"/>
              <a:t>5. Model of </a:t>
            </a:r>
            <a:r>
              <a:rPr lang="pl-PL" dirty="0" err="1" smtClean="0"/>
              <a:t>recombination</a:t>
            </a:r>
            <a:r>
              <a:rPr lang="pl-PL" dirty="0" smtClean="0"/>
              <a:t> </a:t>
            </a:r>
            <a:r>
              <a:rPr lang="pl-PL" dirty="0" err="1" smtClean="0"/>
              <a:t>chamber</a:t>
            </a:r>
            <a:r>
              <a:rPr lang="pl-PL" dirty="0" smtClean="0"/>
              <a:t> with </a:t>
            </a:r>
            <a:r>
              <a:rPr lang="pl-PL" dirty="0" err="1" smtClean="0"/>
              <a:t>spectrometric</a:t>
            </a:r>
            <a:r>
              <a:rPr lang="pl-PL" dirty="0" smtClean="0"/>
              <a:t> </a:t>
            </a:r>
            <a:r>
              <a:rPr lang="pl-PL" dirty="0" err="1" smtClean="0"/>
              <a:t>properties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000" b="0" i="1" dirty="0">
                <a:solidFill>
                  <a:srgbClr val="0033CC"/>
                </a:solidFill>
              </a:rPr>
              <a:t>M. </a:t>
            </a:r>
            <a:r>
              <a:rPr lang="pl-PL" sz="2000" b="0" i="1" dirty="0" err="1" smtClean="0">
                <a:solidFill>
                  <a:srgbClr val="0033CC"/>
                </a:solidFill>
              </a:rPr>
              <a:t>Zielczyński</a:t>
            </a:r>
            <a:r>
              <a:rPr lang="pl-PL" sz="2000" b="0" i="1" dirty="0" smtClean="0">
                <a:solidFill>
                  <a:srgbClr val="0033CC"/>
                </a:solidFill>
              </a:rPr>
              <a:t>, N. Golnik, M.A</a:t>
            </a:r>
            <a:r>
              <a:rPr lang="pl-PL" sz="2000" b="0" i="1" dirty="0">
                <a:solidFill>
                  <a:srgbClr val="0033CC"/>
                </a:solidFill>
              </a:rPr>
              <a:t>. </a:t>
            </a:r>
            <a:r>
              <a:rPr lang="pl-PL" sz="2000" b="0" i="1" dirty="0" err="1">
                <a:solidFill>
                  <a:srgbClr val="0033CC"/>
                </a:solidFill>
              </a:rPr>
              <a:t>Gryziński</a:t>
            </a:r>
            <a:r>
              <a:rPr lang="pl-PL" sz="2000" b="0" i="1" dirty="0">
                <a:solidFill>
                  <a:srgbClr val="0033CC"/>
                </a:solidFill>
              </a:rPr>
              <a:t>, </a:t>
            </a:r>
            <a:r>
              <a:rPr lang="pl-PL" sz="2000" b="0" i="1" dirty="0" smtClean="0">
                <a:solidFill>
                  <a:srgbClr val="0033CC"/>
                </a:solidFill>
              </a:rPr>
              <a:t>M. Maciak, K</a:t>
            </a:r>
            <a:r>
              <a:rPr lang="pl-PL" sz="2000" b="0" i="1" dirty="0">
                <a:solidFill>
                  <a:srgbClr val="0033CC"/>
                </a:solidFill>
              </a:rPr>
              <a:t>. </a:t>
            </a:r>
            <a:r>
              <a:rPr lang="pl-PL" sz="2000" b="0" i="1" dirty="0" smtClean="0">
                <a:solidFill>
                  <a:srgbClr val="0033CC"/>
                </a:solidFill>
              </a:rPr>
              <a:t>Tymińska </a:t>
            </a:r>
            <a:endParaRPr lang="pl-PL" sz="2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5445224"/>
            <a:ext cx="8229600" cy="432048"/>
          </a:xfrm>
        </p:spPr>
        <p:txBody>
          <a:bodyPr/>
          <a:lstStyle/>
          <a:p>
            <a:pPr algn="r"/>
            <a:r>
              <a:rPr lang="pl-PL" dirty="0" smtClean="0"/>
              <a:t>Patent </a:t>
            </a:r>
            <a:r>
              <a:rPr lang="pl-PL" dirty="0" err="1" smtClean="0"/>
              <a:t>application</a:t>
            </a:r>
            <a:endParaRPr lang="pl-PL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26" t="5057" r="15578"/>
          <a:stretch/>
        </p:blipFill>
        <p:spPr bwMode="auto">
          <a:xfrm>
            <a:off x="22895" y="2418025"/>
            <a:ext cx="2766963" cy="3152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31453" y="557045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Model. MCNPX Visual Editor</a:t>
            </a:r>
            <a:endParaRPr lang="pl-PL" dirty="0"/>
          </a:p>
        </p:txBody>
      </p:sp>
      <p:sp>
        <p:nvSpPr>
          <p:cNvPr id="7" name="Prostokąt 1"/>
          <p:cNvSpPr/>
          <p:nvPr/>
        </p:nvSpPr>
        <p:spPr bwMode="auto">
          <a:xfrm>
            <a:off x="3059832" y="3140968"/>
            <a:ext cx="5717913" cy="2243861"/>
          </a:xfrm>
          <a:custGeom>
            <a:avLst/>
            <a:gdLst>
              <a:gd name="connsiteX0" fmla="*/ 0 w 7056784"/>
              <a:gd name="connsiteY0" fmla="*/ 0 h 5411925"/>
              <a:gd name="connsiteX1" fmla="*/ 7056784 w 7056784"/>
              <a:gd name="connsiteY1" fmla="*/ 0 h 5411925"/>
              <a:gd name="connsiteX2" fmla="*/ 7056784 w 7056784"/>
              <a:gd name="connsiteY2" fmla="*/ 5411925 h 5411925"/>
              <a:gd name="connsiteX3" fmla="*/ 0 w 7056784"/>
              <a:gd name="connsiteY3" fmla="*/ 5411925 h 5411925"/>
              <a:gd name="connsiteX4" fmla="*/ 0 w 7056784"/>
              <a:gd name="connsiteY4" fmla="*/ 0 h 5411925"/>
              <a:gd name="connsiteX0" fmla="*/ 0 w 7056784"/>
              <a:gd name="connsiteY0" fmla="*/ 0 h 5411925"/>
              <a:gd name="connsiteX1" fmla="*/ 7056784 w 7056784"/>
              <a:gd name="connsiteY1" fmla="*/ 0 h 5411925"/>
              <a:gd name="connsiteX2" fmla="*/ 7054552 w 7056784"/>
              <a:gd name="connsiteY2" fmla="*/ 2593320 h 5411925"/>
              <a:gd name="connsiteX3" fmla="*/ 7056784 w 7056784"/>
              <a:gd name="connsiteY3" fmla="*/ 5411925 h 5411925"/>
              <a:gd name="connsiteX4" fmla="*/ 0 w 7056784"/>
              <a:gd name="connsiteY4" fmla="*/ 5411925 h 5411925"/>
              <a:gd name="connsiteX5" fmla="*/ 0 w 7056784"/>
              <a:gd name="connsiteY5" fmla="*/ 0 h 5411925"/>
              <a:gd name="connsiteX0" fmla="*/ 0 w 7056784"/>
              <a:gd name="connsiteY0" fmla="*/ 0 h 5411925"/>
              <a:gd name="connsiteX1" fmla="*/ 7056784 w 7056784"/>
              <a:gd name="connsiteY1" fmla="*/ 0 h 5411925"/>
              <a:gd name="connsiteX2" fmla="*/ 7054552 w 7056784"/>
              <a:gd name="connsiteY2" fmla="*/ 2412345 h 5411925"/>
              <a:gd name="connsiteX3" fmla="*/ 7054552 w 7056784"/>
              <a:gd name="connsiteY3" fmla="*/ 2593320 h 5411925"/>
              <a:gd name="connsiteX4" fmla="*/ 7056784 w 7056784"/>
              <a:gd name="connsiteY4" fmla="*/ 5411925 h 5411925"/>
              <a:gd name="connsiteX5" fmla="*/ 0 w 7056784"/>
              <a:gd name="connsiteY5" fmla="*/ 5411925 h 5411925"/>
              <a:gd name="connsiteX6" fmla="*/ 0 w 7056784"/>
              <a:gd name="connsiteY6" fmla="*/ 0 h 5411925"/>
              <a:gd name="connsiteX0" fmla="*/ 7054552 w 7145992"/>
              <a:gd name="connsiteY0" fmla="*/ 2593320 h 5411925"/>
              <a:gd name="connsiteX1" fmla="*/ 7056784 w 7145992"/>
              <a:gd name="connsiteY1" fmla="*/ 5411925 h 5411925"/>
              <a:gd name="connsiteX2" fmla="*/ 0 w 7145992"/>
              <a:gd name="connsiteY2" fmla="*/ 5411925 h 5411925"/>
              <a:gd name="connsiteX3" fmla="*/ 0 w 7145992"/>
              <a:gd name="connsiteY3" fmla="*/ 0 h 5411925"/>
              <a:gd name="connsiteX4" fmla="*/ 7056784 w 7145992"/>
              <a:gd name="connsiteY4" fmla="*/ 0 h 5411925"/>
              <a:gd name="connsiteX5" fmla="*/ 7054552 w 7145992"/>
              <a:gd name="connsiteY5" fmla="*/ 2412345 h 5411925"/>
              <a:gd name="connsiteX6" fmla="*/ 7145992 w 7145992"/>
              <a:gd name="connsiteY6" fmla="*/ 2684760 h 5411925"/>
              <a:gd name="connsiteX0" fmla="*/ 7054552 w 7056784"/>
              <a:gd name="connsiteY0" fmla="*/ 2593320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2 w 7056784"/>
              <a:gd name="connsiteY5" fmla="*/ 2412345 h 5411925"/>
              <a:gd name="connsiteX0" fmla="*/ 7054552 w 7056784"/>
              <a:gd name="connsiteY0" fmla="*/ 3955395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2 w 7056784"/>
              <a:gd name="connsiteY5" fmla="*/ 2412345 h 5411925"/>
              <a:gd name="connsiteX0" fmla="*/ 7054552 w 7056784"/>
              <a:gd name="connsiteY0" fmla="*/ 3955395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2 w 7056784"/>
              <a:gd name="connsiteY5" fmla="*/ 1650345 h 5411925"/>
              <a:gd name="connsiteX0" fmla="*/ 7054552 w 7056784"/>
              <a:gd name="connsiteY0" fmla="*/ 3955395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45044 w 7056784"/>
              <a:gd name="connsiteY5" fmla="*/ 633681 h 5411925"/>
              <a:gd name="connsiteX0" fmla="*/ 7054552 w 7092586"/>
              <a:gd name="connsiteY0" fmla="*/ 3955395 h 5411925"/>
              <a:gd name="connsiteX1" fmla="*/ 7056784 w 7092586"/>
              <a:gd name="connsiteY1" fmla="*/ 5411925 h 5411925"/>
              <a:gd name="connsiteX2" fmla="*/ 0 w 7092586"/>
              <a:gd name="connsiteY2" fmla="*/ 5411925 h 5411925"/>
              <a:gd name="connsiteX3" fmla="*/ 0 w 7092586"/>
              <a:gd name="connsiteY3" fmla="*/ 0 h 5411925"/>
              <a:gd name="connsiteX4" fmla="*/ 7056784 w 7092586"/>
              <a:gd name="connsiteY4" fmla="*/ 0 h 5411925"/>
              <a:gd name="connsiteX5" fmla="*/ 7092586 w 7092586"/>
              <a:gd name="connsiteY5" fmla="*/ 633681 h 5411925"/>
              <a:gd name="connsiteX0" fmla="*/ 7054552 w 7083078"/>
              <a:gd name="connsiteY0" fmla="*/ 3955395 h 5411925"/>
              <a:gd name="connsiteX1" fmla="*/ 7056784 w 7083078"/>
              <a:gd name="connsiteY1" fmla="*/ 5411925 h 5411925"/>
              <a:gd name="connsiteX2" fmla="*/ 0 w 7083078"/>
              <a:gd name="connsiteY2" fmla="*/ 5411925 h 5411925"/>
              <a:gd name="connsiteX3" fmla="*/ 0 w 7083078"/>
              <a:gd name="connsiteY3" fmla="*/ 0 h 5411925"/>
              <a:gd name="connsiteX4" fmla="*/ 7056784 w 7083078"/>
              <a:gd name="connsiteY4" fmla="*/ 0 h 5411925"/>
              <a:gd name="connsiteX5" fmla="*/ 7083078 w 7083078"/>
              <a:gd name="connsiteY5" fmla="*/ 839588 h 5411925"/>
              <a:gd name="connsiteX0" fmla="*/ 7054552 w 7056784"/>
              <a:gd name="connsiteY0" fmla="*/ 3955395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3 w 7056784"/>
              <a:gd name="connsiteY5" fmla="*/ 839588 h 5411925"/>
              <a:gd name="connsiteX0" fmla="*/ 7054553 w 7056784"/>
              <a:gd name="connsiteY0" fmla="*/ 4495899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3 w 7056784"/>
              <a:gd name="connsiteY5" fmla="*/ 839588 h 5411925"/>
              <a:gd name="connsiteX0" fmla="*/ 7054554 w 7056784"/>
              <a:gd name="connsiteY0" fmla="*/ 4650330 h 5411925"/>
              <a:gd name="connsiteX1" fmla="*/ 7056784 w 7056784"/>
              <a:gd name="connsiteY1" fmla="*/ 5411925 h 5411925"/>
              <a:gd name="connsiteX2" fmla="*/ 0 w 7056784"/>
              <a:gd name="connsiteY2" fmla="*/ 5411925 h 5411925"/>
              <a:gd name="connsiteX3" fmla="*/ 0 w 7056784"/>
              <a:gd name="connsiteY3" fmla="*/ 0 h 5411925"/>
              <a:gd name="connsiteX4" fmla="*/ 7056784 w 7056784"/>
              <a:gd name="connsiteY4" fmla="*/ 0 h 5411925"/>
              <a:gd name="connsiteX5" fmla="*/ 7054553 w 7056784"/>
              <a:gd name="connsiteY5" fmla="*/ 839588 h 541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56784" h="5411925">
                <a:moveTo>
                  <a:pt x="7054554" y="4650330"/>
                </a:moveTo>
                <a:cubicBezTo>
                  <a:pt x="7055298" y="4955672"/>
                  <a:pt x="7056040" y="5106583"/>
                  <a:pt x="7056784" y="5411925"/>
                </a:cubicBezTo>
                <a:lnTo>
                  <a:pt x="0" y="5411925"/>
                </a:lnTo>
                <a:lnTo>
                  <a:pt x="0" y="0"/>
                </a:lnTo>
                <a:lnTo>
                  <a:pt x="7056784" y="0"/>
                </a:lnTo>
                <a:cubicBezTo>
                  <a:pt x="7056040" y="279863"/>
                  <a:pt x="7055297" y="559725"/>
                  <a:pt x="7054553" y="839588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180000" rIns="9144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452175" lvl="1" indent="-342900" fontAlgn="base">
              <a:spcBef>
                <a:spcPct val="0"/>
              </a:spcBef>
              <a:spcAft>
                <a:spcPts val="1800"/>
              </a:spcAft>
              <a:buClr>
                <a:srgbClr val="3366FF"/>
              </a:buClr>
              <a:buSzPct val="120000"/>
              <a:buFont typeface="Wingdings" pitchFamily="2" charset="2"/>
              <a:buChar char="§"/>
              <a:tabLst>
                <a:tab pos="714375" algn="l"/>
              </a:tabLst>
            </a:pPr>
            <a:r>
              <a:rPr lang="en-GB" sz="2400" dirty="0" smtClean="0">
                <a:solidFill>
                  <a:srgbClr val="0033CC"/>
                </a:solidFill>
                <a:ea typeface="Times New Roman" pitchFamily="18" charset="0"/>
                <a:cs typeface="Arial" pitchFamily="34" charset="0"/>
              </a:rPr>
              <a:t>Considered solutions</a:t>
            </a:r>
          </a:p>
          <a:p>
            <a:pPr marL="909375" lvl="2" indent="-342900" fontAlgn="base"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175000"/>
              <a:buFont typeface="Arial" pitchFamily="34" charset="0"/>
              <a:buChar char="•"/>
              <a:tabLst>
                <a:tab pos="714375" algn="l"/>
              </a:tabLst>
            </a:pPr>
            <a:r>
              <a:rPr lang="pl-PL" sz="2000" dirty="0" err="1" smtClean="0">
                <a:ea typeface="Times New Roman" pitchFamily="18" charset="0"/>
                <a:cs typeface="Arial" pitchFamily="34" charset="0"/>
              </a:rPr>
              <a:t>Number</a:t>
            </a:r>
            <a:r>
              <a:rPr lang="pl-PL" sz="2000" dirty="0" smtClean="0">
                <a:ea typeface="Times New Roman" pitchFamily="18" charset="0"/>
                <a:cs typeface="Arial" pitchFamily="34" charset="0"/>
              </a:rPr>
              <a:t> of </a:t>
            </a:r>
            <a:r>
              <a:rPr lang="pl-PL" sz="2000" dirty="0" err="1" smtClean="0">
                <a:ea typeface="Times New Roman" pitchFamily="18" charset="0"/>
                <a:cs typeface="Arial" pitchFamily="34" charset="0"/>
              </a:rPr>
              <a:t>electrodes</a:t>
            </a:r>
            <a:r>
              <a:rPr lang="pl-PL" sz="2000" dirty="0" smtClean="0">
                <a:ea typeface="Times New Roman" pitchFamily="18" charset="0"/>
                <a:cs typeface="Arial" pitchFamily="34" charset="0"/>
              </a:rPr>
              <a:t> - 21</a:t>
            </a:r>
            <a:r>
              <a:rPr lang="en-GB" sz="2000" dirty="0" smtClean="0">
                <a:ea typeface="Times New Roman" pitchFamily="18" charset="0"/>
                <a:cs typeface="Arial" pitchFamily="34" charset="0"/>
              </a:rPr>
              <a:t>;</a:t>
            </a:r>
            <a:endParaRPr lang="pl-PL" sz="2000" dirty="0" smtClean="0">
              <a:ea typeface="Times New Roman" pitchFamily="18" charset="0"/>
              <a:cs typeface="Arial" pitchFamily="34" charset="0"/>
            </a:endParaRPr>
          </a:p>
          <a:p>
            <a:pPr marL="909375" lvl="2" indent="-342900" fontAlgn="base"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175000"/>
              <a:buFont typeface="Arial" pitchFamily="34" charset="0"/>
              <a:buChar char="•"/>
              <a:tabLst>
                <a:tab pos="714375" algn="l"/>
              </a:tabLst>
            </a:pPr>
            <a:r>
              <a:rPr lang="pl-PL" sz="2000" dirty="0" err="1" smtClean="0">
                <a:ea typeface="Times New Roman" pitchFamily="18" charset="0"/>
                <a:cs typeface="Arial" pitchFamily="34" charset="0"/>
              </a:rPr>
              <a:t>Made</a:t>
            </a:r>
            <a:r>
              <a:rPr lang="pl-PL" sz="2000" dirty="0" smtClean="0">
                <a:ea typeface="Times New Roman" pitchFamily="18" charset="0"/>
                <a:cs typeface="Arial" pitchFamily="34" charset="0"/>
              </a:rPr>
              <a:t> with PP-EL</a:t>
            </a:r>
            <a:endParaRPr lang="en-GB" sz="2000" dirty="0" smtClean="0">
              <a:ea typeface="Times New Roman" pitchFamily="18" charset="0"/>
              <a:cs typeface="Arial" pitchFamily="34" charset="0"/>
            </a:endParaRPr>
          </a:p>
          <a:p>
            <a:pPr marL="909375" lvl="2" indent="-342900" fontAlgn="base"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175000"/>
              <a:buFont typeface="Arial" pitchFamily="34" charset="0"/>
              <a:buChar char="•"/>
              <a:tabLst>
                <a:tab pos="714375" algn="l"/>
              </a:tabLst>
            </a:pPr>
            <a:r>
              <a:rPr lang="pl-PL" sz="2000" dirty="0" err="1" smtClean="0">
                <a:ea typeface="Times New Roman" pitchFamily="18" charset="0"/>
                <a:cs typeface="Arial" pitchFamily="34" charset="0"/>
              </a:rPr>
              <a:t>Thickness</a:t>
            </a:r>
            <a:r>
              <a:rPr lang="pl-PL" sz="2000" dirty="0" smtClean="0">
                <a:ea typeface="Times New Roman" pitchFamily="18" charset="0"/>
                <a:cs typeface="Arial" pitchFamily="34" charset="0"/>
              </a:rPr>
              <a:t> of </a:t>
            </a:r>
            <a:r>
              <a:rPr lang="pl-PL" sz="2000" dirty="0" err="1" smtClean="0">
                <a:ea typeface="Times New Roman" pitchFamily="18" charset="0"/>
                <a:cs typeface="Arial" pitchFamily="34" charset="0"/>
              </a:rPr>
              <a:t>electrodes</a:t>
            </a:r>
            <a:r>
              <a:rPr lang="pl-PL" sz="2000" dirty="0" smtClean="0">
                <a:ea typeface="Times New Roman" pitchFamily="18" charset="0"/>
                <a:cs typeface="Arial" pitchFamily="34" charset="0"/>
              </a:rPr>
              <a:t> – 10 mm</a:t>
            </a:r>
            <a:r>
              <a:rPr lang="en-GB" sz="2000" dirty="0" smtClean="0">
                <a:ea typeface="Times New Roman" pitchFamily="18" charset="0"/>
                <a:cs typeface="Arial" pitchFamily="34" charset="0"/>
              </a:rPr>
              <a:t>; </a:t>
            </a:r>
          </a:p>
          <a:p>
            <a:pPr marL="909375" lvl="2" indent="-342900" fontAlgn="base">
              <a:spcBef>
                <a:spcPct val="0"/>
              </a:spcBef>
              <a:spcAft>
                <a:spcPts val="600"/>
              </a:spcAft>
              <a:buClr>
                <a:srgbClr val="3366FF"/>
              </a:buClr>
              <a:buSzPct val="175000"/>
              <a:buFont typeface="Arial" pitchFamily="34" charset="0"/>
              <a:buChar char="•"/>
              <a:tabLst>
                <a:tab pos="714375" algn="l"/>
              </a:tabLst>
            </a:pPr>
            <a:r>
              <a:rPr lang="pl-PL" sz="2000" dirty="0" err="1" smtClean="0">
                <a:ea typeface="Times New Roman" pitchFamily="18" charset="0"/>
                <a:cs typeface="Arial" pitchFamily="34" charset="0"/>
              </a:rPr>
              <a:t>Electrodes</a:t>
            </a:r>
            <a:r>
              <a:rPr lang="pl-PL" sz="2000" dirty="0" smtClean="0">
                <a:ea typeface="Times New Roman" pitchFamily="18" charset="0"/>
                <a:cs typeface="Arial" pitchFamily="34" charset="0"/>
              </a:rPr>
              <a:t> </a:t>
            </a:r>
            <a:r>
              <a:rPr lang="pl-PL" sz="2000" dirty="0" err="1" smtClean="0">
                <a:ea typeface="Times New Roman" pitchFamily="18" charset="0"/>
                <a:cs typeface="Arial" pitchFamily="34" charset="0"/>
              </a:rPr>
              <a:t>covered</a:t>
            </a:r>
            <a:r>
              <a:rPr lang="pl-PL" sz="2000" dirty="0" smtClean="0">
                <a:ea typeface="Times New Roman" pitchFamily="18" charset="0"/>
                <a:cs typeface="Arial" pitchFamily="34" charset="0"/>
              </a:rPr>
              <a:t> with B</a:t>
            </a:r>
            <a:r>
              <a:rPr lang="pl-PL" sz="2000" baseline="-25000" dirty="0" smtClean="0">
                <a:ea typeface="Times New Roman" pitchFamily="18" charset="0"/>
                <a:cs typeface="Arial" pitchFamily="34" charset="0"/>
              </a:rPr>
              <a:t>4</a:t>
            </a:r>
            <a:r>
              <a:rPr lang="pl-PL" sz="2000" dirty="0" smtClean="0">
                <a:ea typeface="Times New Roman" pitchFamily="18" charset="0"/>
                <a:cs typeface="Arial" pitchFamily="34" charset="0"/>
              </a:rPr>
              <a:t>C</a:t>
            </a:r>
            <a:endParaRPr lang="en-GB" sz="2000" dirty="0" smtClean="0"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963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Neutron dosimetry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412776"/>
            <a:ext cx="8784976" cy="406802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dirty="0" smtClean="0"/>
              <a:t>The basic protection quantity for ionising radiation is the absorbed dose in an organ or tissue.</a:t>
            </a:r>
          </a:p>
          <a:p>
            <a:pPr>
              <a:spcAft>
                <a:spcPts val="600"/>
              </a:spcAft>
            </a:pPr>
            <a:r>
              <a:rPr lang="en-GB" dirty="0" smtClean="0"/>
              <a:t>Because different types of radiations have different degrees of biological effectiveness account must be taken for radiation type.</a:t>
            </a:r>
          </a:p>
          <a:p>
            <a:pPr>
              <a:spcAft>
                <a:spcPts val="600"/>
              </a:spcAft>
            </a:pPr>
            <a:r>
              <a:rPr lang="en-GB" dirty="0" smtClean="0"/>
              <a:t>The concept of weighted dose seems at present the best available.</a:t>
            </a:r>
            <a:endParaRPr lang="pl-PL" dirty="0" smtClean="0"/>
          </a:p>
          <a:p>
            <a:pPr>
              <a:spcAft>
                <a:spcPts val="600"/>
              </a:spcAft>
            </a:pPr>
            <a:r>
              <a:rPr lang="pl-PL" dirty="0" smtClean="0"/>
              <a:t>The </a:t>
            </a:r>
            <a:r>
              <a:rPr lang="pl-PL" dirty="0" err="1" smtClean="0"/>
              <a:t>present</a:t>
            </a:r>
            <a:r>
              <a:rPr lang="pl-PL" dirty="0" smtClean="0"/>
              <a:t> system, </a:t>
            </a:r>
            <a:r>
              <a:rPr lang="pl-PL" dirty="0" err="1" smtClean="0"/>
              <a:t>recommended</a:t>
            </a:r>
            <a:r>
              <a:rPr lang="pl-PL" dirty="0" smtClean="0"/>
              <a:t> by ICRP </a:t>
            </a:r>
            <a:r>
              <a:rPr lang="pl-PL" dirty="0" err="1"/>
              <a:t>i</a:t>
            </a:r>
            <a:r>
              <a:rPr lang="pl-PL" dirty="0" err="1" smtClean="0"/>
              <a:t>nvolves</a:t>
            </a:r>
            <a:r>
              <a:rPr lang="pl-PL" dirty="0" smtClean="0"/>
              <a:t> a </a:t>
            </a:r>
            <a:r>
              <a:rPr lang="pl-PL" dirty="0" err="1" smtClean="0"/>
              <a:t>complex</a:t>
            </a:r>
            <a:r>
              <a:rPr lang="pl-PL" dirty="0" smtClean="0"/>
              <a:t> </a:t>
            </a:r>
            <a:r>
              <a:rPr lang="pl-PL" dirty="0" err="1" smtClean="0"/>
              <a:t>combination</a:t>
            </a:r>
            <a:r>
              <a:rPr lang="pl-PL" dirty="0" smtClean="0"/>
              <a:t> of </a:t>
            </a:r>
            <a:r>
              <a:rPr lang="en-GB" dirty="0" smtClean="0"/>
              <a:t> </a:t>
            </a:r>
            <a:r>
              <a:rPr lang="pl-PL" dirty="0" err="1" smtClean="0"/>
              <a:t>effective</a:t>
            </a:r>
            <a:r>
              <a:rPr lang="pl-PL" dirty="0" smtClean="0"/>
              <a:t> </a:t>
            </a:r>
            <a:r>
              <a:rPr lang="pl-PL" dirty="0" err="1" smtClean="0"/>
              <a:t>dose</a:t>
            </a:r>
            <a:r>
              <a:rPr lang="pl-PL" dirty="0" smtClean="0"/>
              <a:t>, the </a:t>
            </a:r>
            <a:r>
              <a:rPr lang="pl-PL" dirty="0" err="1" smtClean="0"/>
              <a:t>so</a:t>
            </a:r>
            <a:r>
              <a:rPr lang="pl-PL" dirty="0" smtClean="0"/>
              <a:t> </a:t>
            </a:r>
            <a:r>
              <a:rPr lang="pl-PL" dirty="0" err="1" smtClean="0"/>
              <a:t>called</a:t>
            </a:r>
            <a:r>
              <a:rPr lang="pl-PL" dirty="0" smtClean="0"/>
              <a:t> „</a:t>
            </a:r>
            <a:r>
              <a:rPr lang="pl-PL" dirty="0" err="1" smtClean="0"/>
              <a:t>protection</a:t>
            </a:r>
            <a:r>
              <a:rPr lang="pl-PL" dirty="0" smtClean="0"/>
              <a:t> </a:t>
            </a:r>
            <a:r>
              <a:rPr lang="pl-PL" dirty="0" err="1" smtClean="0"/>
              <a:t>quantity</a:t>
            </a:r>
            <a:r>
              <a:rPr lang="pl-PL" dirty="0" smtClean="0"/>
              <a:t>” </a:t>
            </a:r>
            <a:r>
              <a:rPr lang="pl-PL" dirty="0" err="1" smtClean="0"/>
              <a:t>which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used</a:t>
            </a:r>
            <a:r>
              <a:rPr lang="pl-PL" dirty="0" smtClean="0"/>
              <a:t> in </a:t>
            </a:r>
            <a:r>
              <a:rPr lang="pl-PL" dirty="0" err="1" smtClean="0"/>
              <a:t>legislation</a:t>
            </a:r>
            <a:r>
              <a:rPr lang="pl-PL" dirty="0" smtClean="0"/>
              <a:t> and the </a:t>
            </a:r>
            <a:r>
              <a:rPr lang="pl-PL" dirty="0" err="1" smtClean="0"/>
              <a:t>operational</a:t>
            </a:r>
            <a:r>
              <a:rPr lang="pl-PL" dirty="0" smtClean="0"/>
              <a:t> </a:t>
            </a:r>
            <a:r>
              <a:rPr lang="pl-PL" dirty="0" err="1" smtClean="0"/>
              <a:t>quantities</a:t>
            </a:r>
            <a:r>
              <a:rPr lang="pl-PL" dirty="0" smtClean="0"/>
              <a:t> </a:t>
            </a:r>
            <a:r>
              <a:rPr lang="pl-PL" dirty="0" err="1" smtClean="0"/>
              <a:t>which</a:t>
            </a:r>
            <a:r>
              <a:rPr lang="pl-PL" dirty="0" smtClean="0"/>
              <a:t> </a:t>
            </a:r>
            <a:r>
              <a:rPr lang="pl-PL" dirty="0" err="1" smtClean="0"/>
              <a:t>instruments</a:t>
            </a:r>
            <a:r>
              <a:rPr lang="pl-PL" dirty="0" smtClean="0"/>
              <a:t> and </a:t>
            </a:r>
            <a:r>
              <a:rPr lang="pl-PL" dirty="0" err="1" smtClean="0"/>
              <a:t>dosemeters</a:t>
            </a:r>
            <a:r>
              <a:rPr lang="pl-PL" dirty="0" smtClean="0"/>
              <a:t> </a:t>
            </a:r>
            <a:r>
              <a:rPr lang="pl-PL" dirty="0" err="1" smtClean="0"/>
              <a:t>should</a:t>
            </a:r>
            <a:r>
              <a:rPr lang="pl-PL" dirty="0" smtClean="0"/>
              <a:t> </a:t>
            </a:r>
            <a:r>
              <a:rPr lang="pl-PL" dirty="0" err="1" smtClean="0"/>
              <a:t>realise</a:t>
            </a:r>
            <a:r>
              <a:rPr lang="pl-PL" dirty="0" smtClean="0"/>
              <a:t>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88366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1124744"/>
            <a:ext cx="8229600" cy="432048"/>
          </a:xfrm>
        </p:spPr>
        <p:txBody>
          <a:bodyPr/>
          <a:lstStyle/>
          <a:p>
            <a:r>
              <a:rPr lang="pl-PL" sz="2000" dirty="0" smtClean="0">
                <a:solidFill>
                  <a:srgbClr val="0033CC"/>
                </a:solidFill>
              </a:rPr>
              <a:t>5. Model </a:t>
            </a:r>
            <a:r>
              <a:rPr lang="pl-PL" sz="2000" dirty="0">
                <a:solidFill>
                  <a:srgbClr val="0033CC"/>
                </a:solidFill>
              </a:rPr>
              <a:t>of </a:t>
            </a:r>
            <a:r>
              <a:rPr lang="pl-PL" sz="2000" dirty="0" err="1">
                <a:solidFill>
                  <a:srgbClr val="0033CC"/>
                </a:solidFill>
              </a:rPr>
              <a:t>recombination</a:t>
            </a:r>
            <a:r>
              <a:rPr lang="pl-PL" sz="2000" dirty="0">
                <a:solidFill>
                  <a:srgbClr val="0033CC"/>
                </a:solidFill>
              </a:rPr>
              <a:t> </a:t>
            </a:r>
            <a:r>
              <a:rPr lang="pl-PL" sz="2000" dirty="0" err="1">
                <a:solidFill>
                  <a:srgbClr val="0033CC"/>
                </a:solidFill>
              </a:rPr>
              <a:t>chamber</a:t>
            </a:r>
            <a:r>
              <a:rPr lang="pl-PL" sz="2000" dirty="0">
                <a:solidFill>
                  <a:srgbClr val="0033CC"/>
                </a:solidFill>
              </a:rPr>
              <a:t> with </a:t>
            </a:r>
            <a:r>
              <a:rPr lang="pl-PL" sz="2000" dirty="0" err="1">
                <a:solidFill>
                  <a:srgbClr val="0033CC"/>
                </a:solidFill>
              </a:rPr>
              <a:t>spectrometric</a:t>
            </a:r>
            <a:r>
              <a:rPr lang="pl-PL" sz="2000" dirty="0">
                <a:solidFill>
                  <a:srgbClr val="0033CC"/>
                </a:solidFill>
              </a:rPr>
              <a:t> </a:t>
            </a:r>
            <a:r>
              <a:rPr lang="pl-PL" sz="2000" dirty="0" err="1">
                <a:solidFill>
                  <a:srgbClr val="0033CC"/>
                </a:solidFill>
              </a:rPr>
              <a:t>properties</a:t>
            </a:r>
            <a:endParaRPr lang="pl-PL" sz="2000" dirty="0">
              <a:solidFill>
                <a:srgbClr val="0033CC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5157192"/>
            <a:ext cx="8229600" cy="432048"/>
          </a:xfrm>
        </p:spPr>
        <p:txBody>
          <a:bodyPr/>
          <a:lstStyle/>
          <a:p>
            <a:pPr algn="ctr"/>
            <a:r>
              <a:rPr lang="en-US" sz="1800" i="1" dirty="0">
                <a:solidFill>
                  <a:srgbClr val="C00000"/>
                </a:solidFill>
              </a:rPr>
              <a:t>Neutron flux on the chamber lid (0) and</a:t>
            </a:r>
            <a:r>
              <a:rPr lang="pl-PL" sz="1800" i="1" dirty="0">
                <a:solidFill>
                  <a:srgbClr val="C00000"/>
                </a:solidFill>
              </a:rPr>
              <a:t> </a:t>
            </a:r>
            <a:r>
              <a:rPr lang="en-US" sz="1800" i="1" dirty="0">
                <a:solidFill>
                  <a:srgbClr val="C00000"/>
                </a:solidFill>
              </a:rPr>
              <a:t>chosen electrodes (1‐21) at 25 mg/cm3 B</a:t>
            </a:r>
            <a:r>
              <a:rPr lang="en-US" sz="1800" i="1" baseline="-25000" dirty="0">
                <a:solidFill>
                  <a:srgbClr val="C00000"/>
                </a:solidFill>
              </a:rPr>
              <a:t>4</a:t>
            </a:r>
            <a:r>
              <a:rPr lang="en-US" sz="1800" i="1" dirty="0">
                <a:solidFill>
                  <a:srgbClr val="C00000"/>
                </a:solidFill>
              </a:rPr>
              <a:t>C</a:t>
            </a:r>
            <a:r>
              <a:rPr lang="pl-PL" sz="1800" i="1" dirty="0">
                <a:solidFill>
                  <a:srgbClr val="C00000"/>
                </a:solidFill>
              </a:rPr>
              <a:t> </a:t>
            </a:r>
            <a:r>
              <a:rPr lang="en-US" sz="1800" i="1" dirty="0">
                <a:solidFill>
                  <a:srgbClr val="C00000"/>
                </a:solidFill>
              </a:rPr>
              <a:t>layer thickness for both Monte Carlo codes.</a:t>
            </a:r>
            <a:r>
              <a:rPr lang="pl-PL" sz="1800" i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1911296"/>
            <a:ext cx="5904655" cy="323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77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8229600" cy="432048"/>
          </a:xfrm>
        </p:spPr>
        <p:txBody>
          <a:bodyPr/>
          <a:lstStyle/>
          <a:p>
            <a:r>
              <a:rPr lang="pl-PL" sz="2000" dirty="0" smtClean="0">
                <a:solidFill>
                  <a:srgbClr val="0033CC"/>
                </a:solidFill>
              </a:rPr>
              <a:t>5. Model </a:t>
            </a:r>
            <a:r>
              <a:rPr lang="pl-PL" sz="2000" dirty="0">
                <a:solidFill>
                  <a:srgbClr val="0033CC"/>
                </a:solidFill>
              </a:rPr>
              <a:t>of </a:t>
            </a:r>
            <a:r>
              <a:rPr lang="pl-PL" sz="2000" dirty="0" err="1">
                <a:solidFill>
                  <a:srgbClr val="0033CC"/>
                </a:solidFill>
              </a:rPr>
              <a:t>recombination</a:t>
            </a:r>
            <a:r>
              <a:rPr lang="pl-PL" sz="2000" dirty="0">
                <a:solidFill>
                  <a:srgbClr val="0033CC"/>
                </a:solidFill>
              </a:rPr>
              <a:t> </a:t>
            </a:r>
            <a:r>
              <a:rPr lang="pl-PL" sz="2000" dirty="0" err="1">
                <a:solidFill>
                  <a:srgbClr val="0033CC"/>
                </a:solidFill>
              </a:rPr>
              <a:t>chamber</a:t>
            </a:r>
            <a:r>
              <a:rPr lang="pl-PL" sz="2000" dirty="0">
                <a:solidFill>
                  <a:srgbClr val="0033CC"/>
                </a:solidFill>
              </a:rPr>
              <a:t> with </a:t>
            </a:r>
            <a:r>
              <a:rPr lang="pl-PL" sz="2000" dirty="0" err="1">
                <a:solidFill>
                  <a:srgbClr val="0033CC"/>
                </a:solidFill>
              </a:rPr>
              <a:t>multilayer</a:t>
            </a:r>
            <a:r>
              <a:rPr lang="pl-PL" sz="2000" dirty="0">
                <a:solidFill>
                  <a:srgbClr val="0033CC"/>
                </a:solidFill>
              </a:rPr>
              <a:t> moderator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5157192"/>
            <a:ext cx="8229600" cy="432048"/>
          </a:xfrm>
        </p:spPr>
        <p:txBody>
          <a:bodyPr/>
          <a:lstStyle/>
          <a:p>
            <a:pPr algn="ctr"/>
            <a:r>
              <a:rPr lang="en-US" sz="1800" i="1" dirty="0">
                <a:solidFill>
                  <a:srgbClr val="C00000"/>
                </a:solidFill>
              </a:rPr>
              <a:t>Neutron flux on the chamber lid (0) </a:t>
            </a:r>
            <a:r>
              <a:rPr lang="en-US" sz="1800" i="1" dirty="0" smtClean="0">
                <a:solidFill>
                  <a:srgbClr val="C00000"/>
                </a:solidFill>
              </a:rPr>
              <a:t>and</a:t>
            </a:r>
            <a:r>
              <a:rPr lang="pl-PL" sz="1800" i="1" dirty="0" smtClean="0">
                <a:solidFill>
                  <a:srgbClr val="C00000"/>
                </a:solidFill>
              </a:rPr>
              <a:t> </a:t>
            </a:r>
            <a:r>
              <a:rPr lang="en-US" sz="1800" i="1" dirty="0" smtClean="0">
                <a:solidFill>
                  <a:srgbClr val="C00000"/>
                </a:solidFill>
              </a:rPr>
              <a:t>chosen </a:t>
            </a:r>
            <a:r>
              <a:rPr lang="en-US" sz="1800" i="1" dirty="0">
                <a:solidFill>
                  <a:srgbClr val="C00000"/>
                </a:solidFill>
              </a:rPr>
              <a:t>electrodes (1‐21) at 600 mg/cm</a:t>
            </a:r>
            <a:r>
              <a:rPr lang="en-US" sz="1800" i="1" baseline="30000" dirty="0">
                <a:solidFill>
                  <a:srgbClr val="C00000"/>
                </a:solidFill>
              </a:rPr>
              <a:t>3</a:t>
            </a:r>
            <a:r>
              <a:rPr lang="en-US" sz="1800" i="1" dirty="0">
                <a:solidFill>
                  <a:srgbClr val="C00000"/>
                </a:solidFill>
              </a:rPr>
              <a:t> B</a:t>
            </a:r>
            <a:r>
              <a:rPr lang="en-US" sz="1800" i="1" baseline="-25000" dirty="0">
                <a:solidFill>
                  <a:srgbClr val="C00000"/>
                </a:solidFill>
              </a:rPr>
              <a:t>4</a:t>
            </a:r>
            <a:r>
              <a:rPr lang="en-US" sz="1800" i="1" dirty="0">
                <a:solidFill>
                  <a:srgbClr val="C00000"/>
                </a:solidFill>
              </a:rPr>
              <a:t>C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</a:rPr>
              <a:t>layer thickness for both Monte Carlo codes.</a:t>
            </a:r>
            <a:endParaRPr lang="pl-PL" sz="1800" i="1" dirty="0">
              <a:solidFill>
                <a:srgbClr val="C00000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1484784"/>
            <a:ext cx="6636221" cy="363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866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8229600" cy="432048"/>
          </a:xfrm>
        </p:spPr>
        <p:txBody>
          <a:bodyPr/>
          <a:lstStyle/>
          <a:p>
            <a:r>
              <a:rPr lang="pl-PL" sz="2000" dirty="0" smtClean="0">
                <a:solidFill>
                  <a:srgbClr val="0033CC"/>
                </a:solidFill>
              </a:rPr>
              <a:t>5. Model </a:t>
            </a:r>
            <a:r>
              <a:rPr lang="pl-PL" sz="2000" dirty="0">
                <a:solidFill>
                  <a:srgbClr val="0033CC"/>
                </a:solidFill>
              </a:rPr>
              <a:t>of </a:t>
            </a:r>
            <a:r>
              <a:rPr lang="pl-PL" sz="2000" dirty="0" err="1">
                <a:solidFill>
                  <a:srgbClr val="0033CC"/>
                </a:solidFill>
              </a:rPr>
              <a:t>recombination</a:t>
            </a:r>
            <a:r>
              <a:rPr lang="pl-PL" sz="2000" dirty="0">
                <a:solidFill>
                  <a:srgbClr val="0033CC"/>
                </a:solidFill>
              </a:rPr>
              <a:t> </a:t>
            </a:r>
            <a:r>
              <a:rPr lang="pl-PL" sz="2000" dirty="0" err="1">
                <a:solidFill>
                  <a:srgbClr val="0033CC"/>
                </a:solidFill>
              </a:rPr>
              <a:t>chamber</a:t>
            </a:r>
            <a:r>
              <a:rPr lang="pl-PL" sz="2000" dirty="0">
                <a:solidFill>
                  <a:srgbClr val="0033CC"/>
                </a:solidFill>
              </a:rPr>
              <a:t> with </a:t>
            </a:r>
            <a:r>
              <a:rPr lang="pl-PL" sz="2000" dirty="0" err="1">
                <a:solidFill>
                  <a:srgbClr val="0033CC"/>
                </a:solidFill>
              </a:rPr>
              <a:t>multilayer</a:t>
            </a:r>
            <a:r>
              <a:rPr lang="pl-PL" sz="2000" dirty="0">
                <a:solidFill>
                  <a:srgbClr val="0033CC"/>
                </a:solidFill>
              </a:rPr>
              <a:t> moderator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68" y="5169192"/>
            <a:ext cx="8229600" cy="432048"/>
          </a:xfrm>
        </p:spPr>
        <p:txBody>
          <a:bodyPr/>
          <a:lstStyle/>
          <a:p>
            <a:pPr algn="ctr"/>
            <a:r>
              <a:rPr lang="en-US" sz="1800" i="1" dirty="0">
                <a:solidFill>
                  <a:srgbClr val="C00000"/>
                </a:solidFill>
              </a:rPr>
              <a:t>Neutron flux on the lowest electrode (21) </a:t>
            </a:r>
            <a:r>
              <a:rPr lang="en-US" sz="1800" i="1" dirty="0" smtClean="0">
                <a:solidFill>
                  <a:srgbClr val="C00000"/>
                </a:solidFill>
              </a:rPr>
              <a:t>for</a:t>
            </a:r>
            <a:r>
              <a:rPr lang="pl-PL" sz="1800" i="1" dirty="0" smtClean="0">
                <a:solidFill>
                  <a:srgbClr val="C00000"/>
                </a:solidFill>
              </a:rPr>
              <a:t> </a:t>
            </a:r>
            <a:r>
              <a:rPr lang="en-US" sz="1800" i="1" dirty="0" smtClean="0">
                <a:solidFill>
                  <a:srgbClr val="C00000"/>
                </a:solidFill>
              </a:rPr>
              <a:t>various </a:t>
            </a:r>
            <a:r>
              <a:rPr lang="en-US" sz="1800" i="1" dirty="0">
                <a:solidFill>
                  <a:srgbClr val="C00000"/>
                </a:solidFill>
              </a:rPr>
              <a:t>values of the B</a:t>
            </a:r>
            <a:r>
              <a:rPr lang="en-US" sz="1800" i="1" baseline="-25000" dirty="0">
                <a:solidFill>
                  <a:srgbClr val="C00000"/>
                </a:solidFill>
              </a:rPr>
              <a:t>4</a:t>
            </a:r>
            <a:r>
              <a:rPr lang="en-US" sz="1800" i="1" dirty="0">
                <a:solidFill>
                  <a:srgbClr val="C00000"/>
                </a:solidFill>
              </a:rPr>
              <a:t>C layer thickness </a:t>
            </a:r>
            <a:r>
              <a:rPr lang="en-US" sz="1800" i="1" dirty="0" smtClean="0">
                <a:solidFill>
                  <a:srgbClr val="C00000"/>
                </a:solidFill>
              </a:rPr>
              <a:t>for</a:t>
            </a:r>
            <a:r>
              <a:rPr lang="pl-PL" sz="1800" i="1" dirty="0" smtClean="0">
                <a:solidFill>
                  <a:srgbClr val="C00000"/>
                </a:solidFill>
              </a:rPr>
              <a:t> </a:t>
            </a:r>
            <a:r>
              <a:rPr lang="en-US" sz="1800" i="1" dirty="0" smtClean="0">
                <a:solidFill>
                  <a:srgbClr val="C00000"/>
                </a:solidFill>
              </a:rPr>
              <a:t>both </a:t>
            </a:r>
            <a:r>
              <a:rPr lang="en-US" sz="1800" i="1" dirty="0">
                <a:solidFill>
                  <a:srgbClr val="C00000"/>
                </a:solidFill>
              </a:rPr>
              <a:t>Monte Carlo codes.</a:t>
            </a:r>
            <a:endParaRPr lang="pl-PL" sz="1800" i="1" dirty="0">
              <a:solidFill>
                <a:srgbClr val="C0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1556792"/>
            <a:ext cx="6348189" cy="347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507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1268760"/>
            <a:ext cx="8229600" cy="1080120"/>
          </a:xfrm>
        </p:spPr>
        <p:txBody>
          <a:bodyPr/>
          <a:lstStyle/>
          <a:p>
            <a:r>
              <a:rPr lang="pl-PL" dirty="0" smtClean="0"/>
              <a:t>6. </a:t>
            </a:r>
            <a:r>
              <a:rPr lang="pl-PL" dirty="0" err="1" smtClean="0"/>
              <a:t>Passive</a:t>
            </a:r>
            <a:r>
              <a:rPr lang="pl-PL" dirty="0" smtClean="0"/>
              <a:t> </a:t>
            </a:r>
            <a:r>
              <a:rPr lang="pl-PL" dirty="0" err="1" smtClean="0"/>
              <a:t>detector</a:t>
            </a:r>
            <a:r>
              <a:rPr lang="pl-PL" dirty="0" smtClean="0"/>
              <a:t> with </a:t>
            </a:r>
            <a:r>
              <a:rPr lang="pl-PL" dirty="0" err="1" smtClean="0"/>
              <a:t>multilayer</a:t>
            </a:r>
            <a:r>
              <a:rPr lang="pl-PL" dirty="0" smtClean="0"/>
              <a:t> moderator</a:t>
            </a:r>
            <a:br>
              <a:rPr lang="pl-PL" dirty="0" smtClean="0"/>
            </a:br>
            <a:r>
              <a:rPr lang="pl-PL" sz="2000" b="0" i="1" dirty="0" smtClean="0">
                <a:solidFill>
                  <a:srgbClr val="0033CC"/>
                </a:solidFill>
              </a:rPr>
              <a:t>N. Golnik, K. </a:t>
            </a:r>
            <a:r>
              <a:rPr lang="pl-PL" sz="2000" b="0" i="1" dirty="0" err="1" smtClean="0">
                <a:solidFill>
                  <a:srgbClr val="0033CC"/>
                </a:solidFill>
              </a:rPr>
              <a:t>Dworecki</a:t>
            </a:r>
            <a:r>
              <a:rPr lang="pl-PL" sz="2000" b="0" i="1" dirty="0" smtClean="0">
                <a:solidFill>
                  <a:srgbClr val="0033CC"/>
                </a:solidFill>
              </a:rPr>
              <a:t>, M.A</a:t>
            </a:r>
            <a:r>
              <a:rPr lang="pl-PL" sz="2000" b="0" i="1" dirty="0">
                <a:solidFill>
                  <a:srgbClr val="0033CC"/>
                </a:solidFill>
              </a:rPr>
              <a:t>. </a:t>
            </a:r>
            <a:r>
              <a:rPr lang="pl-PL" sz="2000" b="0" i="1" dirty="0" err="1">
                <a:solidFill>
                  <a:srgbClr val="0033CC"/>
                </a:solidFill>
              </a:rPr>
              <a:t>Gryziński</a:t>
            </a:r>
            <a:r>
              <a:rPr lang="pl-PL" sz="2000" b="0" i="1" dirty="0">
                <a:solidFill>
                  <a:srgbClr val="0033CC"/>
                </a:solidFill>
              </a:rPr>
              <a:t>, </a:t>
            </a:r>
            <a:r>
              <a:rPr lang="pl-PL" sz="2000" b="0" i="1" dirty="0" err="1" smtClean="0">
                <a:solidFill>
                  <a:srgbClr val="0033CC"/>
                </a:solidFill>
              </a:rPr>
              <a:t>P.Tulik</a:t>
            </a:r>
            <a:r>
              <a:rPr lang="pl-PL" sz="2000" b="0" i="1" dirty="0" smtClean="0">
                <a:solidFill>
                  <a:srgbClr val="0033CC"/>
                </a:solidFill>
              </a:rPr>
              <a:t>, K. Tymińska</a:t>
            </a:r>
            <a:endParaRPr lang="pl-PL" sz="2000" b="0" i="1" dirty="0">
              <a:solidFill>
                <a:srgbClr val="0033CC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76872"/>
            <a:ext cx="3396013" cy="369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987824" y="5589240"/>
            <a:ext cx="14401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2400" dirty="0" err="1" smtClean="0"/>
              <a:t>Radiation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xmlns="" val="85728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36912"/>
            <a:ext cx="5124078" cy="125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073" y="2204864"/>
            <a:ext cx="345638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746398" y="1196752"/>
            <a:ext cx="8229600" cy="756000"/>
          </a:xfrm>
        </p:spPr>
        <p:txBody>
          <a:bodyPr/>
          <a:lstStyle/>
          <a:p>
            <a:r>
              <a:rPr lang="pl-PL" sz="2000" dirty="0">
                <a:solidFill>
                  <a:srgbClr val="0033CC"/>
                </a:solidFill>
              </a:rPr>
              <a:t>6. </a:t>
            </a:r>
            <a:r>
              <a:rPr lang="pl-PL" sz="2000" dirty="0" err="1">
                <a:solidFill>
                  <a:srgbClr val="0033CC"/>
                </a:solidFill>
              </a:rPr>
              <a:t>Passive</a:t>
            </a:r>
            <a:r>
              <a:rPr lang="pl-PL" sz="2000" dirty="0">
                <a:solidFill>
                  <a:srgbClr val="0033CC"/>
                </a:solidFill>
              </a:rPr>
              <a:t> </a:t>
            </a:r>
            <a:r>
              <a:rPr lang="pl-PL" sz="2000" dirty="0" err="1">
                <a:solidFill>
                  <a:srgbClr val="0033CC"/>
                </a:solidFill>
              </a:rPr>
              <a:t>detector</a:t>
            </a:r>
            <a:r>
              <a:rPr lang="pl-PL" sz="2000" dirty="0">
                <a:solidFill>
                  <a:srgbClr val="0033CC"/>
                </a:solidFill>
              </a:rPr>
              <a:t> with </a:t>
            </a:r>
            <a:r>
              <a:rPr lang="pl-PL" sz="2000" dirty="0" err="1">
                <a:solidFill>
                  <a:srgbClr val="0033CC"/>
                </a:solidFill>
              </a:rPr>
              <a:t>multilayer</a:t>
            </a:r>
            <a:r>
              <a:rPr lang="pl-PL" sz="2000" dirty="0">
                <a:solidFill>
                  <a:srgbClr val="0033CC"/>
                </a:solidFill>
              </a:rPr>
              <a:t> moderator</a:t>
            </a:r>
          </a:p>
        </p:txBody>
      </p:sp>
    </p:spTree>
    <p:extLst>
      <p:ext uri="{BB962C8B-B14F-4D97-AF65-F5344CB8AC3E}">
        <p14:creationId xmlns:p14="http://schemas.microsoft.com/office/powerpoint/2010/main" xmlns="" val="305363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29600" cy="576064"/>
          </a:xfrm>
        </p:spPr>
        <p:txBody>
          <a:bodyPr/>
          <a:lstStyle/>
          <a:p>
            <a:r>
              <a:rPr lang="en-US" sz="2000" dirty="0">
                <a:solidFill>
                  <a:srgbClr val="0033CC"/>
                </a:solidFill>
              </a:rPr>
              <a:t>6. Passive detector with multilayer moderator</a:t>
            </a:r>
            <a:endParaRPr lang="pl-PL" sz="20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348880"/>
            <a:ext cx="331470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79501"/>
            <a:ext cx="406717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6652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846"/>
          <a:stretch/>
        </p:blipFill>
        <p:spPr bwMode="auto">
          <a:xfrm>
            <a:off x="2195736" y="836712"/>
            <a:ext cx="5559205" cy="524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0882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7. </a:t>
            </a:r>
            <a:r>
              <a:rPr lang="pl-PL" dirty="0" err="1" smtClean="0"/>
              <a:t>Accident</a:t>
            </a:r>
            <a:r>
              <a:rPr lang="pl-PL" dirty="0" smtClean="0"/>
              <a:t> dosimetry</a:t>
            </a:r>
            <a:endParaRPr lang="pl-P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89040"/>
            <a:ext cx="3946889" cy="225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az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2776"/>
            <a:ext cx="5667375" cy="2486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2316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504056"/>
          </a:xfrm>
        </p:spPr>
        <p:txBody>
          <a:bodyPr/>
          <a:lstStyle/>
          <a:p>
            <a:r>
              <a:rPr lang="pl-PL" sz="2400" dirty="0" smtClean="0">
                <a:solidFill>
                  <a:srgbClr val="0033CC"/>
                </a:solidFill>
              </a:rPr>
              <a:t>7. </a:t>
            </a:r>
            <a:r>
              <a:rPr lang="pl-PL" sz="2400" dirty="0" err="1" smtClean="0">
                <a:solidFill>
                  <a:srgbClr val="0033CC"/>
                </a:solidFill>
              </a:rPr>
              <a:t>Accident</a:t>
            </a:r>
            <a:r>
              <a:rPr lang="pl-PL" sz="2400" dirty="0" smtClean="0">
                <a:solidFill>
                  <a:srgbClr val="0033CC"/>
                </a:solidFill>
              </a:rPr>
              <a:t> </a:t>
            </a:r>
            <a:r>
              <a:rPr lang="pl-PL" sz="2400" dirty="0" smtClean="0">
                <a:solidFill>
                  <a:srgbClr val="0033CC"/>
                </a:solidFill>
              </a:rPr>
              <a:t>dosimetry</a:t>
            </a:r>
            <a:endParaRPr lang="pl-PL" sz="2400" dirty="0">
              <a:solidFill>
                <a:srgbClr val="0033CC"/>
              </a:solidFill>
            </a:endParaRPr>
          </a:p>
        </p:txBody>
      </p:sp>
      <p:pic>
        <p:nvPicPr>
          <p:cNvPr id="8" name="Obraz 7" descr="C:\Users\Muraszczyk\Desktop\Dozymetr awaryjny_ver2_ukryte_Arkusz_2-Model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89" t="11158" r="60000" b="7026"/>
          <a:stretch/>
        </p:blipFill>
        <p:spPr bwMode="auto">
          <a:xfrm>
            <a:off x="2843808" y="1412776"/>
            <a:ext cx="1412008" cy="4752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280987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77072"/>
            <a:ext cx="2688299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16832"/>
            <a:ext cx="2688299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ymbol zastępczy zawartości 2"/>
          <p:cNvSpPr txBox="1">
            <a:spLocks/>
          </p:cNvSpPr>
          <p:nvPr/>
        </p:nvSpPr>
        <p:spPr>
          <a:xfrm>
            <a:off x="4860032" y="1412776"/>
            <a:ext cx="4073239" cy="5578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sz="2600" b="1" kern="12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120000"/>
              <a:buFont typeface="Wingdings" pitchFamily="2" charset="2"/>
              <a:buChar char="§"/>
              <a:defRPr sz="2400" kern="1200">
                <a:solidFill>
                  <a:srgbClr val="0066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33CC"/>
              </a:buClr>
              <a:buSzPct val="15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0066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dirty="0" err="1" smtClean="0"/>
              <a:t>Capacitors</a:t>
            </a:r>
            <a:r>
              <a:rPr lang="pl-PL" dirty="0" smtClean="0"/>
              <a:t> as a </a:t>
            </a:r>
            <a:r>
              <a:rPr lang="pl-PL" dirty="0" err="1" smtClean="0"/>
              <a:t>detector</a:t>
            </a:r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89719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2564904"/>
            <a:ext cx="8229600" cy="756000"/>
          </a:xfrm>
        </p:spPr>
        <p:txBody>
          <a:bodyPr/>
          <a:lstStyle/>
          <a:p>
            <a:r>
              <a:rPr lang="pl-PL" sz="5400" dirty="0" smtClean="0">
                <a:solidFill>
                  <a:srgbClr val="0033CC"/>
                </a:solidFill>
              </a:rPr>
              <a:t>THANK YOU FOR YOUR ATTENTION</a:t>
            </a:r>
            <a:endParaRPr lang="pl-PL" sz="5400" dirty="0">
              <a:solidFill>
                <a:srgbClr val="0033CC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68" y="1772816"/>
            <a:ext cx="8229600" cy="467624"/>
          </a:xfrm>
        </p:spPr>
        <p:txBody>
          <a:bodyPr/>
          <a:lstStyle/>
          <a:p>
            <a:pPr algn="ctr"/>
            <a:r>
              <a:rPr lang="pl-PL" dirty="0" smtClean="0"/>
              <a:t>WE WILL SHOW MUCH MORE IN NEXT YEAR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09913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12776"/>
            <a:ext cx="6267455" cy="438076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1865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Neutron dosimetry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916832"/>
            <a:ext cx="8784976" cy="356396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dirty="0" err="1" smtClean="0"/>
              <a:t>Aongside</a:t>
            </a:r>
            <a:r>
              <a:rPr lang="pl-PL" dirty="0" smtClean="0"/>
              <a:t> the </a:t>
            </a:r>
            <a:r>
              <a:rPr lang="pl-PL" dirty="0" err="1" smtClean="0"/>
              <a:t>problems</a:t>
            </a:r>
            <a:r>
              <a:rPr lang="pl-PL" dirty="0" smtClean="0"/>
              <a:t> of the </a:t>
            </a:r>
            <a:r>
              <a:rPr lang="pl-PL" dirty="0" err="1" smtClean="0"/>
              <a:t>compatibility</a:t>
            </a:r>
            <a:r>
              <a:rPr lang="pl-PL" dirty="0" smtClean="0"/>
              <a:t> of the </a:t>
            </a:r>
            <a:r>
              <a:rPr lang="pl-PL" dirty="0" err="1" smtClean="0"/>
              <a:t>protection</a:t>
            </a:r>
            <a:r>
              <a:rPr lang="pl-PL" dirty="0" smtClean="0"/>
              <a:t> and </a:t>
            </a:r>
            <a:r>
              <a:rPr lang="pl-PL" dirty="0" err="1" smtClean="0"/>
              <a:t>operational</a:t>
            </a:r>
            <a:r>
              <a:rPr lang="pl-PL" dirty="0" smtClean="0"/>
              <a:t> </a:t>
            </a:r>
            <a:r>
              <a:rPr lang="pl-PL" dirty="0" err="1" smtClean="0"/>
              <a:t>quantities</a:t>
            </a:r>
            <a:r>
              <a:rPr lang="pl-PL" dirty="0" smtClean="0"/>
              <a:t> </a:t>
            </a:r>
            <a:r>
              <a:rPr lang="pl-PL" dirty="0" err="1" smtClean="0"/>
              <a:t>there</a:t>
            </a:r>
            <a:r>
              <a:rPr lang="pl-PL" dirty="0" smtClean="0"/>
              <a:t> </a:t>
            </a:r>
            <a:r>
              <a:rPr lang="pl-PL" dirty="0" err="1" smtClean="0"/>
              <a:t>remains</a:t>
            </a:r>
            <a:r>
              <a:rPr lang="pl-PL" dirty="0" smtClean="0"/>
              <a:t> the problem of </a:t>
            </a:r>
            <a:r>
              <a:rPr lang="pl-PL" dirty="0" err="1" smtClean="0"/>
              <a:t>providing</a:t>
            </a:r>
            <a:r>
              <a:rPr lang="pl-PL" dirty="0" smtClean="0"/>
              <a:t> devices </a:t>
            </a:r>
            <a:r>
              <a:rPr lang="pl-PL" dirty="0" err="1" smtClean="0"/>
              <a:t>which</a:t>
            </a:r>
            <a:r>
              <a:rPr lang="pl-PL" dirty="0" smtClean="0"/>
              <a:t> </a:t>
            </a:r>
            <a:r>
              <a:rPr lang="pl-PL" dirty="0" err="1" smtClean="0"/>
              <a:t>measure</a:t>
            </a:r>
            <a:r>
              <a:rPr lang="pl-PL" dirty="0" smtClean="0"/>
              <a:t> the </a:t>
            </a:r>
            <a:r>
              <a:rPr lang="pl-PL" dirty="0" err="1" smtClean="0"/>
              <a:t>operational</a:t>
            </a:r>
            <a:r>
              <a:rPr lang="pl-PL" dirty="0" smtClean="0"/>
              <a:t> </a:t>
            </a:r>
            <a:r>
              <a:rPr lang="pl-PL" dirty="0" err="1" smtClean="0"/>
              <a:t>quantities</a:t>
            </a:r>
            <a:r>
              <a:rPr lang="pl-PL" dirty="0" smtClean="0"/>
              <a:t> </a:t>
            </a:r>
            <a:r>
              <a:rPr lang="pl-PL" dirty="0" err="1" smtClean="0"/>
              <a:t>accurately</a:t>
            </a:r>
            <a:r>
              <a:rPr lang="pl-PL" dirty="0" smtClean="0"/>
              <a:t>, in a </a:t>
            </a:r>
            <a:r>
              <a:rPr lang="pl-PL" dirty="0" err="1" smtClean="0"/>
              <a:t>routine</a:t>
            </a:r>
            <a:r>
              <a:rPr lang="pl-PL" dirty="0" smtClean="0"/>
              <a:t> and </a:t>
            </a:r>
            <a:r>
              <a:rPr lang="pl-PL" dirty="0" err="1" smtClean="0"/>
              <a:t>simple</a:t>
            </a:r>
            <a:r>
              <a:rPr lang="pl-PL" dirty="0" smtClean="0"/>
              <a:t> </a:t>
            </a:r>
            <a:r>
              <a:rPr lang="pl-PL" dirty="0" err="1" smtClean="0"/>
              <a:t>way</a:t>
            </a:r>
            <a:r>
              <a:rPr lang="pl-PL" dirty="0" smtClean="0"/>
              <a:t>. </a:t>
            </a:r>
          </a:p>
          <a:p>
            <a:pPr>
              <a:spcAft>
                <a:spcPts val="600"/>
              </a:spcAft>
            </a:pPr>
            <a:r>
              <a:rPr lang="pl-PL" dirty="0" err="1" smtClean="0"/>
              <a:t>There</a:t>
            </a:r>
            <a:r>
              <a:rPr lang="pl-PL" dirty="0" smtClean="0"/>
              <a:t> </a:t>
            </a:r>
            <a:r>
              <a:rPr lang="pl-PL" dirty="0" err="1" smtClean="0"/>
              <a:t>remains</a:t>
            </a:r>
            <a:r>
              <a:rPr lang="pl-PL" dirty="0" smtClean="0"/>
              <a:t> much to do </a:t>
            </a:r>
            <a:r>
              <a:rPr lang="pl-PL" dirty="0" err="1" smtClean="0"/>
              <a:t>if</a:t>
            </a:r>
            <a:r>
              <a:rPr lang="pl-PL" dirty="0" smtClean="0"/>
              <a:t> </a:t>
            </a:r>
            <a:r>
              <a:rPr lang="pl-PL" dirty="0" err="1" smtClean="0"/>
              <a:t>such</a:t>
            </a:r>
            <a:r>
              <a:rPr lang="pl-PL" dirty="0" smtClean="0"/>
              <a:t> devices </a:t>
            </a:r>
            <a:r>
              <a:rPr lang="pl-PL" dirty="0" err="1" smtClean="0"/>
              <a:t>are</a:t>
            </a:r>
            <a:r>
              <a:rPr lang="pl-PL" dirty="0" smtClean="0"/>
              <a:t> to </a:t>
            </a:r>
            <a:r>
              <a:rPr lang="pl-PL" dirty="0" err="1" smtClean="0"/>
              <a:t>become</a:t>
            </a:r>
            <a:r>
              <a:rPr lang="pl-PL" dirty="0" smtClean="0"/>
              <a:t> </a:t>
            </a:r>
            <a:r>
              <a:rPr lang="pl-PL" dirty="0" err="1" smtClean="0"/>
              <a:t>widely</a:t>
            </a:r>
            <a:r>
              <a:rPr lang="pl-PL" dirty="0" smtClean="0"/>
              <a:t> </a:t>
            </a:r>
            <a:r>
              <a:rPr lang="pl-PL" dirty="0" err="1" smtClean="0"/>
              <a:t>available</a:t>
            </a:r>
            <a:r>
              <a:rPr lang="pl-PL" dirty="0" smtClean="0"/>
              <a:t>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57631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75167" t="40205" b="-192"/>
          <a:stretch/>
        </p:blipFill>
        <p:spPr bwMode="auto">
          <a:xfrm>
            <a:off x="7452320" y="1844824"/>
            <a:ext cx="1556375" cy="262787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7866" t="45644" r="50000"/>
          <a:stretch/>
        </p:blipFill>
        <p:spPr bwMode="auto">
          <a:xfrm>
            <a:off x="4211960" y="1052736"/>
            <a:ext cx="1387254" cy="238120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968" t="13523" r="73995" b="35441"/>
          <a:stretch/>
        </p:blipFill>
        <p:spPr bwMode="auto">
          <a:xfrm>
            <a:off x="827584" y="2132856"/>
            <a:ext cx="1381125" cy="223578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" name="Strzałka zakrzywiona w górę 1"/>
          <p:cNvSpPr/>
          <p:nvPr/>
        </p:nvSpPr>
        <p:spPr bwMode="auto">
          <a:xfrm flipH="1">
            <a:off x="1835695" y="4581128"/>
            <a:ext cx="6394811" cy="1008112"/>
          </a:xfrm>
          <a:prstGeom prst="curvedUpArrow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3" name="Strzałka w prawo 2"/>
          <p:cNvSpPr/>
          <p:nvPr/>
        </p:nvSpPr>
        <p:spPr bwMode="auto">
          <a:xfrm>
            <a:off x="4572000" y="4086584"/>
            <a:ext cx="461100" cy="917079"/>
          </a:xfrm>
          <a:prstGeom prst="rightArrow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8" name="Strzałka w dół 7"/>
          <p:cNvSpPr/>
          <p:nvPr/>
        </p:nvSpPr>
        <p:spPr bwMode="auto">
          <a:xfrm>
            <a:off x="4642467" y="3551683"/>
            <a:ext cx="390633" cy="1823155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mbria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094903" y="4463261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NU</a:t>
            </a:r>
          </a:p>
          <a:p>
            <a:r>
              <a:rPr lang="pl-PL" dirty="0" smtClean="0"/>
              <a:t>NC</a:t>
            </a:r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5303989" y="3556782"/>
            <a:ext cx="358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C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4211960" y="3556782"/>
            <a:ext cx="358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U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8460432" y="4581128"/>
            <a:ext cx="358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U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8284466" y="4900518"/>
            <a:ext cx="710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DLT</a:t>
            </a:r>
          </a:p>
        </p:txBody>
      </p:sp>
    </p:spTree>
    <p:extLst>
      <p:ext uri="{BB962C8B-B14F-4D97-AF65-F5344CB8AC3E}">
        <p14:creationId xmlns:p14="http://schemas.microsoft.com/office/powerpoint/2010/main" xmlns="" val="80934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1080120"/>
          </a:xfrm>
        </p:spPr>
        <p:txBody>
          <a:bodyPr/>
          <a:lstStyle/>
          <a:p>
            <a:r>
              <a:rPr lang="pl-PL" dirty="0" smtClean="0"/>
              <a:t>1. </a:t>
            </a:r>
            <a:r>
              <a:rPr lang="pl-PL" dirty="0" err="1" smtClean="0"/>
              <a:t>Calibration</a:t>
            </a:r>
            <a:r>
              <a:rPr lang="pl-PL" dirty="0" smtClean="0"/>
              <a:t> </a:t>
            </a:r>
            <a:r>
              <a:rPr lang="pl-PL" dirty="0" err="1" smtClean="0"/>
              <a:t>laboratory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000" b="0" i="1" dirty="0" smtClean="0">
                <a:solidFill>
                  <a:srgbClr val="0033CC"/>
                </a:solidFill>
              </a:rPr>
              <a:t>P. Tulik, Sz. Domański</a:t>
            </a:r>
            <a:endParaRPr lang="pl-PL" sz="2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864" y="1916832"/>
            <a:ext cx="8517632" cy="4032448"/>
          </a:xfrm>
        </p:spPr>
        <p:txBody>
          <a:bodyPr/>
          <a:lstStyle/>
          <a:p>
            <a:r>
              <a:rPr lang="en-US" dirty="0" smtClean="0">
                <a:solidFill>
                  <a:srgbClr val="0033CC"/>
                </a:solidFill>
              </a:rPr>
              <a:t>Neutron </a:t>
            </a:r>
            <a:r>
              <a:rPr lang="en-US" dirty="0">
                <a:solidFill>
                  <a:srgbClr val="0033CC"/>
                </a:solidFill>
              </a:rPr>
              <a:t>sources </a:t>
            </a:r>
            <a:endParaRPr lang="pl-PL" dirty="0" smtClean="0">
              <a:solidFill>
                <a:srgbClr val="0033CC"/>
              </a:solidFill>
            </a:endParaRPr>
          </a:p>
          <a:p>
            <a:r>
              <a:rPr lang="en-US" baseline="30000" dirty="0" smtClean="0"/>
              <a:t>241</a:t>
            </a:r>
            <a:r>
              <a:rPr lang="en-US" dirty="0" smtClean="0"/>
              <a:t>Am </a:t>
            </a:r>
            <a:r>
              <a:rPr lang="en-US" dirty="0"/>
              <a:t>Be, </a:t>
            </a:r>
            <a:r>
              <a:rPr lang="en-US" baseline="30000" dirty="0" smtClean="0"/>
              <a:t>252</a:t>
            </a:r>
            <a:r>
              <a:rPr lang="en-US" dirty="0" smtClean="0"/>
              <a:t>Cf, </a:t>
            </a:r>
            <a:r>
              <a:rPr lang="en-US" dirty="0"/>
              <a:t>traceable to National Physical Laboratory, </a:t>
            </a:r>
            <a:r>
              <a:rPr lang="pl-PL" dirty="0" smtClean="0"/>
              <a:t>UK</a:t>
            </a:r>
            <a:r>
              <a:rPr lang="en-US" dirty="0" smtClean="0"/>
              <a:t>, </a:t>
            </a:r>
            <a:endParaRPr lang="pl-PL" dirty="0" smtClean="0"/>
          </a:p>
          <a:p>
            <a:r>
              <a:rPr lang="en-US" baseline="30000" dirty="0" smtClean="0"/>
              <a:t>239</a:t>
            </a:r>
            <a:r>
              <a:rPr lang="en-US" dirty="0" smtClean="0"/>
              <a:t>Pu Be</a:t>
            </a:r>
            <a:endParaRPr lang="pl-PL" dirty="0" smtClean="0"/>
          </a:p>
          <a:p>
            <a:r>
              <a:rPr lang="pl-PL" dirty="0" err="1" smtClean="0"/>
              <a:t>Sources</a:t>
            </a:r>
            <a:r>
              <a:rPr lang="pl-PL" dirty="0" smtClean="0"/>
              <a:t> </a:t>
            </a:r>
            <a:r>
              <a:rPr lang="pl-PL" dirty="0" err="1" smtClean="0"/>
              <a:t>can</a:t>
            </a:r>
            <a:r>
              <a:rPr lang="pl-PL" dirty="0" smtClean="0"/>
              <a:t> be </a:t>
            </a:r>
            <a:r>
              <a:rPr lang="en-US" dirty="0" smtClean="0"/>
              <a:t>exposed </a:t>
            </a:r>
            <a:r>
              <a:rPr lang="en-US" dirty="0"/>
              <a:t>free in air or in modifying </a:t>
            </a:r>
            <a:r>
              <a:rPr lang="en-US" dirty="0" smtClean="0"/>
              <a:t>filters</a:t>
            </a:r>
            <a:r>
              <a:rPr lang="pl-PL" dirty="0" smtClean="0"/>
              <a:t>.</a:t>
            </a:r>
            <a:r>
              <a:rPr lang="en-US" dirty="0" smtClean="0"/>
              <a:t>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D</a:t>
            </a:r>
            <a:r>
              <a:rPr lang="en-US" dirty="0" err="1" smtClean="0"/>
              <a:t>ose</a:t>
            </a:r>
            <a:r>
              <a:rPr lang="en-US" dirty="0" smtClean="0"/>
              <a:t> </a:t>
            </a:r>
            <a:r>
              <a:rPr lang="en-US" dirty="0"/>
              <a:t>equivalent </a:t>
            </a:r>
            <a:r>
              <a:rPr lang="en-US" dirty="0" smtClean="0"/>
              <a:t>rate</a:t>
            </a:r>
            <a:r>
              <a:rPr lang="pl-PL" dirty="0" smtClean="0"/>
              <a:t>:</a:t>
            </a:r>
            <a:r>
              <a:rPr lang="en-US" dirty="0" smtClean="0"/>
              <a:t> 2 ÷1400 </a:t>
            </a:r>
            <a:r>
              <a:rPr lang="el-GR" cap="none" dirty="0" smtClean="0"/>
              <a:t>μ</a:t>
            </a:r>
            <a:r>
              <a:rPr lang="en-US" cap="none" dirty="0" smtClean="0"/>
              <a:t>Sv/h</a:t>
            </a:r>
            <a:r>
              <a:rPr lang="en-US" dirty="0" smtClean="0"/>
              <a:t>.</a:t>
            </a:r>
          </a:p>
          <a:p>
            <a:r>
              <a:rPr lang="en-US" baseline="30000" dirty="0" smtClean="0"/>
              <a:t>137</a:t>
            </a:r>
            <a:r>
              <a:rPr lang="en-US" dirty="0" smtClean="0"/>
              <a:t>Cs gamma sources give fields traceable to Polish Committee for </a:t>
            </a:r>
            <a:r>
              <a:rPr lang="en-US" dirty="0" err="1" smtClean="0"/>
              <a:t>Normalisation</a:t>
            </a:r>
            <a:r>
              <a:rPr lang="en-US" dirty="0" smtClean="0"/>
              <a:t> and Measurements; </a:t>
            </a:r>
            <a:endParaRPr lang="pl-PL" dirty="0" smtClean="0"/>
          </a:p>
          <a:p>
            <a:r>
              <a:rPr lang="en-US" dirty="0" smtClean="0"/>
              <a:t>dose equivalent rate of 2 </a:t>
            </a:r>
            <a:r>
              <a:rPr lang="el-GR" cap="none" dirty="0"/>
              <a:t>μ</a:t>
            </a:r>
            <a:r>
              <a:rPr lang="en-US" cap="none" dirty="0"/>
              <a:t>Sv/h</a:t>
            </a:r>
            <a:r>
              <a:rPr lang="en-US" dirty="0" smtClean="0"/>
              <a:t> </a:t>
            </a:r>
            <a:r>
              <a:rPr lang="en-US" dirty="0"/>
              <a:t>÷</a:t>
            </a:r>
            <a:r>
              <a:rPr lang="en-US" dirty="0" smtClean="0"/>
              <a:t>  20 </a:t>
            </a:r>
            <a:r>
              <a:rPr lang="pl-PL" cap="none" dirty="0" smtClean="0"/>
              <a:t>m</a:t>
            </a:r>
            <a:r>
              <a:rPr lang="en-US" cap="none" dirty="0" smtClean="0"/>
              <a:t>Sv/h</a:t>
            </a:r>
            <a:endParaRPr lang="en-US" dirty="0" smtClean="0"/>
          </a:p>
          <a:p>
            <a:r>
              <a:rPr lang="en-US" dirty="0"/>
              <a:t>	</a:t>
            </a:r>
          </a:p>
        </p:txBody>
      </p:sp>
      <p:pic>
        <p:nvPicPr>
          <p:cNvPr id="11" name="Picture 10" descr="AB56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742563"/>
            <a:ext cx="756000" cy="128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AP0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737919"/>
            <a:ext cx="756000" cy="127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8100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1080120"/>
          </a:xfrm>
        </p:spPr>
        <p:txBody>
          <a:bodyPr/>
          <a:lstStyle/>
          <a:p>
            <a:r>
              <a:rPr lang="pl-PL" sz="2000" dirty="0" smtClean="0">
                <a:solidFill>
                  <a:srgbClr val="0033CC"/>
                </a:solidFill>
              </a:rPr>
              <a:t>1. </a:t>
            </a:r>
            <a:r>
              <a:rPr lang="pl-PL" sz="2000" dirty="0" err="1" smtClean="0">
                <a:solidFill>
                  <a:srgbClr val="0033CC"/>
                </a:solidFill>
              </a:rPr>
              <a:t>Calibration</a:t>
            </a:r>
            <a:r>
              <a:rPr lang="pl-PL" sz="2000" dirty="0" smtClean="0">
                <a:solidFill>
                  <a:srgbClr val="0033CC"/>
                </a:solidFill>
              </a:rPr>
              <a:t> </a:t>
            </a:r>
            <a:r>
              <a:rPr lang="pl-PL" sz="2000" dirty="0" err="1">
                <a:solidFill>
                  <a:srgbClr val="0033CC"/>
                </a:solidFill>
              </a:rPr>
              <a:t>laboratory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170" y="1844824"/>
            <a:ext cx="2835000" cy="37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7" y="1856011"/>
            <a:ext cx="2835395" cy="37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7" y="1881248"/>
            <a:ext cx="2494674" cy="37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0923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432048"/>
          </a:xfrm>
        </p:spPr>
        <p:txBody>
          <a:bodyPr/>
          <a:lstStyle/>
          <a:p>
            <a:r>
              <a:rPr lang="pl-PL" sz="2000" dirty="0" smtClean="0">
                <a:solidFill>
                  <a:srgbClr val="0033CC"/>
                </a:solidFill>
              </a:rPr>
              <a:t>1. </a:t>
            </a:r>
            <a:r>
              <a:rPr lang="pl-PL" sz="2000" dirty="0" err="1" smtClean="0">
                <a:solidFill>
                  <a:srgbClr val="0033CC"/>
                </a:solidFill>
              </a:rPr>
              <a:t>Calibration</a:t>
            </a:r>
            <a:r>
              <a:rPr lang="pl-PL" sz="2000" dirty="0" smtClean="0">
                <a:solidFill>
                  <a:srgbClr val="0033CC"/>
                </a:solidFill>
              </a:rPr>
              <a:t> </a:t>
            </a:r>
            <a:r>
              <a:rPr lang="pl-PL" sz="2000" dirty="0" err="1">
                <a:solidFill>
                  <a:srgbClr val="0033CC"/>
                </a:solidFill>
              </a:rPr>
              <a:t>laboratory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6977534" cy="3068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789040"/>
            <a:ext cx="2898775" cy="2143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2177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1" i="0" u="none" strike="noStrike" cap="none" normalizeH="0" baseline="0" dirty="0" smtClean="0">
            <a:ln>
              <a:noFill/>
            </a:ln>
            <a:solidFill>
              <a:schemeClr val="tx2">
                <a:lumMod val="75000"/>
              </a:schemeClr>
            </a:solidFill>
            <a:effectLst/>
            <a:latin typeface="Cambria" pitchFamily="18" charset="0"/>
            <a:ea typeface="Times New Roman" pitchFamily="18" charset="0"/>
            <a:cs typeface="Arial" pitchFamily="34" charset="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13225</TotalTime>
  <Words>1016</Words>
  <Application>Microsoft Office PowerPoint</Application>
  <PresentationFormat>Pokaz na ekranie (4:3)</PresentationFormat>
  <Paragraphs>205</Paragraphs>
  <Slides>39</Slides>
  <Notes>4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3</vt:i4>
      </vt:variant>
      <vt:variant>
        <vt:lpstr>Tytuły slajdów</vt:lpstr>
      </vt:variant>
      <vt:variant>
        <vt:i4>39</vt:i4>
      </vt:variant>
    </vt:vector>
  </HeadingPairs>
  <TitlesOfParts>
    <vt:vector size="43" baseType="lpstr">
      <vt:lpstr>Office Theme</vt:lpstr>
      <vt:lpstr>Wykres</vt:lpstr>
      <vt:lpstr>Graph</vt:lpstr>
      <vt:lpstr>Równanie</vt:lpstr>
      <vt:lpstr>Slajd 1</vt:lpstr>
      <vt:lpstr>Slajd 2</vt:lpstr>
      <vt:lpstr>Neutron dosimetry</vt:lpstr>
      <vt:lpstr>Slajd 4</vt:lpstr>
      <vt:lpstr>Neutron dosimetry</vt:lpstr>
      <vt:lpstr>Slajd 6</vt:lpstr>
      <vt:lpstr>1. Calibration laboratory P. Tulik, Sz. Domański</vt:lpstr>
      <vt:lpstr>1. Calibration laboratory </vt:lpstr>
      <vt:lpstr>1. Calibration laboratory </vt:lpstr>
      <vt:lpstr>2. Instrument for low-level gamma and  neutron monitoring S. Pszona, A. Bantsar, K. Wincel. B. Zaremba</vt:lpstr>
      <vt:lpstr>2. Instrument for low-level gamma and neutron monitoring </vt:lpstr>
      <vt:lpstr>2. Instrument for low-level gamma and neutron monitoring </vt:lpstr>
      <vt:lpstr>Recombination Chamber</vt:lpstr>
      <vt:lpstr>Ion collection effciency</vt:lpstr>
      <vt:lpstr>Dependence on radiation quality</vt:lpstr>
      <vt:lpstr>Recombination index of radiation quality</vt:lpstr>
      <vt:lpstr>AMBIENT DOSE EQUIVALENT*(10)</vt:lpstr>
      <vt:lpstr>3. Monitoring system for workplaces</vt:lpstr>
      <vt:lpstr>RESULTS</vt:lpstr>
      <vt:lpstr>OVERNIGHT MEASUREMENTS</vt:lpstr>
      <vt:lpstr>3. Monitoring system for workplaces</vt:lpstr>
      <vt:lpstr>3. Monitoring system for workplaces</vt:lpstr>
      <vt:lpstr>4. Ionization chamber containing 10B M.A. Gryziński, K. Tymińska, M. Zielczyński </vt:lpstr>
      <vt:lpstr>Ionization chamber containing 10B classic REM-2 with addition of BF3 to the filling gas</vt:lpstr>
      <vt:lpstr>Ionization chamber containing 10B - high pressure chamber with moderator</vt:lpstr>
      <vt:lpstr>Ionization chamber containing 10B - high pressure chamber with moderator</vt:lpstr>
      <vt:lpstr>Ionization chamber containing 10B - high pressure chamber with moderator</vt:lpstr>
      <vt:lpstr>Ionization chamber containing 10B high pressure chamber with moderator</vt:lpstr>
      <vt:lpstr>5. Model of recombination chamber with spectrometric properties M. Zielczyński, N. Golnik, M.A. Gryziński, M. Maciak, K. Tymińska </vt:lpstr>
      <vt:lpstr>5. Model of recombination chamber with spectrometric properties</vt:lpstr>
      <vt:lpstr>5. Model of recombination chamber with multilayer moderator</vt:lpstr>
      <vt:lpstr>5. Model of recombination chamber with multilayer moderator</vt:lpstr>
      <vt:lpstr>6. Passive detector with multilayer moderator N. Golnik, K. Dworecki, M.A. Gryziński, P.Tulik, K. Tymińska</vt:lpstr>
      <vt:lpstr>6. Passive detector with multilayer moderator</vt:lpstr>
      <vt:lpstr>6. Passive detector with multilayer moderator</vt:lpstr>
      <vt:lpstr>Slajd 36</vt:lpstr>
      <vt:lpstr>7. Accident dosimetry</vt:lpstr>
      <vt:lpstr>7. Accident dosimetry</vt:lpstr>
      <vt:lpstr>THANK YOU FOR YOUR ATTENTION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Pawel Krajewski</dc:creator>
  <cp:lastModifiedBy>natalia</cp:lastModifiedBy>
  <cp:revision>707</cp:revision>
  <cp:lastPrinted>2013-05-13T07:03:33Z</cp:lastPrinted>
  <dcterms:created xsi:type="dcterms:W3CDTF">2007-02-24T11:53:26Z</dcterms:created>
  <dcterms:modified xsi:type="dcterms:W3CDTF">2013-06-19T09:45:34Z</dcterms:modified>
</cp:coreProperties>
</file>