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98" r:id="rId2"/>
    <p:sldId id="536" r:id="rId3"/>
    <p:sldId id="538" r:id="rId4"/>
    <p:sldId id="621" r:id="rId5"/>
    <p:sldId id="531" r:id="rId6"/>
    <p:sldId id="609" r:id="rId7"/>
    <p:sldId id="610" r:id="rId8"/>
    <p:sldId id="539" r:id="rId9"/>
    <p:sldId id="540" r:id="rId10"/>
    <p:sldId id="541" r:id="rId11"/>
    <p:sldId id="622" r:id="rId12"/>
    <p:sldId id="545" r:id="rId13"/>
    <p:sldId id="554" r:id="rId14"/>
    <p:sldId id="623" r:id="rId15"/>
    <p:sldId id="543" r:id="rId16"/>
    <p:sldId id="528" r:id="rId17"/>
    <p:sldId id="576" r:id="rId18"/>
    <p:sldId id="577" r:id="rId19"/>
    <p:sldId id="578" r:id="rId20"/>
    <p:sldId id="581" r:id="rId21"/>
    <p:sldId id="579" r:id="rId22"/>
    <p:sldId id="580" r:id="rId23"/>
    <p:sldId id="583" r:id="rId24"/>
    <p:sldId id="584" r:id="rId25"/>
    <p:sldId id="585" r:id="rId26"/>
    <p:sldId id="586" r:id="rId27"/>
    <p:sldId id="587" r:id="rId28"/>
    <p:sldId id="588" r:id="rId29"/>
    <p:sldId id="589" r:id="rId30"/>
    <p:sldId id="624" r:id="rId31"/>
    <p:sldId id="590" r:id="rId32"/>
    <p:sldId id="591" r:id="rId33"/>
    <p:sldId id="592" r:id="rId34"/>
    <p:sldId id="625" r:id="rId35"/>
    <p:sldId id="594" r:id="rId36"/>
    <p:sldId id="596" r:id="rId37"/>
    <p:sldId id="598" r:id="rId38"/>
    <p:sldId id="599" r:id="rId39"/>
    <p:sldId id="600" r:id="rId40"/>
    <p:sldId id="626" r:id="rId41"/>
    <p:sldId id="603" r:id="rId42"/>
    <p:sldId id="604" r:id="rId43"/>
    <p:sldId id="605" r:id="rId44"/>
    <p:sldId id="607" r:id="rId45"/>
    <p:sldId id="628" r:id="rId46"/>
    <p:sldId id="627" r:id="rId47"/>
    <p:sldId id="629" r:id="rId48"/>
  </p:sldIdLst>
  <p:sldSz cx="9144000" cy="6858000" type="screen4x3"/>
  <p:notesSz cx="6858000" cy="994568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48">
          <p15:clr>
            <a:srgbClr val="A4A3A4"/>
          </p15:clr>
        </p15:guide>
        <p15:guide id="2" pos="3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weł" initials="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66FF"/>
    <a:srgbClr val="E7EFF9"/>
    <a:srgbClr val="E4EDF8"/>
    <a:srgbClr val="C6D9F1"/>
    <a:srgbClr val="E1EBF7"/>
    <a:srgbClr val="F2F7FC"/>
    <a:srgbClr val="C6CCFF"/>
    <a:srgbClr val="F3F8FF"/>
    <a:srgbClr val="EF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06" autoAdjust="0"/>
    <p:restoredTop sz="83688" autoAdjust="0"/>
  </p:normalViewPr>
  <p:slideViewPr>
    <p:cSldViewPr showGuides="1">
      <p:cViewPr varScale="1">
        <p:scale>
          <a:sx n="66" d="100"/>
          <a:sy n="66" d="100"/>
        </p:scale>
        <p:origin x="1498" y="58"/>
      </p:cViewPr>
      <p:guideLst>
        <p:guide orient="horz" pos="3748"/>
        <p:guide pos="3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20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42.emf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71800" cy="497285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5" y="2"/>
            <a:ext cx="2971800" cy="497285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r">
              <a:defRPr sz="1200"/>
            </a:lvl1pPr>
          </a:lstStyle>
          <a:p>
            <a:fld id="{04454121-D3CD-4120-BF9B-5D3F7C51FA8D}" type="datetimeFigureOut">
              <a:rPr lang="pl-PL" smtClean="0"/>
              <a:pPr/>
              <a:t>2013-06-19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46679"/>
            <a:ext cx="2971800" cy="497285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5" y="9446679"/>
            <a:ext cx="2971800" cy="497285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r">
              <a:defRPr sz="1200"/>
            </a:lvl1pPr>
          </a:lstStyle>
          <a:p>
            <a:fld id="{8B9A9EB0-A657-40EA-A814-93B579C9C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16209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71800" cy="497285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5" y="2"/>
            <a:ext cx="2971800" cy="497285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r">
              <a:defRPr sz="1200"/>
            </a:lvl1pPr>
          </a:lstStyle>
          <a:p>
            <a:fld id="{266D67D6-7EBF-419B-A2FD-94C28AC3B67B}" type="datetimeFigureOut">
              <a:rPr lang="pl-PL" smtClean="0"/>
              <a:pPr/>
              <a:t>2013-06-19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44538"/>
            <a:ext cx="497522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4" rIns="91426" bIns="45714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205"/>
            <a:ext cx="5486400" cy="4475559"/>
          </a:xfrm>
          <a:prstGeom prst="rect">
            <a:avLst/>
          </a:prstGeom>
        </p:spPr>
        <p:txBody>
          <a:bodyPr vert="horz" lIns="91426" tIns="45714" rIns="91426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6679"/>
            <a:ext cx="2971800" cy="497285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5" y="9446679"/>
            <a:ext cx="2971800" cy="497285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r">
              <a:defRPr sz="1200"/>
            </a:lvl1pPr>
          </a:lstStyle>
          <a:p>
            <a:fld id="{C483C6E9-F197-4E4F-AD48-B4AC9F54050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5371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3C6E9-F197-4E4F-AD48-B4AC9F54050E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2698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3C6E9-F197-4E4F-AD48-B4AC9F54050E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2070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3C6E9-F197-4E4F-AD48-B4AC9F54050E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8747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3C0696-311D-4EF1-8D38-29CAE835D481}" type="slidenum">
              <a:rPr lang="pl-PL"/>
              <a:pPr/>
              <a:t>10</a:t>
            </a:fld>
            <a:endParaRPr lang="pl-PL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56150"/>
            <a:ext cx="5029200" cy="4505325"/>
          </a:xfrm>
          <a:noFill/>
        </p:spPr>
        <p:txBody>
          <a:bodyPr/>
          <a:lstStyle/>
          <a:p>
            <a:pPr eaLnBrk="1" hangingPunct="1"/>
            <a:r>
              <a:rPr lang="pl-PL" smtClean="0"/>
              <a:t>You know the priciple of thermoluminescence</a:t>
            </a:r>
          </a:p>
          <a:p>
            <a:pPr eaLnBrk="1" hangingPunct="1"/>
            <a:r>
              <a:rPr lang="pl-PL" smtClean="0"/>
              <a:t>Ionising radiation, interacting with TL detectors, produces ionisa</a:t>
            </a:r>
          </a:p>
        </p:txBody>
      </p:sp>
    </p:spTree>
    <p:extLst>
      <p:ext uri="{BB962C8B-B14F-4D97-AF65-F5344CB8AC3E}">
        <p14:creationId xmlns:p14="http://schemas.microsoft.com/office/powerpoint/2010/main" val="3419868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3C0696-311D-4EF1-8D38-29CAE835D481}" type="slidenum">
              <a:rPr lang="pl-PL"/>
              <a:pPr/>
              <a:t>11</a:t>
            </a:fld>
            <a:endParaRPr lang="pl-PL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56150"/>
            <a:ext cx="5029200" cy="4505325"/>
          </a:xfrm>
          <a:noFill/>
        </p:spPr>
        <p:txBody>
          <a:bodyPr/>
          <a:lstStyle/>
          <a:p>
            <a:pPr eaLnBrk="1" hangingPunct="1"/>
            <a:r>
              <a:rPr lang="pl-PL" smtClean="0"/>
              <a:t>You know the priciple of thermoluminescence</a:t>
            </a:r>
          </a:p>
          <a:p>
            <a:pPr eaLnBrk="1" hangingPunct="1"/>
            <a:r>
              <a:rPr lang="pl-PL" smtClean="0"/>
              <a:t>Ionising radiation, interacting with TL detectors, produces ionisa</a:t>
            </a:r>
          </a:p>
        </p:txBody>
      </p:sp>
    </p:spTree>
    <p:extLst>
      <p:ext uri="{BB962C8B-B14F-4D97-AF65-F5344CB8AC3E}">
        <p14:creationId xmlns:p14="http://schemas.microsoft.com/office/powerpoint/2010/main" val="1802846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3C0696-311D-4EF1-8D38-29CAE835D481}" type="slidenum">
              <a:rPr lang="pl-PL"/>
              <a:pPr/>
              <a:t>14</a:t>
            </a:fld>
            <a:endParaRPr lang="pl-PL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56150"/>
            <a:ext cx="5029200" cy="4505325"/>
          </a:xfrm>
          <a:noFill/>
        </p:spPr>
        <p:txBody>
          <a:bodyPr/>
          <a:lstStyle/>
          <a:p>
            <a:pPr eaLnBrk="1" hangingPunct="1"/>
            <a:r>
              <a:rPr lang="pl-PL" smtClean="0"/>
              <a:t>You know the priciple of thermoluminescence</a:t>
            </a:r>
          </a:p>
          <a:p>
            <a:pPr eaLnBrk="1" hangingPunct="1"/>
            <a:r>
              <a:rPr lang="pl-PL" smtClean="0"/>
              <a:t>Ionising radiation, interacting with TL detectors, produces ionisa</a:t>
            </a:r>
          </a:p>
        </p:txBody>
      </p:sp>
    </p:spTree>
    <p:extLst>
      <p:ext uri="{BB962C8B-B14F-4D97-AF65-F5344CB8AC3E}">
        <p14:creationId xmlns:p14="http://schemas.microsoft.com/office/powerpoint/2010/main" val="2344810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3C6E9-F197-4E4F-AD48-B4AC9F54050E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2698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9156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4CE65F2-0D9C-4716-ACB6-FAC5266B2DB3}" type="slidenum">
              <a:rPr lang="pl-PL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9324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2228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A4AA774-D1E1-45C4-91C1-4207119FD56E}" type="slidenum">
              <a:rPr lang="pl-PL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1824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432" y="6381328"/>
            <a:ext cx="432048" cy="24849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CE2184F6-B7EF-4020-A117-128689956E9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18864" y="2097280"/>
            <a:ext cx="8229600" cy="3852000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2" charset="2"/>
              <a:buNone/>
              <a:defRPr sz="2600" b="1" cap="small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42950" indent="-285750">
              <a:buSzPct val="120000"/>
              <a:buFont typeface="Wingdings" pitchFamily="2" charset="2"/>
              <a:buChar char="§"/>
              <a:defRPr sz="2400">
                <a:solidFill>
                  <a:srgbClr val="0066FF"/>
                </a:solidFill>
              </a:defRPr>
            </a:lvl2pPr>
            <a:lvl3pPr>
              <a:buClr>
                <a:srgbClr val="0033CC"/>
              </a:buClr>
              <a:buSzPct val="150000"/>
              <a:defRPr sz="2000"/>
            </a:lvl3pPr>
            <a:lvl4pPr marL="1600200" indent="-228600">
              <a:buFont typeface="Courier New" pitchFamily="49" charset="0"/>
              <a:buChar char="o"/>
              <a:defRPr sz="1800"/>
            </a:lvl4pPr>
            <a:lvl5pPr>
              <a:defRPr sz="1800">
                <a:solidFill>
                  <a:srgbClr val="0066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l-PL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18864" y="908720"/>
            <a:ext cx="8229600" cy="7560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0066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4276BF-9FD4-43F2-8CC0-8562B5750B1F}" type="datetime1">
              <a:rPr lang="pl-PL" smtClean="0"/>
              <a:pPr/>
              <a:t>2013-06-19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184F6-B7EF-4020-A117-128689956E9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27CEF9-A8AC-499D-96FF-682CCE35E7CC}" type="datetime1">
              <a:rPr lang="pl-PL" smtClean="0"/>
              <a:pPr/>
              <a:t>2013-06-19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184F6-B7EF-4020-A117-128689956E9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E3BDA-61DA-49AF-85DE-DA96247AC102}" type="datetime1">
              <a:rPr lang="en-US"/>
              <a:pPr>
                <a:defRPr/>
              </a:pPr>
              <a:t>6/19/2013</a:t>
            </a:fld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MAESTRO Workshop in Florence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9DDDF-7B4A-4D8B-9A5A-527A724D992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1715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8864" y="908720"/>
            <a:ext cx="8229600" cy="7560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0066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864" y="2097280"/>
            <a:ext cx="8229600" cy="3852000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2" charset="2"/>
              <a:buNone/>
              <a:defRPr sz="2600" b="1" cap="small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42950" indent="-285750">
              <a:buSzPct val="120000"/>
              <a:buFont typeface="Wingdings" pitchFamily="2" charset="2"/>
              <a:buChar char="§"/>
              <a:defRPr sz="2400">
                <a:solidFill>
                  <a:srgbClr val="0066FF"/>
                </a:solidFill>
              </a:defRPr>
            </a:lvl2pPr>
            <a:lvl3pPr>
              <a:buClr>
                <a:srgbClr val="0033CC"/>
              </a:buClr>
              <a:buSzPct val="150000"/>
              <a:defRPr sz="2000"/>
            </a:lvl3pPr>
            <a:lvl4pPr marL="1600200" indent="-228600">
              <a:buFont typeface="Courier New" pitchFamily="49" charset="0"/>
              <a:buChar char="o"/>
              <a:defRPr sz="1800"/>
            </a:lvl4pPr>
            <a:lvl5pPr>
              <a:defRPr sz="1800">
                <a:solidFill>
                  <a:srgbClr val="0066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l-P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1D88CF-4BD0-43E4-89DA-EF78FC87F99F}" type="datetime1">
              <a:rPr lang="pl-PL" smtClean="0"/>
              <a:pPr/>
              <a:t>2013-06-19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4248" y="6381328"/>
            <a:ext cx="576064" cy="365125"/>
          </a:xfrm>
          <a:prstGeom prst="rect">
            <a:avLst/>
          </a:prstGeom>
        </p:spPr>
        <p:txBody>
          <a:bodyPr/>
          <a:lstStyle/>
          <a:p>
            <a:fld id="{CE2184F6-B7EF-4020-A117-128689956E9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0024FE-0089-49DD-AC73-B7943C39E7B3}" type="datetime1">
              <a:rPr lang="pl-PL" smtClean="0"/>
              <a:pPr/>
              <a:t>2013-06-19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184F6-B7EF-4020-A117-128689956E9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EBC7D9-0D26-4D93-AC30-EAE850AB9D0A}" type="datetime1">
              <a:rPr lang="pl-PL" smtClean="0"/>
              <a:pPr/>
              <a:t>2013-06-19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184F6-B7EF-4020-A117-128689956E9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33285B-8F55-4444-AED8-868BF0413B05}" type="datetime1">
              <a:rPr lang="pl-PL" smtClean="0"/>
              <a:pPr/>
              <a:t>2013-06-19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184F6-B7EF-4020-A117-128689956E9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1D965D-8621-4DAD-AAAD-3C8C16D6EE94}" type="datetime1">
              <a:rPr lang="pl-PL" smtClean="0"/>
              <a:pPr/>
              <a:t>2013-06-19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184F6-B7EF-4020-A117-128689956E9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44599C-3B50-4FC0-AC7D-5EFF79EEED8E}" type="datetime1">
              <a:rPr lang="pl-PL" smtClean="0"/>
              <a:pPr/>
              <a:t>2013-06-19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184F6-B7EF-4020-A117-128689956E9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FDA202-61B4-49F9-AD33-673F09D99D8D}" type="datetime1">
              <a:rPr lang="pl-PL" smtClean="0"/>
              <a:pPr/>
              <a:t>2013-06-19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184F6-B7EF-4020-A117-128689956E9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897B08-470D-49FA-968B-5F67066201D6}" type="datetime1">
              <a:rPr lang="pl-PL" smtClean="0"/>
              <a:pPr/>
              <a:t>2013-06-19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184F6-B7EF-4020-A117-128689956E9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2"/>
          <p:cNvCxnSpPr/>
          <p:nvPr/>
        </p:nvCxnSpPr>
        <p:spPr>
          <a:xfrm>
            <a:off x="972400" y="6165304"/>
            <a:ext cx="7200000" cy="0"/>
          </a:xfrm>
          <a:prstGeom prst="line">
            <a:avLst/>
          </a:prstGeom>
          <a:ln w="19050"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7"/>
          <p:cNvSpPr/>
          <p:nvPr userDrawn="1"/>
        </p:nvSpPr>
        <p:spPr>
          <a:xfrm flipH="1">
            <a:off x="1224536" y="764712"/>
            <a:ext cx="8028000" cy="72000"/>
          </a:xfrm>
          <a:custGeom>
            <a:avLst/>
            <a:gdLst>
              <a:gd name="connsiteX0" fmla="*/ 0 w 9144000"/>
              <a:gd name="connsiteY0" fmla="*/ 642930 h 1285860"/>
              <a:gd name="connsiteX1" fmla="*/ 3935336 w 9144000"/>
              <a:gd name="connsiteY1" fmla="*/ 6269 h 1285860"/>
              <a:gd name="connsiteX2" fmla="*/ 4572001 w 9144000"/>
              <a:gd name="connsiteY2" fmla="*/ 5 h 1285860"/>
              <a:gd name="connsiteX3" fmla="*/ 8792914 w 9144000"/>
              <a:gd name="connsiteY3" fmla="*/ 49371 h 1285860"/>
              <a:gd name="connsiteX4" fmla="*/ 9144000 w 9144000"/>
              <a:gd name="connsiteY4" fmla="*/ 642930 h 1285860"/>
              <a:gd name="connsiteX5" fmla="*/ 5208665 w 9144000"/>
              <a:gd name="connsiteY5" fmla="*/ 1279596 h 1285860"/>
              <a:gd name="connsiteX6" fmla="*/ 4571999 w 9144000"/>
              <a:gd name="connsiteY6" fmla="*/ 1285860 h 1285860"/>
              <a:gd name="connsiteX7" fmla="*/ 3935332 w 9144000"/>
              <a:gd name="connsiteY7" fmla="*/ 1279596 h 1285860"/>
              <a:gd name="connsiteX8" fmla="*/ -1 w 9144000"/>
              <a:gd name="connsiteY8" fmla="*/ 642925 h 1285860"/>
              <a:gd name="connsiteX9" fmla="*/ 0 w 9144000"/>
              <a:gd name="connsiteY9" fmla="*/ 642930 h 1285860"/>
              <a:gd name="connsiteX0" fmla="*/ 20 w 9144020"/>
              <a:gd name="connsiteY0" fmla="*/ 636661 h 1279591"/>
              <a:gd name="connsiteX1" fmla="*/ 3935356 w 9144020"/>
              <a:gd name="connsiteY1" fmla="*/ 0 h 1279591"/>
              <a:gd name="connsiteX2" fmla="*/ 6215063 w 9144020"/>
              <a:gd name="connsiteY2" fmla="*/ 493802 h 1279591"/>
              <a:gd name="connsiteX3" fmla="*/ 8792934 w 9144020"/>
              <a:gd name="connsiteY3" fmla="*/ 43102 h 1279591"/>
              <a:gd name="connsiteX4" fmla="*/ 9144020 w 9144020"/>
              <a:gd name="connsiteY4" fmla="*/ 636661 h 1279591"/>
              <a:gd name="connsiteX5" fmla="*/ 5208685 w 9144020"/>
              <a:gd name="connsiteY5" fmla="*/ 1273327 h 1279591"/>
              <a:gd name="connsiteX6" fmla="*/ 4572019 w 9144020"/>
              <a:gd name="connsiteY6" fmla="*/ 1279591 h 1279591"/>
              <a:gd name="connsiteX7" fmla="*/ 3935352 w 9144020"/>
              <a:gd name="connsiteY7" fmla="*/ 1273327 h 1279591"/>
              <a:gd name="connsiteX8" fmla="*/ 19 w 9144020"/>
              <a:gd name="connsiteY8" fmla="*/ 636656 h 1279591"/>
              <a:gd name="connsiteX9" fmla="*/ 20 w 9144020"/>
              <a:gd name="connsiteY9" fmla="*/ 636661 h 1279591"/>
              <a:gd name="connsiteX0" fmla="*/ 20 w 9744876"/>
              <a:gd name="connsiteY0" fmla="*/ 681468 h 1324398"/>
              <a:gd name="connsiteX1" fmla="*/ 3935356 w 9744876"/>
              <a:gd name="connsiteY1" fmla="*/ 44807 h 1324398"/>
              <a:gd name="connsiteX2" fmla="*/ 6215063 w 9744876"/>
              <a:gd name="connsiteY2" fmla="*/ 538609 h 1324398"/>
              <a:gd name="connsiteX3" fmla="*/ 8792934 w 9744876"/>
              <a:gd name="connsiteY3" fmla="*/ 87909 h 1324398"/>
              <a:gd name="connsiteX4" fmla="*/ 8813840 w 9744876"/>
              <a:gd name="connsiteY4" fmla="*/ 98926 h 1324398"/>
              <a:gd name="connsiteX5" fmla="*/ 9144020 w 9744876"/>
              <a:gd name="connsiteY5" fmla="*/ 681468 h 1324398"/>
              <a:gd name="connsiteX6" fmla="*/ 5208685 w 9744876"/>
              <a:gd name="connsiteY6" fmla="*/ 1318134 h 1324398"/>
              <a:gd name="connsiteX7" fmla="*/ 4572019 w 9744876"/>
              <a:gd name="connsiteY7" fmla="*/ 1324398 h 1324398"/>
              <a:gd name="connsiteX8" fmla="*/ 3935352 w 9744876"/>
              <a:gd name="connsiteY8" fmla="*/ 1318134 h 1324398"/>
              <a:gd name="connsiteX9" fmla="*/ 19 w 9744876"/>
              <a:gd name="connsiteY9" fmla="*/ 681463 h 1324398"/>
              <a:gd name="connsiteX10" fmla="*/ 20 w 9744876"/>
              <a:gd name="connsiteY10" fmla="*/ 681468 h 1324398"/>
              <a:gd name="connsiteX0" fmla="*/ 20 w 9744876"/>
              <a:gd name="connsiteY0" fmla="*/ 681468 h 1324398"/>
              <a:gd name="connsiteX1" fmla="*/ 3935356 w 9744876"/>
              <a:gd name="connsiteY1" fmla="*/ 44807 h 1324398"/>
              <a:gd name="connsiteX2" fmla="*/ 3764780 w 9744876"/>
              <a:gd name="connsiteY2" fmla="*/ 508864 h 1324398"/>
              <a:gd name="connsiteX3" fmla="*/ 6215063 w 9744876"/>
              <a:gd name="connsiteY3" fmla="*/ 538609 h 1324398"/>
              <a:gd name="connsiteX4" fmla="*/ 8792934 w 9744876"/>
              <a:gd name="connsiteY4" fmla="*/ 87909 h 1324398"/>
              <a:gd name="connsiteX5" fmla="*/ 8813840 w 9744876"/>
              <a:gd name="connsiteY5" fmla="*/ 98926 h 1324398"/>
              <a:gd name="connsiteX6" fmla="*/ 9144020 w 9744876"/>
              <a:gd name="connsiteY6" fmla="*/ 681468 h 1324398"/>
              <a:gd name="connsiteX7" fmla="*/ 5208685 w 9744876"/>
              <a:gd name="connsiteY7" fmla="*/ 1318134 h 1324398"/>
              <a:gd name="connsiteX8" fmla="*/ 4572019 w 9744876"/>
              <a:gd name="connsiteY8" fmla="*/ 1324398 h 1324398"/>
              <a:gd name="connsiteX9" fmla="*/ 3935352 w 9744876"/>
              <a:gd name="connsiteY9" fmla="*/ 1318134 h 1324398"/>
              <a:gd name="connsiteX10" fmla="*/ 19 w 9744876"/>
              <a:gd name="connsiteY10" fmla="*/ 681463 h 1324398"/>
              <a:gd name="connsiteX11" fmla="*/ 20 w 9744876"/>
              <a:gd name="connsiteY11" fmla="*/ 681468 h 1324398"/>
              <a:gd name="connsiteX0" fmla="*/ 20 w 9744876"/>
              <a:gd name="connsiteY0" fmla="*/ 681468 h 1324398"/>
              <a:gd name="connsiteX1" fmla="*/ 3764780 w 9744876"/>
              <a:gd name="connsiteY1" fmla="*/ 508864 h 1324398"/>
              <a:gd name="connsiteX2" fmla="*/ 6215063 w 9744876"/>
              <a:gd name="connsiteY2" fmla="*/ 538609 h 1324398"/>
              <a:gd name="connsiteX3" fmla="*/ 8792934 w 9744876"/>
              <a:gd name="connsiteY3" fmla="*/ 87909 h 1324398"/>
              <a:gd name="connsiteX4" fmla="*/ 8813840 w 9744876"/>
              <a:gd name="connsiteY4" fmla="*/ 98926 h 1324398"/>
              <a:gd name="connsiteX5" fmla="*/ 9144020 w 9744876"/>
              <a:gd name="connsiteY5" fmla="*/ 681468 h 1324398"/>
              <a:gd name="connsiteX6" fmla="*/ 5208685 w 9744876"/>
              <a:gd name="connsiteY6" fmla="*/ 1318134 h 1324398"/>
              <a:gd name="connsiteX7" fmla="*/ 4572019 w 9744876"/>
              <a:gd name="connsiteY7" fmla="*/ 1324398 h 1324398"/>
              <a:gd name="connsiteX8" fmla="*/ 3935352 w 9744876"/>
              <a:gd name="connsiteY8" fmla="*/ 1318134 h 1324398"/>
              <a:gd name="connsiteX9" fmla="*/ 19 w 9744876"/>
              <a:gd name="connsiteY9" fmla="*/ 681463 h 1324398"/>
              <a:gd name="connsiteX10" fmla="*/ 20 w 9744876"/>
              <a:gd name="connsiteY10" fmla="*/ 681468 h 1324398"/>
              <a:gd name="connsiteX0" fmla="*/ 20 w 9741395"/>
              <a:gd name="connsiteY0" fmla="*/ 626473 h 1269403"/>
              <a:gd name="connsiteX1" fmla="*/ 3764780 w 9741395"/>
              <a:gd name="connsiteY1" fmla="*/ 453869 h 1269403"/>
              <a:gd name="connsiteX2" fmla="*/ 6215063 w 9741395"/>
              <a:gd name="connsiteY2" fmla="*/ 483614 h 1269403"/>
              <a:gd name="connsiteX3" fmla="*/ 8792934 w 9741395"/>
              <a:gd name="connsiteY3" fmla="*/ 32914 h 1269403"/>
              <a:gd name="connsiteX4" fmla="*/ 9144020 w 9741395"/>
              <a:gd name="connsiteY4" fmla="*/ 626473 h 1269403"/>
              <a:gd name="connsiteX5" fmla="*/ 5208685 w 9741395"/>
              <a:gd name="connsiteY5" fmla="*/ 1263139 h 1269403"/>
              <a:gd name="connsiteX6" fmla="*/ 4572019 w 9741395"/>
              <a:gd name="connsiteY6" fmla="*/ 1269403 h 1269403"/>
              <a:gd name="connsiteX7" fmla="*/ 3935352 w 9741395"/>
              <a:gd name="connsiteY7" fmla="*/ 1263139 h 1269403"/>
              <a:gd name="connsiteX8" fmla="*/ 19 w 9741395"/>
              <a:gd name="connsiteY8" fmla="*/ 626468 h 1269403"/>
              <a:gd name="connsiteX9" fmla="*/ 20 w 9741395"/>
              <a:gd name="connsiteY9" fmla="*/ 626473 h 1269403"/>
              <a:gd name="connsiteX0" fmla="*/ 20 w 9741395"/>
              <a:gd name="connsiteY0" fmla="*/ 785808 h 1428738"/>
              <a:gd name="connsiteX1" fmla="*/ 3764780 w 9741395"/>
              <a:gd name="connsiteY1" fmla="*/ 613204 h 1428738"/>
              <a:gd name="connsiteX2" fmla="*/ 6215063 w 9741395"/>
              <a:gd name="connsiteY2" fmla="*/ 642949 h 1428738"/>
              <a:gd name="connsiteX3" fmla="*/ 8767051 w 9741395"/>
              <a:gd name="connsiteY3" fmla="*/ 32914 h 1428738"/>
              <a:gd name="connsiteX4" fmla="*/ 9144020 w 9741395"/>
              <a:gd name="connsiteY4" fmla="*/ 785808 h 1428738"/>
              <a:gd name="connsiteX5" fmla="*/ 5208685 w 9741395"/>
              <a:gd name="connsiteY5" fmla="*/ 1422474 h 1428738"/>
              <a:gd name="connsiteX6" fmla="*/ 4572019 w 9741395"/>
              <a:gd name="connsiteY6" fmla="*/ 1428738 h 1428738"/>
              <a:gd name="connsiteX7" fmla="*/ 3935352 w 9741395"/>
              <a:gd name="connsiteY7" fmla="*/ 1422474 h 1428738"/>
              <a:gd name="connsiteX8" fmla="*/ 19 w 9741395"/>
              <a:gd name="connsiteY8" fmla="*/ 785803 h 1428738"/>
              <a:gd name="connsiteX9" fmla="*/ 20 w 9741395"/>
              <a:gd name="connsiteY9" fmla="*/ 785808 h 1428738"/>
              <a:gd name="connsiteX0" fmla="*/ 20 w 9832764"/>
              <a:gd name="connsiteY0" fmla="*/ 785808 h 1428738"/>
              <a:gd name="connsiteX1" fmla="*/ 3764780 w 9832764"/>
              <a:gd name="connsiteY1" fmla="*/ 613204 h 1428738"/>
              <a:gd name="connsiteX2" fmla="*/ 6215063 w 9832764"/>
              <a:gd name="connsiteY2" fmla="*/ 642949 h 1428738"/>
              <a:gd name="connsiteX3" fmla="*/ 8767051 w 9832764"/>
              <a:gd name="connsiteY3" fmla="*/ 32914 h 1428738"/>
              <a:gd name="connsiteX4" fmla="*/ 9144020 w 9832764"/>
              <a:gd name="connsiteY4" fmla="*/ 785808 h 1428738"/>
              <a:gd name="connsiteX5" fmla="*/ 9176875 w 9832764"/>
              <a:gd name="connsiteY5" fmla="*/ 852478 h 1428738"/>
              <a:gd name="connsiteX6" fmla="*/ 5208685 w 9832764"/>
              <a:gd name="connsiteY6" fmla="*/ 1422474 h 1428738"/>
              <a:gd name="connsiteX7" fmla="*/ 4572019 w 9832764"/>
              <a:gd name="connsiteY7" fmla="*/ 1428738 h 1428738"/>
              <a:gd name="connsiteX8" fmla="*/ 3935352 w 9832764"/>
              <a:gd name="connsiteY8" fmla="*/ 1422474 h 1428738"/>
              <a:gd name="connsiteX9" fmla="*/ 19 w 9832764"/>
              <a:gd name="connsiteY9" fmla="*/ 785803 h 1428738"/>
              <a:gd name="connsiteX10" fmla="*/ 20 w 9832764"/>
              <a:gd name="connsiteY10" fmla="*/ 785808 h 1428738"/>
              <a:gd name="connsiteX0" fmla="*/ 20 w 9832764"/>
              <a:gd name="connsiteY0" fmla="*/ 785808 h 1496481"/>
              <a:gd name="connsiteX1" fmla="*/ 3764780 w 9832764"/>
              <a:gd name="connsiteY1" fmla="*/ 613204 h 1496481"/>
              <a:gd name="connsiteX2" fmla="*/ 6215063 w 9832764"/>
              <a:gd name="connsiteY2" fmla="*/ 642949 h 1496481"/>
              <a:gd name="connsiteX3" fmla="*/ 8767051 w 9832764"/>
              <a:gd name="connsiteY3" fmla="*/ 32914 h 1496481"/>
              <a:gd name="connsiteX4" fmla="*/ 9144020 w 9832764"/>
              <a:gd name="connsiteY4" fmla="*/ 785808 h 1496481"/>
              <a:gd name="connsiteX5" fmla="*/ 9176875 w 9832764"/>
              <a:gd name="connsiteY5" fmla="*/ 852478 h 1496481"/>
              <a:gd name="connsiteX6" fmla="*/ 5208685 w 9832764"/>
              <a:gd name="connsiteY6" fmla="*/ 1422474 h 1496481"/>
              <a:gd name="connsiteX7" fmla="*/ 4572019 w 9832764"/>
              <a:gd name="connsiteY7" fmla="*/ 1428738 h 1496481"/>
              <a:gd name="connsiteX8" fmla="*/ 3935352 w 9832764"/>
              <a:gd name="connsiteY8" fmla="*/ 1422474 h 1496481"/>
              <a:gd name="connsiteX9" fmla="*/ 19 w 9832764"/>
              <a:gd name="connsiteY9" fmla="*/ 785803 h 1496481"/>
              <a:gd name="connsiteX10" fmla="*/ 20 w 9832764"/>
              <a:gd name="connsiteY10" fmla="*/ 785808 h 1496481"/>
              <a:gd name="connsiteX0" fmla="*/ 20 w 9832764"/>
              <a:gd name="connsiteY0" fmla="*/ 785808 h 1496481"/>
              <a:gd name="connsiteX1" fmla="*/ 3764780 w 9832764"/>
              <a:gd name="connsiteY1" fmla="*/ 613204 h 1496481"/>
              <a:gd name="connsiteX2" fmla="*/ 6215063 w 9832764"/>
              <a:gd name="connsiteY2" fmla="*/ 642949 h 1496481"/>
              <a:gd name="connsiteX3" fmla="*/ 8767051 w 9832764"/>
              <a:gd name="connsiteY3" fmla="*/ 32914 h 1496481"/>
              <a:gd name="connsiteX4" fmla="*/ 9169644 w 9832764"/>
              <a:gd name="connsiteY4" fmla="*/ 789503 h 1496481"/>
              <a:gd name="connsiteX5" fmla="*/ 9176875 w 9832764"/>
              <a:gd name="connsiteY5" fmla="*/ 852478 h 1496481"/>
              <a:gd name="connsiteX6" fmla="*/ 5208685 w 9832764"/>
              <a:gd name="connsiteY6" fmla="*/ 1422474 h 1496481"/>
              <a:gd name="connsiteX7" fmla="*/ 4572019 w 9832764"/>
              <a:gd name="connsiteY7" fmla="*/ 1428738 h 1496481"/>
              <a:gd name="connsiteX8" fmla="*/ 3935352 w 9832764"/>
              <a:gd name="connsiteY8" fmla="*/ 1422474 h 1496481"/>
              <a:gd name="connsiteX9" fmla="*/ 19 w 9832764"/>
              <a:gd name="connsiteY9" fmla="*/ 785803 h 1496481"/>
              <a:gd name="connsiteX10" fmla="*/ 20 w 9832764"/>
              <a:gd name="connsiteY10" fmla="*/ 785808 h 1496481"/>
              <a:gd name="connsiteX0" fmla="*/ 20 w 9767019"/>
              <a:gd name="connsiteY0" fmla="*/ 785808 h 1529013"/>
              <a:gd name="connsiteX1" fmla="*/ 3764780 w 9767019"/>
              <a:gd name="connsiteY1" fmla="*/ 613204 h 1529013"/>
              <a:gd name="connsiteX2" fmla="*/ 6215063 w 9767019"/>
              <a:gd name="connsiteY2" fmla="*/ 642949 h 1529013"/>
              <a:gd name="connsiteX3" fmla="*/ 8767051 w 9767019"/>
              <a:gd name="connsiteY3" fmla="*/ 32914 h 1529013"/>
              <a:gd name="connsiteX4" fmla="*/ 9169644 w 9767019"/>
              <a:gd name="connsiteY4" fmla="*/ 789503 h 1529013"/>
              <a:gd name="connsiteX5" fmla="*/ 5208685 w 9767019"/>
              <a:gd name="connsiteY5" fmla="*/ 1422474 h 1529013"/>
              <a:gd name="connsiteX6" fmla="*/ 4572019 w 9767019"/>
              <a:gd name="connsiteY6" fmla="*/ 1428738 h 1529013"/>
              <a:gd name="connsiteX7" fmla="*/ 3935352 w 9767019"/>
              <a:gd name="connsiteY7" fmla="*/ 1422474 h 1529013"/>
              <a:gd name="connsiteX8" fmla="*/ 19 w 9767019"/>
              <a:gd name="connsiteY8" fmla="*/ 785803 h 1529013"/>
              <a:gd name="connsiteX9" fmla="*/ 20 w 9767019"/>
              <a:gd name="connsiteY9" fmla="*/ 785808 h 1529013"/>
              <a:gd name="connsiteX0" fmla="*/ 20 w 9767019"/>
              <a:gd name="connsiteY0" fmla="*/ 785808 h 1529013"/>
              <a:gd name="connsiteX1" fmla="*/ 3764780 w 9767019"/>
              <a:gd name="connsiteY1" fmla="*/ 613204 h 1529013"/>
              <a:gd name="connsiteX2" fmla="*/ 6215063 w 9767019"/>
              <a:gd name="connsiteY2" fmla="*/ 642949 h 1529013"/>
              <a:gd name="connsiteX3" fmla="*/ 8767051 w 9767019"/>
              <a:gd name="connsiteY3" fmla="*/ 32914 h 1529013"/>
              <a:gd name="connsiteX4" fmla="*/ 9169644 w 9767019"/>
              <a:gd name="connsiteY4" fmla="*/ 789503 h 1529013"/>
              <a:gd name="connsiteX5" fmla="*/ 5208685 w 9767019"/>
              <a:gd name="connsiteY5" fmla="*/ 1422474 h 1529013"/>
              <a:gd name="connsiteX6" fmla="*/ 4572019 w 9767019"/>
              <a:gd name="connsiteY6" fmla="*/ 1428738 h 1529013"/>
              <a:gd name="connsiteX7" fmla="*/ 3935352 w 9767019"/>
              <a:gd name="connsiteY7" fmla="*/ 1422474 h 1529013"/>
              <a:gd name="connsiteX8" fmla="*/ 19 w 9767019"/>
              <a:gd name="connsiteY8" fmla="*/ 785803 h 1529013"/>
              <a:gd name="connsiteX9" fmla="*/ 20 w 9767019"/>
              <a:gd name="connsiteY9" fmla="*/ 785808 h 1529013"/>
              <a:gd name="connsiteX0" fmla="*/ 20 w 9309783"/>
              <a:gd name="connsiteY0" fmla="*/ 785808 h 1529013"/>
              <a:gd name="connsiteX1" fmla="*/ 3764780 w 9309783"/>
              <a:gd name="connsiteY1" fmla="*/ 613204 h 1529013"/>
              <a:gd name="connsiteX2" fmla="*/ 6215063 w 9309783"/>
              <a:gd name="connsiteY2" fmla="*/ 642949 h 1529013"/>
              <a:gd name="connsiteX3" fmla="*/ 8767051 w 9309783"/>
              <a:gd name="connsiteY3" fmla="*/ 32914 h 1529013"/>
              <a:gd name="connsiteX4" fmla="*/ 9169644 w 9309783"/>
              <a:gd name="connsiteY4" fmla="*/ 789503 h 1529013"/>
              <a:gd name="connsiteX5" fmla="*/ 5208685 w 9309783"/>
              <a:gd name="connsiteY5" fmla="*/ 1422474 h 1529013"/>
              <a:gd name="connsiteX6" fmla="*/ 4572019 w 9309783"/>
              <a:gd name="connsiteY6" fmla="*/ 1428738 h 1529013"/>
              <a:gd name="connsiteX7" fmla="*/ 3935352 w 9309783"/>
              <a:gd name="connsiteY7" fmla="*/ 1422474 h 1529013"/>
              <a:gd name="connsiteX8" fmla="*/ 19 w 9309783"/>
              <a:gd name="connsiteY8" fmla="*/ 785803 h 1529013"/>
              <a:gd name="connsiteX9" fmla="*/ 20 w 9309783"/>
              <a:gd name="connsiteY9" fmla="*/ 785808 h 1529013"/>
              <a:gd name="connsiteX0" fmla="*/ 20 w 9255211"/>
              <a:gd name="connsiteY0" fmla="*/ 785808 h 1529013"/>
              <a:gd name="connsiteX1" fmla="*/ 3764780 w 9255211"/>
              <a:gd name="connsiteY1" fmla="*/ 613204 h 1529013"/>
              <a:gd name="connsiteX2" fmla="*/ 6215063 w 9255211"/>
              <a:gd name="connsiteY2" fmla="*/ 642949 h 1529013"/>
              <a:gd name="connsiteX3" fmla="*/ 8767051 w 9255211"/>
              <a:gd name="connsiteY3" fmla="*/ 32914 h 1529013"/>
              <a:gd name="connsiteX4" fmla="*/ 9169644 w 9255211"/>
              <a:gd name="connsiteY4" fmla="*/ 789503 h 1529013"/>
              <a:gd name="connsiteX5" fmla="*/ 5208685 w 9255211"/>
              <a:gd name="connsiteY5" fmla="*/ 1422474 h 1529013"/>
              <a:gd name="connsiteX6" fmla="*/ 4572019 w 9255211"/>
              <a:gd name="connsiteY6" fmla="*/ 1428738 h 1529013"/>
              <a:gd name="connsiteX7" fmla="*/ 3935352 w 9255211"/>
              <a:gd name="connsiteY7" fmla="*/ 1422474 h 1529013"/>
              <a:gd name="connsiteX8" fmla="*/ 19 w 9255211"/>
              <a:gd name="connsiteY8" fmla="*/ 785803 h 1529013"/>
              <a:gd name="connsiteX9" fmla="*/ 20 w 9255211"/>
              <a:gd name="connsiteY9" fmla="*/ 785808 h 1529013"/>
              <a:gd name="connsiteX0" fmla="*/ 20 w 9255211"/>
              <a:gd name="connsiteY0" fmla="*/ 785808 h 1529013"/>
              <a:gd name="connsiteX1" fmla="*/ 3764780 w 9255211"/>
              <a:gd name="connsiteY1" fmla="*/ 613204 h 1529013"/>
              <a:gd name="connsiteX2" fmla="*/ 6215063 w 9255211"/>
              <a:gd name="connsiteY2" fmla="*/ 642949 h 1529013"/>
              <a:gd name="connsiteX3" fmla="*/ 8767051 w 9255211"/>
              <a:gd name="connsiteY3" fmla="*/ 32914 h 1529013"/>
              <a:gd name="connsiteX4" fmla="*/ 9169644 w 9255211"/>
              <a:gd name="connsiteY4" fmla="*/ 789503 h 1529013"/>
              <a:gd name="connsiteX5" fmla="*/ 5208685 w 9255211"/>
              <a:gd name="connsiteY5" fmla="*/ 1422474 h 1529013"/>
              <a:gd name="connsiteX6" fmla="*/ 4572019 w 9255211"/>
              <a:gd name="connsiteY6" fmla="*/ 1428738 h 1529013"/>
              <a:gd name="connsiteX7" fmla="*/ 4598999 w 9255211"/>
              <a:gd name="connsiteY7" fmla="*/ 1484038 h 1529013"/>
              <a:gd name="connsiteX8" fmla="*/ 3935352 w 9255211"/>
              <a:gd name="connsiteY8" fmla="*/ 1422474 h 1529013"/>
              <a:gd name="connsiteX9" fmla="*/ 19 w 9255211"/>
              <a:gd name="connsiteY9" fmla="*/ 785803 h 1529013"/>
              <a:gd name="connsiteX10" fmla="*/ 20 w 9255211"/>
              <a:gd name="connsiteY10" fmla="*/ 785808 h 1529013"/>
              <a:gd name="connsiteX0" fmla="*/ 20 w 9255211"/>
              <a:gd name="connsiteY0" fmla="*/ 785808 h 1529013"/>
              <a:gd name="connsiteX1" fmla="*/ 3764780 w 9255211"/>
              <a:gd name="connsiteY1" fmla="*/ 613204 h 1529013"/>
              <a:gd name="connsiteX2" fmla="*/ 6215063 w 9255211"/>
              <a:gd name="connsiteY2" fmla="*/ 642949 h 1529013"/>
              <a:gd name="connsiteX3" fmla="*/ 8767051 w 9255211"/>
              <a:gd name="connsiteY3" fmla="*/ 32914 h 1529013"/>
              <a:gd name="connsiteX4" fmla="*/ 9169644 w 9255211"/>
              <a:gd name="connsiteY4" fmla="*/ 789503 h 1529013"/>
              <a:gd name="connsiteX5" fmla="*/ 5208685 w 9255211"/>
              <a:gd name="connsiteY5" fmla="*/ 1422474 h 1529013"/>
              <a:gd name="connsiteX6" fmla="*/ 4572019 w 9255211"/>
              <a:gd name="connsiteY6" fmla="*/ 1428738 h 1529013"/>
              <a:gd name="connsiteX7" fmla="*/ 3935352 w 9255211"/>
              <a:gd name="connsiteY7" fmla="*/ 1422474 h 1529013"/>
              <a:gd name="connsiteX8" fmla="*/ 19 w 9255211"/>
              <a:gd name="connsiteY8" fmla="*/ 785803 h 1529013"/>
              <a:gd name="connsiteX9" fmla="*/ 20 w 9255211"/>
              <a:gd name="connsiteY9" fmla="*/ 785808 h 1529013"/>
              <a:gd name="connsiteX0" fmla="*/ 20 w 9255211"/>
              <a:gd name="connsiteY0" fmla="*/ 785808 h 1528586"/>
              <a:gd name="connsiteX1" fmla="*/ 3764780 w 9255211"/>
              <a:gd name="connsiteY1" fmla="*/ 613204 h 1528586"/>
              <a:gd name="connsiteX2" fmla="*/ 6215063 w 9255211"/>
              <a:gd name="connsiteY2" fmla="*/ 642949 h 1528586"/>
              <a:gd name="connsiteX3" fmla="*/ 8767051 w 9255211"/>
              <a:gd name="connsiteY3" fmla="*/ 32914 h 1528586"/>
              <a:gd name="connsiteX4" fmla="*/ 9169644 w 9255211"/>
              <a:gd name="connsiteY4" fmla="*/ 789503 h 1528586"/>
              <a:gd name="connsiteX5" fmla="*/ 5208685 w 9255211"/>
              <a:gd name="connsiteY5" fmla="*/ 1422474 h 1528586"/>
              <a:gd name="connsiteX6" fmla="*/ 3935352 w 9255211"/>
              <a:gd name="connsiteY6" fmla="*/ 1422474 h 1528586"/>
              <a:gd name="connsiteX7" fmla="*/ 19 w 9255211"/>
              <a:gd name="connsiteY7" fmla="*/ 785803 h 1528586"/>
              <a:gd name="connsiteX8" fmla="*/ 20 w 9255211"/>
              <a:gd name="connsiteY8" fmla="*/ 785808 h 1528586"/>
              <a:gd name="connsiteX0" fmla="*/ 20 w 9255211"/>
              <a:gd name="connsiteY0" fmla="*/ 785808 h 1528586"/>
              <a:gd name="connsiteX1" fmla="*/ 3764780 w 9255211"/>
              <a:gd name="connsiteY1" fmla="*/ 613204 h 1528586"/>
              <a:gd name="connsiteX2" fmla="*/ 6215063 w 9255211"/>
              <a:gd name="connsiteY2" fmla="*/ 642949 h 1528586"/>
              <a:gd name="connsiteX3" fmla="*/ 8767051 w 9255211"/>
              <a:gd name="connsiteY3" fmla="*/ 32914 h 1528586"/>
              <a:gd name="connsiteX4" fmla="*/ 9169644 w 9255211"/>
              <a:gd name="connsiteY4" fmla="*/ 789503 h 1528586"/>
              <a:gd name="connsiteX5" fmla="*/ 5208685 w 9255211"/>
              <a:gd name="connsiteY5" fmla="*/ 1422474 h 1528586"/>
              <a:gd name="connsiteX6" fmla="*/ 3935352 w 9255211"/>
              <a:gd name="connsiteY6" fmla="*/ 1422474 h 1528586"/>
              <a:gd name="connsiteX7" fmla="*/ 19 w 9255211"/>
              <a:gd name="connsiteY7" fmla="*/ 785803 h 1528586"/>
              <a:gd name="connsiteX8" fmla="*/ 20 w 9255211"/>
              <a:gd name="connsiteY8" fmla="*/ 785808 h 1528586"/>
              <a:gd name="connsiteX0" fmla="*/ 20 w 9255211"/>
              <a:gd name="connsiteY0" fmla="*/ 785808 h 1487800"/>
              <a:gd name="connsiteX1" fmla="*/ 3764780 w 9255211"/>
              <a:gd name="connsiteY1" fmla="*/ 613204 h 1487800"/>
              <a:gd name="connsiteX2" fmla="*/ 6215063 w 9255211"/>
              <a:gd name="connsiteY2" fmla="*/ 642949 h 1487800"/>
              <a:gd name="connsiteX3" fmla="*/ 8767051 w 9255211"/>
              <a:gd name="connsiteY3" fmla="*/ 32914 h 1487800"/>
              <a:gd name="connsiteX4" fmla="*/ 9169644 w 9255211"/>
              <a:gd name="connsiteY4" fmla="*/ 789503 h 1487800"/>
              <a:gd name="connsiteX5" fmla="*/ 5208685 w 9255211"/>
              <a:gd name="connsiteY5" fmla="*/ 1422474 h 1487800"/>
              <a:gd name="connsiteX6" fmla="*/ 3935352 w 9255211"/>
              <a:gd name="connsiteY6" fmla="*/ 1422474 h 1487800"/>
              <a:gd name="connsiteX7" fmla="*/ 19 w 9255211"/>
              <a:gd name="connsiteY7" fmla="*/ 785803 h 1487800"/>
              <a:gd name="connsiteX8" fmla="*/ 20 w 9255211"/>
              <a:gd name="connsiteY8" fmla="*/ 785808 h 1487800"/>
              <a:gd name="connsiteX0" fmla="*/ 20 w 9255211"/>
              <a:gd name="connsiteY0" fmla="*/ 785808 h 1487800"/>
              <a:gd name="connsiteX1" fmla="*/ 3764780 w 9255211"/>
              <a:gd name="connsiteY1" fmla="*/ 613204 h 1487800"/>
              <a:gd name="connsiteX2" fmla="*/ 6215063 w 9255211"/>
              <a:gd name="connsiteY2" fmla="*/ 642949 h 1487800"/>
              <a:gd name="connsiteX3" fmla="*/ 8767051 w 9255211"/>
              <a:gd name="connsiteY3" fmla="*/ 32914 h 1487800"/>
              <a:gd name="connsiteX4" fmla="*/ 9169644 w 9255211"/>
              <a:gd name="connsiteY4" fmla="*/ 789503 h 1487800"/>
              <a:gd name="connsiteX5" fmla="*/ 5208685 w 9255211"/>
              <a:gd name="connsiteY5" fmla="*/ 1422474 h 1487800"/>
              <a:gd name="connsiteX6" fmla="*/ 3935352 w 9255211"/>
              <a:gd name="connsiteY6" fmla="*/ 1422474 h 1487800"/>
              <a:gd name="connsiteX7" fmla="*/ 19 w 9255211"/>
              <a:gd name="connsiteY7" fmla="*/ 785803 h 1487800"/>
              <a:gd name="connsiteX8" fmla="*/ 20 w 9255211"/>
              <a:gd name="connsiteY8" fmla="*/ 785808 h 1487800"/>
              <a:gd name="connsiteX0" fmla="*/ 31749 w 9255211"/>
              <a:gd name="connsiteY0" fmla="*/ 869624 h 1487800"/>
              <a:gd name="connsiteX1" fmla="*/ 3764780 w 9255211"/>
              <a:gd name="connsiteY1" fmla="*/ 613204 h 1487800"/>
              <a:gd name="connsiteX2" fmla="*/ 6215063 w 9255211"/>
              <a:gd name="connsiteY2" fmla="*/ 642949 h 1487800"/>
              <a:gd name="connsiteX3" fmla="*/ 8767051 w 9255211"/>
              <a:gd name="connsiteY3" fmla="*/ 32914 h 1487800"/>
              <a:gd name="connsiteX4" fmla="*/ 9169644 w 9255211"/>
              <a:gd name="connsiteY4" fmla="*/ 789503 h 1487800"/>
              <a:gd name="connsiteX5" fmla="*/ 5208685 w 9255211"/>
              <a:gd name="connsiteY5" fmla="*/ 1422474 h 1487800"/>
              <a:gd name="connsiteX6" fmla="*/ 3935352 w 9255211"/>
              <a:gd name="connsiteY6" fmla="*/ 1422474 h 1487800"/>
              <a:gd name="connsiteX7" fmla="*/ 19 w 9255211"/>
              <a:gd name="connsiteY7" fmla="*/ 785803 h 1487800"/>
              <a:gd name="connsiteX8" fmla="*/ 31749 w 9255211"/>
              <a:gd name="connsiteY8" fmla="*/ 869624 h 1487800"/>
              <a:gd name="connsiteX0" fmla="*/ 0 w 9223462"/>
              <a:gd name="connsiteY0" fmla="*/ 869624 h 1487800"/>
              <a:gd name="connsiteX1" fmla="*/ 3733031 w 9223462"/>
              <a:gd name="connsiteY1" fmla="*/ 613204 h 1487800"/>
              <a:gd name="connsiteX2" fmla="*/ 6183314 w 9223462"/>
              <a:gd name="connsiteY2" fmla="*/ 642949 h 1487800"/>
              <a:gd name="connsiteX3" fmla="*/ 8735302 w 9223462"/>
              <a:gd name="connsiteY3" fmla="*/ 32914 h 1487800"/>
              <a:gd name="connsiteX4" fmla="*/ 9137895 w 9223462"/>
              <a:gd name="connsiteY4" fmla="*/ 789503 h 1487800"/>
              <a:gd name="connsiteX5" fmla="*/ 5176936 w 9223462"/>
              <a:gd name="connsiteY5" fmla="*/ 1422474 h 1487800"/>
              <a:gd name="connsiteX6" fmla="*/ 3903603 w 9223462"/>
              <a:gd name="connsiteY6" fmla="*/ 1422474 h 1487800"/>
              <a:gd name="connsiteX7" fmla="*/ 0 w 9223462"/>
              <a:gd name="connsiteY7" fmla="*/ 869624 h 1487800"/>
              <a:gd name="connsiteX0" fmla="*/ 0 w 9223462"/>
              <a:gd name="connsiteY0" fmla="*/ 869624 h 1487800"/>
              <a:gd name="connsiteX1" fmla="*/ 3733031 w 9223462"/>
              <a:gd name="connsiteY1" fmla="*/ 613204 h 1487800"/>
              <a:gd name="connsiteX2" fmla="*/ 6183314 w 9223462"/>
              <a:gd name="connsiteY2" fmla="*/ 642949 h 1487800"/>
              <a:gd name="connsiteX3" fmla="*/ 8735302 w 9223462"/>
              <a:gd name="connsiteY3" fmla="*/ 32914 h 1487800"/>
              <a:gd name="connsiteX4" fmla="*/ 9137895 w 9223462"/>
              <a:gd name="connsiteY4" fmla="*/ 789503 h 1487800"/>
              <a:gd name="connsiteX5" fmla="*/ 5176936 w 9223462"/>
              <a:gd name="connsiteY5" fmla="*/ 1422474 h 1487800"/>
              <a:gd name="connsiteX6" fmla="*/ 3903603 w 9223462"/>
              <a:gd name="connsiteY6" fmla="*/ 1422474 h 1487800"/>
              <a:gd name="connsiteX7" fmla="*/ 0 w 9223462"/>
              <a:gd name="connsiteY7" fmla="*/ 869624 h 1487800"/>
              <a:gd name="connsiteX0" fmla="*/ 0 w 9223462"/>
              <a:gd name="connsiteY0" fmla="*/ 869624 h 1487800"/>
              <a:gd name="connsiteX1" fmla="*/ 3733031 w 9223462"/>
              <a:gd name="connsiteY1" fmla="*/ 613204 h 1487800"/>
              <a:gd name="connsiteX2" fmla="*/ 6183314 w 9223462"/>
              <a:gd name="connsiteY2" fmla="*/ 642949 h 1487800"/>
              <a:gd name="connsiteX3" fmla="*/ 8735302 w 9223462"/>
              <a:gd name="connsiteY3" fmla="*/ 32914 h 1487800"/>
              <a:gd name="connsiteX4" fmla="*/ 9137895 w 9223462"/>
              <a:gd name="connsiteY4" fmla="*/ 789503 h 1487800"/>
              <a:gd name="connsiteX5" fmla="*/ 5176936 w 9223462"/>
              <a:gd name="connsiteY5" fmla="*/ 1422474 h 1487800"/>
              <a:gd name="connsiteX6" fmla="*/ 3903603 w 9223462"/>
              <a:gd name="connsiteY6" fmla="*/ 1422474 h 1487800"/>
              <a:gd name="connsiteX7" fmla="*/ 0 w 9223462"/>
              <a:gd name="connsiteY7" fmla="*/ 869624 h 1487800"/>
              <a:gd name="connsiteX0" fmla="*/ 0 w 9080638"/>
              <a:gd name="connsiteY0" fmla="*/ 882002 h 1487800"/>
              <a:gd name="connsiteX1" fmla="*/ 3590207 w 9080638"/>
              <a:gd name="connsiteY1" fmla="*/ 613204 h 1487800"/>
              <a:gd name="connsiteX2" fmla="*/ 6040490 w 9080638"/>
              <a:gd name="connsiteY2" fmla="*/ 642949 h 1487800"/>
              <a:gd name="connsiteX3" fmla="*/ 8592478 w 9080638"/>
              <a:gd name="connsiteY3" fmla="*/ 32914 h 1487800"/>
              <a:gd name="connsiteX4" fmla="*/ 8995071 w 9080638"/>
              <a:gd name="connsiteY4" fmla="*/ 789503 h 1487800"/>
              <a:gd name="connsiteX5" fmla="*/ 5034112 w 9080638"/>
              <a:gd name="connsiteY5" fmla="*/ 1422474 h 1487800"/>
              <a:gd name="connsiteX6" fmla="*/ 3760779 w 9080638"/>
              <a:gd name="connsiteY6" fmla="*/ 1422474 h 1487800"/>
              <a:gd name="connsiteX7" fmla="*/ 0 w 9080638"/>
              <a:gd name="connsiteY7" fmla="*/ 882002 h 1487800"/>
              <a:gd name="connsiteX0" fmla="*/ 0 w 9080638"/>
              <a:gd name="connsiteY0" fmla="*/ 882002 h 1487800"/>
              <a:gd name="connsiteX1" fmla="*/ 3590207 w 9080638"/>
              <a:gd name="connsiteY1" fmla="*/ 613204 h 1487800"/>
              <a:gd name="connsiteX2" fmla="*/ 6040490 w 9080638"/>
              <a:gd name="connsiteY2" fmla="*/ 642949 h 1487800"/>
              <a:gd name="connsiteX3" fmla="*/ 8592478 w 9080638"/>
              <a:gd name="connsiteY3" fmla="*/ 32914 h 1487800"/>
              <a:gd name="connsiteX4" fmla="*/ 8995071 w 9080638"/>
              <a:gd name="connsiteY4" fmla="*/ 789503 h 1487800"/>
              <a:gd name="connsiteX5" fmla="*/ 5034112 w 9080638"/>
              <a:gd name="connsiteY5" fmla="*/ 1422474 h 1487800"/>
              <a:gd name="connsiteX6" fmla="*/ 3760779 w 9080638"/>
              <a:gd name="connsiteY6" fmla="*/ 1422474 h 1487800"/>
              <a:gd name="connsiteX7" fmla="*/ 0 w 9080638"/>
              <a:gd name="connsiteY7" fmla="*/ 882002 h 1487800"/>
              <a:gd name="connsiteX0" fmla="*/ 0 w 9080638"/>
              <a:gd name="connsiteY0" fmla="*/ 882002 h 1665600"/>
              <a:gd name="connsiteX1" fmla="*/ 3590207 w 9080638"/>
              <a:gd name="connsiteY1" fmla="*/ 613204 h 1665600"/>
              <a:gd name="connsiteX2" fmla="*/ 6040490 w 9080638"/>
              <a:gd name="connsiteY2" fmla="*/ 642949 h 1665600"/>
              <a:gd name="connsiteX3" fmla="*/ 8592478 w 9080638"/>
              <a:gd name="connsiteY3" fmla="*/ 32914 h 1665600"/>
              <a:gd name="connsiteX4" fmla="*/ 8995071 w 9080638"/>
              <a:gd name="connsiteY4" fmla="*/ 789503 h 1665600"/>
              <a:gd name="connsiteX5" fmla="*/ 5034112 w 9080638"/>
              <a:gd name="connsiteY5" fmla="*/ 1422474 h 1665600"/>
              <a:gd name="connsiteX6" fmla="*/ 3760779 w 9080638"/>
              <a:gd name="connsiteY6" fmla="*/ 1422474 h 1665600"/>
              <a:gd name="connsiteX7" fmla="*/ 0 w 9080638"/>
              <a:gd name="connsiteY7" fmla="*/ 882002 h 1665600"/>
              <a:gd name="connsiteX0" fmla="*/ 0 w 9080638"/>
              <a:gd name="connsiteY0" fmla="*/ 872094 h 1655692"/>
              <a:gd name="connsiteX1" fmla="*/ 3590207 w 9080638"/>
              <a:gd name="connsiteY1" fmla="*/ 603296 h 1655692"/>
              <a:gd name="connsiteX2" fmla="*/ 6040490 w 9080638"/>
              <a:gd name="connsiteY2" fmla="*/ 633041 h 1655692"/>
              <a:gd name="connsiteX3" fmla="*/ 5986610 w 9080638"/>
              <a:gd name="connsiteY3" fmla="*/ 141845 h 1655692"/>
              <a:gd name="connsiteX4" fmla="*/ 8592478 w 9080638"/>
              <a:gd name="connsiteY4" fmla="*/ 23006 h 1655692"/>
              <a:gd name="connsiteX5" fmla="*/ 8995071 w 9080638"/>
              <a:gd name="connsiteY5" fmla="*/ 779595 h 1655692"/>
              <a:gd name="connsiteX6" fmla="*/ 5034112 w 9080638"/>
              <a:gd name="connsiteY6" fmla="*/ 1412566 h 1655692"/>
              <a:gd name="connsiteX7" fmla="*/ 3760779 w 9080638"/>
              <a:gd name="connsiteY7" fmla="*/ 1412566 h 1655692"/>
              <a:gd name="connsiteX8" fmla="*/ 0 w 9080638"/>
              <a:gd name="connsiteY8" fmla="*/ 872094 h 1655692"/>
              <a:gd name="connsiteX0" fmla="*/ 0 w 9080638"/>
              <a:gd name="connsiteY0" fmla="*/ 872094 h 1655692"/>
              <a:gd name="connsiteX1" fmla="*/ 3590207 w 9080638"/>
              <a:gd name="connsiteY1" fmla="*/ 603296 h 1655692"/>
              <a:gd name="connsiteX2" fmla="*/ 6040490 w 9080638"/>
              <a:gd name="connsiteY2" fmla="*/ 633041 h 1655692"/>
              <a:gd name="connsiteX3" fmla="*/ 5986610 w 9080638"/>
              <a:gd name="connsiteY3" fmla="*/ 141845 h 1655692"/>
              <a:gd name="connsiteX4" fmla="*/ 8592478 w 9080638"/>
              <a:gd name="connsiteY4" fmla="*/ 23006 h 1655692"/>
              <a:gd name="connsiteX5" fmla="*/ 8995071 w 9080638"/>
              <a:gd name="connsiteY5" fmla="*/ 779595 h 1655692"/>
              <a:gd name="connsiteX6" fmla="*/ 5034112 w 9080638"/>
              <a:gd name="connsiteY6" fmla="*/ 1412566 h 1655692"/>
              <a:gd name="connsiteX7" fmla="*/ 5113486 w 9080638"/>
              <a:gd name="connsiteY7" fmla="*/ 1048681 h 1655692"/>
              <a:gd name="connsiteX8" fmla="*/ 3760779 w 9080638"/>
              <a:gd name="connsiteY8" fmla="*/ 1412566 h 1655692"/>
              <a:gd name="connsiteX9" fmla="*/ 0 w 9080638"/>
              <a:gd name="connsiteY9" fmla="*/ 872094 h 1655692"/>
              <a:gd name="connsiteX0" fmla="*/ 0 w 9080638"/>
              <a:gd name="connsiteY0" fmla="*/ 872094 h 1655692"/>
              <a:gd name="connsiteX1" fmla="*/ 3590207 w 9080638"/>
              <a:gd name="connsiteY1" fmla="*/ 603296 h 1655692"/>
              <a:gd name="connsiteX2" fmla="*/ 6040490 w 9080638"/>
              <a:gd name="connsiteY2" fmla="*/ 633041 h 1655692"/>
              <a:gd name="connsiteX3" fmla="*/ 5986610 w 9080638"/>
              <a:gd name="connsiteY3" fmla="*/ 141845 h 1655692"/>
              <a:gd name="connsiteX4" fmla="*/ 8592478 w 9080638"/>
              <a:gd name="connsiteY4" fmla="*/ 23006 h 1655692"/>
              <a:gd name="connsiteX5" fmla="*/ 8995071 w 9080638"/>
              <a:gd name="connsiteY5" fmla="*/ 779595 h 1655692"/>
              <a:gd name="connsiteX6" fmla="*/ 5034112 w 9080638"/>
              <a:gd name="connsiteY6" fmla="*/ 1412566 h 1655692"/>
              <a:gd name="connsiteX7" fmla="*/ 5373838 w 9080638"/>
              <a:gd name="connsiteY7" fmla="*/ 1024622 h 1655692"/>
              <a:gd name="connsiteX8" fmla="*/ 5113486 w 9080638"/>
              <a:gd name="connsiteY8" fmla="*/ 1048681 h 1655692"/>
              <a:gd name="connsiteX9" fmla="*/ 3760779 w 9080638"/>
              <a:gd name="connsiteY9" fmla="*/ 1412566 h 1655692"/>
              <a:gd name="connsiteX10" fmla="*/ 0 w 9080638"/>
              <a:gd name="connsiteY10" fmla="*/ 872094 h 1655692"/>
              <a:gd name="connsiteX0" fmla="*/ 0 w 9080638"/>
              <a:gd name="connsiteY0" fmla="*/ 872094 h 1497523"/>
              <a:gd name="connsiteX1" fmla="*/ 3590207 w 9080638"/>
              <a:gd name="connsiteY1" fmla="*/ 603296 h 1497523"/>
              <a:gd name="connsiteX2" fmla="*/ 6040490 w 9080638"/>
              <a:gd name="connsiteY2" fmla="*/ 633041 h 1497523"/>
              <a:gd name="connsiteX3" fmla="*/ 5986610 w 9080638"/>
              <a:gd name="connsiteY3" fmla="*/ 141845 h 1497523"/>
              <a:gd name="connsiteX4" fmla="*/ 8592478 w 9080638"/>
              <a:gd name="connsiteY4" fmla="*/ 23006 h 1497523"/>
              <a:gd name="connsiteX5" fmla="*/ 8995071 w 9080638"/>
              <a:gd name="connsiteY5" fmla="*/ 779595 h 1497523"/>
              <a:gd name="connsiteX6" fmla="*/ 5373838 w 9080638"/>
              <a:gd name="connsiteY6" fmla="*/ 1024622 h 1497523"/>
              <a:gd name="connsiteX7" fmla="*/ 5113486 w 9080638"/>
              <a:gd name="connsiteY7" fmla="*/ 1048681 h 1497523"/>
              <a:gd name="connsiteX8" fmla="*/ 3760779 w 9080638"/>
              <a:gd name="connsiteY8" fmla="*/ 1412566 h 1497523"/>
              <a:gd name="connsiteX9" fmla="*/ 0 w 9080638"/>
              <a:gd name="connsiteY9" fmla="*/ 872094 h 1497523"/>
              <a:gd name="connsiteX0" fmla="*/ 0 w 9080638"/>
              <a:gd name="connsiteY0" fmla="*/ 872094 h 1497523"/>
              <a:gd name="connsiteX1" fmla="*/ 3590207 w 9080638"/>
              <a:gd name="connsiteY1" fmla="*/ 603296 h 1497523"/>
              <a:gd name="connsiteX2" fmla="*/ 5986610 w 9080638"/>
              <a:gd name="connsiteY2" fmla="*/ 141845 h 1497523"/>
              <a:gd name="connsiteX3" fmla="*/ 8592478 w 9080638"/>
              <a:gd name="connsiteY3" fmla="*/ 23006 h 1497523"/>
              <a:gd name="connsiteX4" fmla="*/ 8995071 w 9080638"/>
              <a:gd name="connsiteY4" fmla="*/ 779595 h 1497523"/>
              <a:gd name="connsiteX5" fmla="*/ 5373838 w 9080638"/>
              <a:gd name="connsiteY5" fmla="*/ 1024622 h 1497523"/>
              <a:gd name="connsiteX6" fmla="*/ 5113486 w 9080638"/>
              <a:gd name="connsiteY6" fmla="*/ 1048681 h 1497523"/>
              <a:gd name="connsiteX7" fmla="*/ 3760779 w 9080638"/>
              <a:gd name="connsiteY7" fmla="*/ 1412566 h 1497523"/>
              <a:gd name="connsiteX8" fmla="*/ 0 w 9080638"/>
              <a:gd name="connsiteY8" fmla="*/ 872094 h 1497523"/>
              <a:gd name="connsiteX0" fmla="*/ 0 w 9080638"/>
              <a:gd name="connsiteY0" fmla="*/ 872094 h 1497523"/>
              <a:gd name="connsiteX1" fmla="*/ 3590207 w 9080638"/>
              <a:gd name="connsiteY1" fmla="*/ 603296 h 1497523"/>
              <a:gd name="connsiteX2" fmla="*/ 2736992 w 9080638"/>
              <a:gd name="connsiteY2" fmla="*/ 165904 h 1497523"/>
              <a:gd name="connsiteX3" fmla="*/ 5986610 w 9080638"/>
              <a:gd name="connsiteY3" fmla="*/ 141845 h 1497523"/>
              <a:gd name="connsiteX4" fmla="*/ 8592478 w 9080638"/>
              <a:gd name="connsiteY4" fmla="*/ 23006 h 1497523"/>
              <a:gd name="connsiteX5" fmla="*/ 8995071 w 9080638"/>
              <a:gd name="connsiteY5" fmla="*/ 779595 h 1497523"/>
              <a:gd name="connsiteX6" fmla="*/ 5373838 w 9080638"/>
              <a:gd name="connsiteY6" fmla="*/ 1024622 h 1497523"/>
              <a:gd name="connsiteX7" fmla="*/ 5113486 w 9080638"/>
              <a:gd name="connsiteY7" fmla="*/ 1048681 h 1497523"/>
              <a:gd name="connsiteX8" fmla="*/ 3760779 w 9080638"/>
              <a:gd name="connsiteY8" fmla="*/ 1412566 h 1497523"/>
              <a:gd name="connsiteX9" fmla="*/ 0 w 9080638"/>
              <a:gd name="connsiteY9" fmla="*/ 872094 h 1497523"/>
              <a:gd name="connsiteX0" fmla="*/ 0 w 9080638"/>
              <a:gd name="connsiteY0" fmla="*/ 872094 h 1432924"/>
              <a:gd name="connsiteX1" fmla="*/ 3590207 w 9080638"/>
              <a:gd name="connsiteY1" fmla="*/ 603296 h 1432924"/>
              <a:gd name="connsiteX2" fmla="*/ 2736992 w 9080638"/>
              <a:gd name="connsiteY2" fmla="*/ 165904 h 1432924"/>
              <a:gd name="connsiteX3" fmla="*/ 5986610 w 9080638"/>
              <a:gd name="connsiteY3" fmla="*/ 141845 h 1432924"/>
              <a:gd name="connsiteX4" fmla="*/ 8592478 w 9080638"/>
              <a:gd name="connsiteY4" fmla="*/ 23006 h 1432924"/>
              <a:gd name="connsiteX5" fmla="*/ 8995071 w 9080638"/>
              <a:gd name="connsiteY5" fmla="*/ 779595 h 1432924"/>
              <a:gd name="connsiteX6" fmla="*/ 5373838 w 9080638"/>
              <a:gd name="connsiteY6" fmla="*/ 1024622 h 1432924"/>
              <a:gd name="connsiteX7" fmla="*/ 5113486 w 9080638"/>
              <a:gd name="connsiteY7" fmla="*/ 1048681 h 1432924"/>
              <a:gd name="connsiteX8" fmla="*/ 3760779 w 9080638"/>
              <a:gd name="connsiteY8" fmla="*/ 1412566 h 1432924"/>
              <a:gd name="connsiteX9" fmla="*/ 3687910 w 9080638"/>
              <a:gd name="connsiteY9" fmla="*/ 926535 h 1432924"/>
              <a:gd name="connsiteX10" fmla="*/ 0 w 9080638"/>
              <a:gd name="connsiteY10" fmla="*/ 872094 h 1432924"/>
              <a:gd name="connsiteX0" fmla="*/ 0 w 9080638"/>
              <a:gd name="connsiteY0" fmla="*/ 872094 h 1069471"/>
              <a:gd name="connsiteX1" fmla="*/ 3590207 w 9080638"/>
              <a:gd name="connsiteY1" fmla="*/ 603296 h 1069471"/>
              <a:gd name="connsiteX2" fmla="*/ 2736992 w 9080638"/>
              <a:gd name="connsiteY2" fmla="*/ 165904 h 1069471"/>
              <a:gd name="connsiteX3" fmla="*/ 5986610 w 9080638"/>
              <a:gd name="connsiteY3" fmla="*/ 141845 h 1069471"/>
              <a:gd name="connsiteX4" fmla="*/ 8592478 w 9080638"/>
              <a:gd name="connsiteY4" fmla="*/ 23006 h 1069471"/>
              <a:gd name="connsiteX5" fmla="*/ 8995071 w 9080638"/>
              <a:gd name="connsiteY5" fmla="*/ 779595 h 1069471"/>
              <a:gd name="connsiteX6" fmla="*/ 5373838 w 9080638"/>
              <a:gd name="connsiteY6" fmla="*/ 1024622 h 1069471"/>
              <a:gd name="connsiteX7" fmla="*/ 5113486 w 9080638"/>
              <a:gd name="connsiteY7" fmla="*/ 1048681 h 1069471"/>
              <a:gd name="connsiteX8" fmla="*/ 4125949 w 9080638"/>
              <a:gd name="connsiteY8" fmla="*/ 996131 h 1069471"/>
              <a:gd name="connsiteX9" fmla="*/ 3687910 w 9080638"/>
              <a:gd name="connsiteY9" fmla="*/ 926535 h 1069471"/>
              <a:gd name="connsiteX10" fmla="*/ 0 w 9080638"/>
              <a:gd name="connsiteY10" fmla="*/ 872094 h 1069471"/>
              <a:gd name="connsiteX0" fmla="*/ 0 w 9172021"/>
              <a:gd name="connsiteY0" fmla="*/ 872094 h 1069470"/>
              <a:gd name="connsiteX1" fmla="*/ 3590207 w 9172021"/>
              <a:gd name="connsiteY1" fmla="*/ 603296 h 1069470"/>
              <a:gd name="connsiteX2" fmla="*/ 2736992 w 9172021"/>
              <a:gd name="connsiteY2" fmla="*/ 165904 h 1069470"/>
              <a:gd name="connsiteX3" fmla="*/ 5986610 w 9172021"/>
              <a:gd name="connsiteY3" fmla="*/ 141845 h 1069470"/>
              <a:gd name="connsiteX4" fmla="*/ 8592478 w 9172021"/>
              <a:gd name="connsiteY4" fmla="*/ 23006 h 1069470"/>
              <a:gd name="connsiteX5" fmla="*/ 8995071 w 9172021"/>
              <a:gd name="connsiteY5" fmla="*/ 779595 h 1069470"/>
              <a:gd name="connsiteX6" fmla="*/ 8525090 w 9172021"/>
              <a:gd name="connsiteY6" fmla="*/ 1024622 h 1069470"/>
              <a:gd name="connsiteX7" fmla="*/ 5113486 w 9172021"/>
              <a:gd name="connsiteY7" fmla="*/ 1048681 h 1069470"/>
              <a:gd name="connsiteX8" fmla="*/ 4125949 w 9172021"/>
              <a:gd name="connsiteY8" fmla="*/ 996131 h 1069470"/>
              <a:gd name="connsiteX9" fmla="*/ 3687910 w 9172021"/>
              <a:gd name="connsiteY9" fmla="*/ 926535 h 1069470"/>
              <a:gd name="connsiteX10" fmla="*/ 0 w 9172021"/>
              <a:gd name="connsiteY10" fmla="*/ 872094 h 1069470"/>
              <a:gd name="connsiteX0" fmla="*/ 0 w 9445806"/>
              <a:gd name="connsiteY0" fmla="*/ 872094 h 1069470"/>
              <a:gd name="connsiteX1" fmla="*/ 3590207 w 9445806"/>
              <a:gd name="connsiteY1" fmla="*/ 603296 h 1069470"/>
              <a:gd name="connsiteX2" fmla="*/ 2736992 w 9445806"/>
              <a:gd name="connsiteY2" fmla="*/ 165904 h 1069470"/>
              <a:gd name="connsiteX3" fmla="*/ 5986610 w 9445806"/>
              <a:gd name="connsiteY3" fmla="*/ 141845 h 1069470"/>
              <a:gd name="connsiteX4" fmla="*/ 8592478 w 9445806"/>
              <a:gd name="connsiteY4" fmla="*/ 23006 h 1069470"/>
              <a:gd name="connsiteX5" fmla="*/ 8995071 w 9445806"/>
              <a:gd name="connsiteY5" fmla="*/ 779595 h 1069470"/>
              <a:gd name="connsiteX6" fmla="*/ 8798875 w 9445806"/>
              <a:gd name="connsiteY6" fmla="*/ 1024622 h 1069470"/>
              <a:gd name="connsiteX7" fmla="*/ 5113486 w 9445806"/>
              <a:gd name="connsiteY7" fmla="*/ 1048681 h 1069470"/>
              <a:gd name="connsiteX8" fmla="*/ 4125949 w 9445806"/>
              <a:gd name="connsiteY8" fmla="*/ 996131 h 1069470"/>
              <a:gd name="connsiteX9" fmla="*/ 3687910 w 9445806"/>
              <a:gd name="connsiteY9" fmla="*/ 926535 h 1069470"/>
              <a:gd name="connsiteX10" fmla="*/ 0 w 9445806"/>
              <a:gd name="connsiteY10" fmla="*/ 872094 h 1069470"/>
              <a:gd name="connsiteX0" fmla="*/ 0 w 9378707"/>
              <a:gd name="connsiteY0" fmla="*/ 872094 h 1195568"/>
              <a:gd name="connsiteX1" fmla="*/ 3590207 w 9378707"/>
              <a:gd name="connsiteY1" fmla="*/ 603296 h 1195568"/>
              <a:gd name="connsiteX2" fmla="*/ 2736992 w 9378707"/>
              <a:gd name="connsiteY2" fmla="*/ 165904 h 1195568"/>
              <a:gd name="connsiteX3" fmla="*/ 5986610 w 9378707"/>
              <a:gd name="connsiteY3" fmla="*/ 141845 h 1195568"/>
              <a:gd name="connsiteX4" fmla="*/ 8592478 w 9378707"/>
              <a:gd name="connsiteY4" fmla="*/ 23006 h 1195568"/>
              <a:gd name="connsiteX5" fmla="*/ 8798875 w 9378707"/>
              <a:gd name="connsiteY5" fmla="*/ 1024622 h 1195568"/>
              <a:gd name="connsiteX6" fmla="*/ 5113486 w 9378707"/>
              <a:gd name="connsiteY6" fmla="*/ 1048681 h 1195568"/>
              <a:gd name="connsiteX7" fmla="*/ 4125949 w 9378707"/>
              <a:gd name="connsiteY7" fmla="*/ 996131 h 1195568"/>
              <a:gd name="connsiteX8" fmla="*/ 3687910 w 9378707"/>
              <a:gd name="connsiteY8" fmla="*/ 926535 h 1195568"/>
              <a:gd name="connsiteX9" fmla="*/ 0 w 9378707"/>
              <a:gd name="connsiteY9" fmla="*/ 872094 h 1195568"/>
              <a:gd name="connsiteX0" fmla="*/ 0 w 9378707"/>
              <a:gd name="connsiteY0" fmla="*/ 872094 h 1195568"/>
              <a:gd name="connsiteX1" fmla="*/ 3590207 w 9378707"/>
              <a:gd name="connsiteY1" fmla="*/ 603296 h 1195568"/>
              <a:gd name="connsiteX2" fmla="*/ 2081730 w 9378707"/>
              <a:gd name="connsiteY2" fmla="*/ 332468 h 1195568"/>
              <a:gd name="connsiteX3" fmla="*/ 2736992 w 9378707"/>
              <a:gd name="connsiteY3" fmla="*/ 165904 h 1195568"/>
              <a:gd name="connsiteX4" fmla="*/ 5986610 w 9378707"/>
              <a:gd name="connsiteY4" fmla="*/ 141845 h 1195568"/>
              <a:gd name="connsiteX5" fmla="*/ 8592478 w 9378707"/>
              <a:gd name="connsiteY5" fmla="*/ 23006 h 1195568"/>
              <a:gd name="connsiteX6" fmla="*/ 8798875 w 9378707"/>
              <a:gd name="connsiteY6" fmla="*/ 1024622 h 1195568"/>
              <a:gd name="connsiteX7" fmla="*/ 5113486 w 9378707"/>
              <a:gd name="connsiteY7" fmla="*/ 1048681 h 1195568"/>
              <a:gd name="connsiteX8" fmla="*/ 4125949 w 9378707"/>
              <a:gd name="connsiteY8" fmla="*/ 996131 h 1195568"/>
              <a:gd name="connsiteX9" fmla="*/ 3687910 w 9378707"/>
              <a:gd name="connsiteY9" fmla="*/ 926535 h 1195568"/>
              <a:gd name="connsiteX10" fmla="*/ 0 w 9378707"/>
              <a:gd name="connsiteY10" fmla="*/ 872094 h 1195568"/>
              <a:gd name="connsiteX0" fmla="*/ 267697 w 9646404"/>
              <a:gd name="connsiteY0" fmla="*/ 872094 h 1195568"/>
              <a:gd name="connsiteX1" fmla="*/ 2349427 w 9646404"/>
              <a:gd name="connsiteY1" fmla="*/ 332468 h 1195568"/>
              <a:gd name="connsiteX2" fmla="*/ 3004689 w 9646404"/>
              <a:gd name="connsiteY2" fmla="*/ 165904 h 1195568"/>
              <a:gd name="connsiteX3" fmla="*/ 6254307 w 9646404"/>
              <a:gd name="connsiteY3" fmla="*/ 141845 h 1195568"/>
              <a:gd name="connsiteX4" fmla="*/ 8860175 w 9646404"/>
              <a:gd name="connsiteY4" fmla="*/ 23006 h 1195568"/>
              <a:gd name="connsiteX5" fmla="*/ 9066572 w 9646404"/>
              <a:gd name="connsiteY5" fmla="*/ 1024622 h 1195568"/>
              <a:gd name="connsiteX6" fmla="*/ 5381183 w 9646404"/>
              <a:gd name="connsiteY6" fmla="*/ 1048681 h 1195568"/>
              <a:gd name="connsiteX7" fmla="*/ 4393646 w 9646404"/>
              <a:gd name="connsiteY7" fmla="*/ 996131 h 1195568"/>
              <a:gd name="connsiteX8" fmla="*/ 3955607 w 9646404"/>
              <a:gd name="connsiteY8" fmla="*/ 926535 h 1195568"/>
              <a:gd name="connsiteX9" fmla="*/ 267697 w 9646404"/>
              <a:gd name="connsiteY9" fmla="*/ 872094 h 1195568"/>
              <a:gd name="connsiteX0" fmla="*/ 267697 w 9646404"/>
              <a:gd name="connsiteY0" fmla="*/ 872094 h 1195568"/>
              <a:gd name="connsiteX1" fmla="*/ 2349427 w 9646404"/>
              <a:gd name="connsiteY1" fmla="*/ 332468 h 1195568"/>
              <a:gd name="connsiteX2" fmla="*/ 3004689 w 9646404"/>
              <a:gd name="connsiteY2" fmla="*/ 165904 h 1195568"/>
              <a:gd name="connsiteX3" fmla="*/ 7517799 w 9646404"/>
              <a:gd name="connsiteY3" fmla="*/ 308379 h 1195568"/>
              <a:gd name="connsiteX4" fmla="*/ 8860175 w 9646404"/>
              <a:gd name="connsiteY4" fmla="*/ 23006 h 1195568"/>
              <a:gd name="connsiteX5" fmla="*/ 9066572 w 9646404"/>
              <a:gd name="connsiteY5" fmla="*/ 1024622 h 1195568"/>
              <a:gd name="connsiteX6" fmla="*/ 5381183 w 9646404"/>
              <a:gd name="connsiteY6" fmla="*/ 1048681 h 1195568"/>
              <a:gd name="connsiteX7" fmla="*/ 4393646 w 9646404"/>
              <a:gd name="connsiteY7" fmla="*/ 996131 h 1195568"/>
              <a:gd name="connsiteX8" fmla="*/ 3955607 w 9646404"/>
              <a:gd name="connsiteY8" fmla="*/ 926535 h 1195568"/>
              <a:gd name="connsiteX9" fmla="*/ 267697 w 9646404"/>
              <a:gd name="connsiteY9" fmla="*/ 872094 h 1195568"/>
              <a:gd name="connsiteX0" fmla="*/ 267697 w 9646404"/>
              <a:gd name="connsiteY0" fmla="*/ 872094 h 1195568"/>
              <a:gd name="connsiteX1" fmla="*/ 2349427 w 9646404"/>
              <a:gd name="connsiteY1" fmla="*/ 332468 h 1195568"/>
              <a:gd name="connsiteX2" fmla="*/ 6482759 w 9646404"/>
              <a:gd name="connsiteY2" fmla="*/ 165904 h 1195568"/>
              <a:gd name="connsiteX3" fmla="*/ 7517799 w 9646404"/>
              <a:gd name="connsiteY3" fmla="*/ 308379 h 1195568"/>
              <a:gd name="connsiteX4" fmla="*/ 8860175 w 9646404"/>
              <a:gd name="connsiteY4" fmla="*/ 23006 h 1195568"/>
              <a:gd name="connsiteX5" fmla="*/ 9066572 w 9646404"/>
              <a:gd name="connsiteY5" fmla="*/ 1024622 h 1195568"/>
              <a:gd name="connsiteX6" fmla="*/ 5381183 w 9646404"/>
              <a:gd name="connsiteY6" fmla="*/ 1048681 h 1195568"/>
              <a:gd name="connsiteX7" fmla="*/ 4393646 w 9646404"/>
              <a:gd name="connsiteY7" fmla="*/ 996131 h 1195568"/>
              <a:gd name="connsiteX8" fmla="*/ 3955607 w 9646404"/>
              <a:gd name="connsiteY8" fmla="*/ 926535 h 1195568"/>
              <a:gd name="connsiteX9" fmla="*/ 267697 w 9646404"/>
              <a:gd name="connsiteY9" fmla="*/ 872094 h 1195568"/>
              <a:gd name="connsiteX0" fmla="*/ 267697 w 9646404"/>
              <a:gd name="connsiteY0" fmla="*/ 872094 h 1195568"/>
              <a:gd name="connsiteX1" fmla="*/ 2349427 w 9646404"/>
              <a:gd name="connsiteY1" fmla="*/ 332468 h 1195568"/>
              <a:gd name="connsiteX2" fmla="*/ 6482759 w 9646404"/>
              <a:gd name="connsiteY2" fmla="*/ 165904 h 1195568"/>
              <a:gd name="connsiteX3" fmla="*/ 7517799 w 9646404"/>
              <a:gd name="connsiteY3" fmla="*/ 308379 h 1195568"/>
              <a:gd name="connsiteX4" fmla="*/ 8860175 w 9646404"/>
              <a:gd name="connsiteY4" fmla="*/ 23006 h 1195568"/>
              <a:gd name="connsiteX5" fmla="*/ 9066572 w 9646404"/>
              <a:gd name="connsiteY5" fmla="*/ 1024622 h 1195568"/>
              <a:gd name="connsiteX6" fmla="*/ 5381183 w 9646404"/>
              <a:gd name="connsiteY6" fmla="*/ 1048681 h 1195568"/>
              <a:gd name="connsiteX7" fmla="*/ 4393646 w 9646404"/>
              <a:gd name="connsiteY7" fmla="*/ 996131 h 1195568"/>
              <a:gd name="connsiteX8" fmla="*/ 3955607 w 9646404"/>
              <a:gd name="connsiteY8" fmla="*/ 926535 h 1195568"/>
              <a:gd name="connsiteX9" fmla="*/ 267697 w 9646404"/>
              <a:gd name="connsiteY9" fmla="*/ 872094 h 1195568"/>
              <a:gd name="connsiteX0" fmla="*/ 267697 w 9646404"/>
              <a:gd name="connsiteY0" fmla="*/ 872094 h 1256270"/>
              <a:gd name="connsiteX1" fmla="*/ 2349427 w 9646404"/>
              <a:gd name="connsiteY1" fmla="*/ 332468 h 1256270"/>
              <a:gd name="connsiteX2" fmla="*/ 6482759 w 9646404"/>
              <a:gd name="connsiteY2" fmla="*/ 165904 h 1256270"/>
              <a:gd name="connsiteX3" fmla="*/ 7517799 w 9646404"/>
              <a:gd name="connsiteY3" fmla="*/ 308379 h 1256270"/>
              <a:gd name="connsiteX4" fmla="*/ 8860175 w 9646404"/>
              <a:gd name="connsiteY4" fmla="*/ 23006 h 1256270"/>
              <a:gd name="connsiteX5" fmla="*/ 9066572 w 9646404"/>
              <a:gd name="connsiteY5" fmla="*/ 1024622 h 1256270"/>
              <a:gd name="connsiteX6" fmla="*/ 7046263 w 9646404"/>
              <a:gd name="connsiteY6" fmla="*/ 1252261 h 1256270"/>
              <a:gd name="connsiteX7" fmla="*/ 5381183 w 9646404"/>
              <a:gd name="connsiteY7" fmla="*/ 1048681 h 1256270"/>
              <a:gd name="connsiteX8" fmla="*/ 4393646 w 9646404"/>
              <a:gd name="connsiteY8" fmla="*/ 996131 h 1256270"/>
              <a:gd name="connsiteX9" fmla="*/ 3955607 w 9646404"/>
              <a:gd name="connsiteY9" fmla="*/ 926535 h 1256270"/>
              <a:gd name="connsiteX10" fmla="*/ 267697 w 9646404"/>
              <a:gd name="connsiteY10" fmla="*/ 872094 h 1256270"/>
              <a:gd name="connsiteX0" fmla="*/ 267697 w 9646404"/>
              <a:gd name="connsiteY0" fmla="*/ 872094 h 1256271"/>
              <a:gd name="connsiteX1" fmla="*/ 2349427 w 9646404"/>
              <a:gd name="connsiteY1" fmla="*/ 332468 h 1256271"/>
              <a:gd name="connsiteX2" fmla="*/ 6482759 w 9646404"/>
              <a:gd name="connsiteY2" fmla="*/ 165904 h 1256271"/>
              <a:gd name="connsiteX3" fmla="*/ 8138349 w 9646404"/>
              <a:gd name="connsiteY3" fmla="*/ 308379 h 1256271"/>
              <a:gd name="connsiteX4" fmla="*/ 8860175 w 9646404"/>
              <a:gd name="connsiteY4" fmla="*/ 23006 h 1256271"/>
              <a:gd name="connsiteX5" fmla="*/ 9066572 w 9646404"/>
              <a:gd name="connsiteY5" fmla="*/ 1024622 h 1256271"/>
              <a:gd name="connsiteX6" fmla="*/ 7046263 w 9646404"/>
              <a:gd name="connsiteY6" fmla="*/ 1252261 h 1256271"/>
              <a:gd name="connsiteX7" fmla="*/ 5381183 w 9646404"/>
              <a:gd name="connsiteY7" fmla="*/ 1048681 h 1256271"/>
              <a:gd name="connsiteX8" fmla="*/ 4393646 w 9646404"/>
              <a:gd name="connsiteY8" fmla="*/ 996131 h 1256271"/>
              <a:gd name="connsiteX9" fmla="*/ 3955607 w 9646404"/>
              <a:gd name="connsiteY9" fmla="*/ 926535 h 1256271"/>
              <a:gd name="connsiteX10" fmla="*/ 267697 w 9646404"/>
              <a:gd name="connsiteY10" fmla="*/ 872094 h 1256271"/>
              <a:gd name="connsiteX0" fmla="*/ 267697 w 9646404"/>
              <a:gd name="connsiteY0" fmla="*/ 872094 h 1256271"/>
              <a:gd name="connsiteX1" fmla="*/ 2349427 w 9646404"/>
              <a:gd name="connsiteY1" fmla="*/ 332468 h 1256271"/>
              <a:gd name="connsiteX2" fmla="*/ 6482759 w 9646404"/>
              <a:gd name="connsiteY2" fmla="*/ 165904 h 1256271"/>
              <a:gd name="connsiteX3" fmla="*/ 8138349 w 9646404"/>
              <a:gd name="connsiteY3" fmla="*/ 308379 h 1256271"/>
              <a:gd name="connsiteX4" fmla="*/ 8860175 w 9646404"/>
              <a:gd name="connsiteY4" fmla="*/ 23006 h 1256271"/>
              <a:gd name="connsiteX5" fmla="*/ 9066572 w 9646404"/>
              <a:gd name="connsiteY5" fmla="*/ 1024622 h 1256271"/>
              <a:gd name="connsiteX6" fmla="*/ 7046263 w 9646404"/>
              <a:gd name="connsiteY6" fmla="*/ 1252261 h 1256271"/>
              <a:gd name="connsiteX7" fmla="*/ 5381183 w 9646404"/>
              <a:gd name="connsiteY7" fmla="*/ 1048681 h 1256271"/>
              <a:gd name="connsiteX8" fmla="*/ 4393646 w 9646404"/>
              <a:gd name="connsiteY8" fmla="*/ 996131 h 1256271"/>
              <a:gd name="connsiteX9" fmla="*/ 3955607 w 9646404"/>
              <a:gd name="connsiteY9" fmla="*/ 926535 h 1256271"/>
              <a:gd name="connsiteX10" fmla="*/ 267697 w 9646404"/>
              <a:gd name="connsiteY10" fmla="*/ 872094 h 1256271"/>
              <a:gd name="connsiteX0" fmla="*/ 267697 w 9646404"/>
              <a:gd name="connsiteY0" fmla="*/ 872094 h 1256271"/>
              <a:gd name="connsiteX1" fmla="*/ 2349427 w 9646404"/>
              <a:gd name="connsiteY1" fmla="*/ 332468 h 1256271"/>
              <a:gd name="connsiteX2" fmla="*/ 6482759 w 9646404"/>
              <a:gd name="connsiteY2" fmla="*/ 165904 h 1256271"/>
              <a:gd name="connsiteX3" fmla="*/ 8138349 w 9646404"/>
              <a:gd name="connsiteY3" fmla="*/ 308379 h 1256271"/>
              <a:gd name="connsiteX4" fmla="*/ 8860175 w 9646404"/>
              <a:gd name="connsiteY4" fmla="*/ 23006 h 1256271"/>
              <a:gd name="connsiteX5" fmla="*/ 9066572 w 9646404"/>
              <a:gd name="connsiteY5" fmla="*/ 1024622 h 1256271"/>
              <a:gd name="connsiteX6" fmla="*/ 7046263 w 9646404"/>
              <a:gd name="connsiteY6" fmla="*/ 1252261 h 1256271"/>
              <a:gd name="connsiteX7" fmla="*/ 5381183 w 9646404"/>
              <a:gd name="connsiteY7" fmla="*/ 1048681 h 1256271"/>
              <a:gd name="connsiteX8" fmla="*/ 4393646 w 9646404"/>
              <a:gd name="connsiteY8" fmla="*/ 996131 h 1256271"/>
              <a:gd name="connsiteX9" fmla="*/ 3955607 w 9646404"/>
              <a:gd name="connsiteY9" fmla="*/ 926535 h 1256271"/>
              <a:gd name="connsiteX10" fmla="*/ 267697 w 9646404"/>
              <a:gd name="connsiteY10" fmla="*/ 872094 h 1256271"/>
              <a:gd name="connsiteX0" fmla="*/ 267697 w 9646404"/>
              <a:gd name="connsiteY0" fmla="*/ 872094 h 1253500"/>
              <a:gd name="connsiteX1" fmla="*/ 2349427 w 9646404"/>
              <a:gd name="connsiteY1" fmla="*/ 332468 h 1253500"/>
              <a:gd name="connsiteX2" fmla="*/ 6482759 w 9646404"/>
              <a:gd name="connsiteY2" fmla="*/ 165904 h 1253500"/>
              <a:gd name="connsiteX3" fmla="*/ 8138349 w 9646404"/>
              <a:gd name="connsiteY3" fmla="*/ 308379 h 1253500"/>
              <a:gd name="connsiteX4" fmla="*/ 8860175 w 9646404"/>
              <a:gd name="connsiteY4" fmla="*/ 23006 h 1253500"/>
              <a:gd name="connsiteX5" fmla="*/ 9066572 w 9646404"/>
              <a:gd name="connsiteY5" fmla="*/ 1024622 h 1253500"/>
              <a:gd name="connsiteX6" fmla="*/ 9038573 w 9646404"/>
              <a:gd name="connsiteY6" fmla="*/ 1056114 h 1253500"/>
              <a:gd name="connsiteX7" fmla="*/ 7046263 w 9646404"/>
              <a:gd name="connsiteY7" fmla="*/ 1252261 h 1253500"/>
              <a:gd name="connsiteX8" fmla="*/ 5381183 w 9646404"/>
              <a:gd name="connsiteY8" fmla="*/ 1048681 h 1253500"/>
              <a:gd name="connsiteX9" fmla="*/ 4393646 w 9646404"/>
              <a:gd name="connsiteY9" fmla="*/ 996131 h 1253500"/>
              <a:gd name="connsiteX10" fmla="*/ 3955607 w 9646404"/>
              <a:gd name="connsiteY10" fmla="*/ 926535 h 1253500"/>
              <a:gd name="connsiteX11" fmla="*/ 267697 w 9646404"/>
              <a:gd name="connsiteY11" fmla="*/ 872094 h 1253500"/>
              <a:gd name="connsiteX0" fmla="*/ 267697 w 9646404"/>
              <a:gd name="connsiteY0" fmla="*/ 872094 h 1253500"/>
              <a:gd name="connsiteX1" fmla="*/ 2349427 w 9646404"/>
              <a:gd name="connsiteY1" fmla="*/ 332468 h 1253500"/>
              <a:gd name="connsiteX2" fmla="*/ 6482759 w 9646404"/>
              <a:gd name="connsiteY2" fmla="*/ 165904 h 1253500"/>
              <a:gd name="connsiteX3" fmla="*/ 8138349 w 9646404"/>
              <a:gd name="connsiteY3" fmla="*/ 308379 h 1253500"/>
              <a:gd name="connsiteX4" fmla="*/ 8860175 w 9646404"/>
              <a:gd name="connsiteY4" fmla="*/ 23006 h 1253500"/>
              <a:gd name="connsiteX5" fmla="*/ 9066572 w 9646404"/>
              <a:gd name="connsiteY5" fmla="*/ 1024622 h 1253500"/>
              <a:gd name="connsiteX6" fmla="*/ 9038573 w 9646404"/>
              <a:gd name="connsiteY6" fmla="*/ 1056114 h 1253500"/>
              <a:gd name="connsiteX7" fmla="*/ 7046263 w 9646404"/>
              <a:gd name="connsiteY7" fmla="*/ 1252261 h 1253500"/>
              <a:gd name="connsiteX8" fmla="*/ 5381183 w 9646404"/>
              <a:gd name="connsiteY8" fmla="*/ 1048681 h 1253500"/>
              <a:gd name="connsiteX9" fmla="*/ 4393646 w 9646404"/>
              <a:gd name="connsiteY9" fmla="*/ 996131 h 1253500"/>
              <a:gd name="connsiteX10" fmla="*/ 3955607 w 9646404"/>
              <a:gd name="connsiteY10" fmla="*/ 926535 h 1253500"/>
              <a:gd name="connsiteX11" fmla="*/ 267697 w 9646404"/>
              <a:gd name="connsiteY11" fmla="*/ 872094 h 1253500"/>
              <a:gd name="connsiteX0" fmla="*/ 267697 w 9646404"/>
              <a:gd name="connsiteY0" fmla="*/ 872094 h 1253500"/>
              <a:gd name="connsiteX1" fmla="*/ 2349427 w 9646404"/>
              <a:gd name="connsiteY1" fmla="*/ 332468 h 1253500"/>
              <a:gd name="connsiteX2" fmla="*/ 6482759 w 9646404"/>
              <a:gd name="connsiteY2" fmla="*/ 165904 h 1253500"/>
              <a:gd name="connsiteX3" fmla="*/ 8138349 w 9646404"/>
              <a:gd name="connsiteY3" fmla="*/ 308379 h 1253500"/>
              <a:gd name="connsiteX4" fmla="*/ 8860175 w 9646404"/>
              <a:gd name="connsiteY4" fmla="*/ 23006 h 1253500"/>
              <a:gd name="connsiteX5" fmla="*/ 9066572 w 9646404"/>
              <a:gd name="connsiteY5" fmla="*/ 1024622 h 1253500"/>
              <a:gd name="connsiteX6" fmla="*/ 9038573 w 9646404"/>
              <a:gd name="connsiteY6" fmla="*/ 1056114 h 1253500"/>
              <a:gd name="connsiteX7" fmla="*/ 7046263 w 9646404"/>
              <a:gd name="connsiteY7" fmla="*/ 1252261 h 1253500"/>
              <a:gd name="connsiteX8" fmla="*/ 5381183 w 9646404"/>
              <a:gd name="connsiteY8" fmla="*/ 1048681 h 1253500"/>
              <a:gd name="connsiteX9" fmla="*/ 4393646 w 9646404"/>
              <a:gd name="connsiteY9" fmla="*/ 996131 h 1253500"/>
              <a:gd name="connsiteX10" fmla="*/ 3955607 w 9646404"/>
              <a:gd name="connsiteY10" fmla="*/ 926535 h 1253500"/>
              <a:gd name="connsiteX11" fmla="*/ 267697 w 9646404"/>
              <a:gd name="connsiteY11" fmla="*/ 872094 h 1253500"/>
              <a:gd name="connsiteX0" fmla="*/ 267697 w 9646404"/>
              <a:gd name="connsiteY0" fmla="*/ 872094 h 1253500"/>
              <a:gd name="connsiteX1" fmla="*/ 2349427 w 9646404"/>
              <a:gd name="connsiteY1" fmla="*/ 332468 h 1253500"/>
              <a:gd name="connsiteX2" fmla="*/ 6482759 w 9646404"/>
              <a:gd name="connsiteY2" fmla="*/ 165904 h 1253500"/>
              <a:gd name="connsiteX3" fmla="*/ 8138349 w 9646404"/>
              <a:gd name="connsiteY3" fmla="*/ 308379 h 1253500"/>
              <a:gd name="connsiteX4" fmla="*/ 8860175 w 9646404"/>
              <a:gd name="connsiteY4" fmla="*/ 23006 h 1253500"/>
              <a:gd name="connsiteX5" fmla="*/ 9066572 w 9646404"/>
              <a:gd name="connsiteY5" fmla="*/ 1024622 h 1253500"/>
              <a:gd name="connsiteX6" fmla="*/ 9038573 w 9646404"/>
              <a:gd name="connsiteY6" fmla="*/ 1056114 h 1253500"/>
              <a:gd name="connsiteX7" fmla="*/ 7046263 w 9646404"/>
              <a:gd name="connsiteY7" fmla="*/ 1252261 h 1253500"/>
              <a:gd name="connsiteX8" fmla="*/ 5381183 w 9646404"/>
              <a:gd name="connsiteY8" fmla="*/ 1048681 h 1253500"/>
              <a:gd name="connsiteX9" fmla="*/ 4393646 w 9646404"/>
              <a:gd name="connsiteY9" fmla="*/ 996131 h 1253500"/>
              <a:gd name="connsiteX10" fmla="*/ 267697 w 9646404"/>
              <a:gd name="connsiteY10" fmla="*/ 872094 h 1253500"/>
              <a:gd name="connsiteX0" fmla="*/ 267697 w 9646404"/>
              <a:gd name="connsiteY0" fmla="*/ 976391 h 1357797"/>
              <a:gd name="connsiteX1" fmla="*/ 2112753 w 9646404"/>
              <a:gd name="connsiteY1" fmla="*/ 270174 h 1357797"/>
              <a:gd name="connsiteX2" fmla="*/ 6482759 w 9646404"/>
              <a:gd name="connsiteY2" fmla="*/ 270201 h 1357797"/>
              <a:gd name="connsiteX3" fmla="*/ 8138349 w 9646404"/>
              <a:gd name="connsiteY3" fmla="*/ 412676 h 1357797"/>
              <a:gd name="connsiteX4" fmla="*/ 8860175 w 9646404"/>
              <a:gd name="connsiteY4" fmla="*/ 127303 h 1357797"/>
              <a:gd name="connsiteX5" fmla="*/ 9066572 w 9646404"/>
              <a:gd name="connsiteY5" fmla="*/ 1128919 h 1357797"/>
              <a:gd name="connsiteX6" fmla="*/ 9038573 w 9646404"/>
              <a:gd name="connsiteY6" fmla="*/ 1160411 h 1357797"/>
              <a:gd name="connsiteX7" fmla="*/ 7046263 w 9646404"/>
              <a:gd name="connsiteY7" fmla="*/ 1356558 h 1357797"/>
              <a:gd name="connsiteX8" fmla="*/ 5381183 w 9646404"/>
              <a:gd name="connsiteY8" fmla="*/ 1152978 h 1357797"/>
              <a:gd name="connsiteX9" fmla="*/ 4393646 w 9646404"/>
              <a:gd name="connsiteY9" fmla="*/ 1100428 h 1357797"/>
              <a:gd name="connsiteX10" fmla="*/ 267697 w 9646404"/>
              <a:gd name="connsiteY10" fmla="*/ 976391 h 1357797"/>
              <a:gd name="connsiteX0" fmla="*/ 267697 w 9646404"/>
              <a:gd name="connsiteY0" fmla="*/ 976391 h 1360568"/>
              <a:gd name="connsiteX1" fmla="*/ 2112753 w 9646404"/>
              <a:gd name="connsiteY1" fmla="*/ 270174 h 1360568"/>
              <a:gd name="connsiteX2" fmla="*/ 6482759 w 9646404"/>
              <a:gd name="connsiteY2" fmla="*/ 270201 h 1360568"/>
              <a:gd name="connsiteX3" fmla="*/ 8138349 w 9646404"/>
              <a:gd name="connsiteY3" fmla="*/ 412676 h 1360568"/>
              <a:gd name="connsiteX4" fmla="*/ 8860175 w 9646404"/>
              <a:gd name="connsiteY4" fmla="*/ 127303 h 1360568"/>
              <a:gd name="connsiteX5" fmla="*/ 9066572 w 9646404"/>
              <a:gd name="connsiteY5" fmla="*/ 1128919 h 1360568"/>
              <a:gd name="connsiteX6" fmla="*/ 7046263 w 9646404"/>
              <a:gd name="connsiteY6" fmla="*/ 1356558 h 1360568"/>
              <a:gd name="connsiteX7" fmla="*/ 5381183 w 9646404"/>
              <a:gd name="connsiteY7" fmla="*/ 1152978 h 1360568"/>
              <a:gd name="connsiteX8" fmla="*/ 4393646 w 9646404"/>
              <a:gd name="connsiteY8" fmla="*/ 1100428 h 1360568"/>
              <a:gd name="connsiteX9" fmla="*/ 267697 w 9646404"/>
              <a:gd name="connsiteY9" fmla="*/ 976391 h 1360568"/>
              <a:gd name="connsiteX0" fmla="*/ 2629078 w 7881836"/>
              <a:gd name="connsiteY0" fmla="*/ 1100428 h 1360568"/>
              <a:gd name="connsiteX1" fmla="*/ 348185 w 7881836"/>
              <a:gd name="connsiteY1" fmla="*/ 270174 h 1360568"/>
              <a:gd name="connsiteX2" fmla="*/ 4718191 w 7881836"/>
              <a:gd name="connsiteY2" fmla="*/ 270201 h 1360568"/>
              <a:gd name="connsiteX3" fmla="*/ 6373781 w 7881836"/>
              <a:gd name="connsiteY3" fmla="*/ 412676 h 1360568"/>
              <a:gd name="connsiteX4" fmla="*/ 7095607 w 7881836"/>
              <a:gd name="connsiteY4" fmla="*/ 127303 h 1360568"/>
              <a:gd name="connsiteX5" fmla="*/ 7302004 w 7881836"/>
              <a:gd name="connsiteY5" fmla="*/ 1128919 h 1360568"/>
              <a:gd name="connsiteX6" fmla="*/ 5281695 w 7881836"/>
              <a:gd name="connsiteY6" fmla="*/ 1356558 h 1360568"/>
              <a:gd name="connsiteX7" fmla="*/ 3616615 w 7881836"/>
              <a:gd name="connsiteY7" fmla="*/ 1152978 h 1360568"/>
              <a:gd name="connsiteX8" fmla="*/ 2629078 w 7881836"/>
              <a:gd name="connsiteY8" fmla="*/ 1100428 h 1360568"/>
              <a:gd name="connsiteX0" fmla="*/ 1199308 w 7881836"/>
              <a:gd name="connsiteY0" fmla="*/ 850556 h 1360568"/>
              <a:gd name="connsiteX1" fmla="*/ 348185 w 7881836"/>
              <a:gd name="connsiteY1" fmla="*/ 270174 h 1360568"/>
              <a:gd name="connsiteX2" fmla="*/ 4718191 w 7881836"/>
              <a:gd name="connsiteY2" fmla="*/ 270201 h 1360568"/>
              <a:gd name="connsiteX3" fmla="*/ 6373781 w 7881836"/>
              <a:gd name="connsiteY3" fmla="*/ 412676 h 1360568"/>
              <a:gd name="connsiteX4" fmla="*/ 7095607 w 7881836"/>
              <a:gd name="connsiteY4" fmla="*/ 127303 h 1360568"/>
              <a:gd name="connsiteX5" fmla="*/ 7302004 w 7881836"/>
              <a:gd name="connsiteY5" fmla="*/ 1128919 h 1360568"/>
              <a:gd name="connsiteX6" fmla="*/ 5281695 w 7881836"/>
              <a:gd name="connsiteY6" fmla="*/ 1356558 h 1360568"/>
              <a:gd name="connsiteX7" fmla="*/ 3616615 w 7881836"/>
              <a:gd name="connsiteY7" fmla="*/ 1152978 h 1360568"/>
              <a:gd name="connsiteX8" fmla="*/ 1199308 w 7881836"/>
              <a:gd name="connsiteY8" fmla="*/ 850556 h 1360568"/>
              <a:gd name="connsiteX0" fmla="*/ 544738 w 9585730"/>
              <a:gd name="connsiteY0" fmla="*/ 600684 h 1360568"/>
              <a:gd name="connsiteX1" fmla="*/ 2052079 w 9585730"/>
              <a:gd name="connsiteY1" fmla="*/ 270174 h 1360568"/>
              <a:gd name="connsiteX2" fmla="*/ 6422085 w 9585730"/>
              <a:gd name="connsiteY2" fmla="*/ 270201 h 1360568"/>
              <a:gd name="connsiteX3" fmla="*/ 8077675 w 9585730"/>
              <a:gd name="connsiteY3" fmla="*/ 412676 h 1360568"/>
              <a:gd name="connsiteX4" fmla="*/ 8799501 w 9585730"/>
              <a:gd name="connsiteY4" fmla="*/ 127303 h 1360568"/>
              <a:gd name="connsiteX5" fmla="*/ 9005898 w 9585730"/>
              <a:gd name="connsiteY5" fmla="*/ 1128919 h 1360568"/>
              <a:gd name="connsiteX6" fmla="*/ 6985589 w 9585730"/>
              <a:gd name="connsiteY6" fmla="*/ 1356558 h 1360568"/>
              <a:gd name="connsiteX7" fmla="*/ 5320509 w 9585730"/>
              <a:gd name="connsiteY7" fmla="*/ 1152978 h 1360568"/>
              <a:gd name="connsiteX8" fmla="*/ 544738 w 9585730"/>
              <a:gd name="connsiteY8" fmla="*/ 600684 h 1360568"/>
              <a:gd name="connsiteX0" fmla="*/ 594296 w 9635288"/>
              <a:gd name="connsiteY0" fmla="*/ 600684 h 1360568"/>
              <a:gd name="connsiteX1" fmla="*/ 1804289 w 9635288"/>
              <a:gd name="connsiteY1" fmla="*/ 270174 h 1360568"/>
              <a:gd name="connsiteX2" fmla="*/ 6471643 w 9635288"/>
              <a:gd name="connsiteY2" fmla="*/ 270201 h 1360568"/>
              <a:gd name="connsiteX3" fmla="*/ 8127233 w 9635288"/>
              <a:gd name="connsiteY3" fmla="*/ 412676 h 1360568"/>
              <a:gd name="connsiteX4" fmla="*/ 8849059 w 9635288"/>
              <a:gd name="connsiteY4" fmla="*/ 127303 h 1360568"/>
              <a:gd name="connsiteX5" fmla="*/ 9055456 w 9635288"/>
              <a:gd name="connsiteY5" fmla="*/ 1128919 h 1360568"/>
              <a:gd name="connsiteX6" fmla="*/ 7035147 w 9635288"/>
              <a:gd name="connsiteY6" fmla="*/ 1356558 h 1360568"/>
              <a:gd name="connsiteX7" fmla="*/ 5370067 w 9635288"/>
              <a:gd name="connsiteY7" fmla="*/ 1152978 h 1360568"/>
              <a:gd name="connsiteX8" fmla="*/ 594296 w 9635288"/>
              <a:gd name="connsiteY8" fmla="*/ 600684 h 1360568"/>
              <a:gd name="connsiteX0" fmla="*/ 594296 w 9635288"/>
              <a:gd name="connsiteY0" fmla="*/ 600684 h 1360568"/>
              <a:gd name="connsiteX1" fmla="*/ 1804289 w 9635288"/>
              <a:gd name="connsiteY1" fmla="*/ 270174 h 1360568"/>
              <a:gd name="connsiteX2" fmla="*/ 6471643 w 9635288"/>
              <a:gd name="connsiteY2" fmla="*/ 270201 h 1360568"/>
              <a:gd name="connsiteX3" fmla="*/ 7879443 w 9635288"/>
              <a:gd name="connsiteY3" fmla="*/ 246086 h 1360568"/>
              <a:gd name="connsiteX4" fmla="*/ 8849059 w 9635288"/>
              <a:gd name="connsiteY4" fmla="*/ 127303 h 1360568"/>
              <a:gd name="connsiteX5" fmla="*/ 9055456 w 9635288"/>
              <a:gd name="connsiteY5" fmla="*/ 1128919 h 1360568"/>
              <a:gd name="connsiteX6" fmla="*/ 7035147 w 9635288"/>
              <a:gd name="connsiteY6" fmla="*/ 1356558 h 1360568"/>
              <a:gd name="connsiteX7" fmla="*/ 5370067 w 9635288"/>
              <a:gd name="connsiteY7" fmla="*/ 1152978 h 1360568"/>
              <a:gd name="connsiteX8" fmla="*/ 594296 w 9635288"/>
              <a:gd name="connsiteY8" fmla="*/ 600684 h 1360568"/>
              <a:gd name="connsiteX0" fmla="*/ 594296 w 9673218"/>
              <a:gd name="connsiteY0" fmla="*/ 600684 h 1583612"/>
              <a:gd name="connsiteX1" fmla="*/ 1804289 w 9673218"/>
              <a:gd name="connsiteY1" fmla="*/ 270174 h 1583612"/>
              <a:gd name="connsiteX2" fmla="*/ 6471643 w 9673218"/>
              <a:gd name="connsiteY2" fmla="*/ 270201 h 1583612"/>
              <a:gd name="connsiteX3" fmla="*/ 7879443 w 9673218"/>
              <a:gd name="connsiteY3" fmla="*/ 246086 h 1583612"/>
              <a:gd name="connsiteX4" fmla="*/ 8849059 w 9673218"/>
              <a:gd name="connsiteY4" fmla="*/ 127303 h 1583612"/>
              <a:gd name="connsiteX5" fmla="*/ 9093386 w 9673218"/>
              <a:gd name="connsiteY5" fmla="*/ 1378736 h 1583612"/>
              <a:gd name="connsiteX6" fmla="*/ 7035147 w 9673218"/>
              <a:gd name="connsiteY6" fmla="*/ 1356558 h 1583612"/>
              <a:gd name="connsiteX7" fmla="*/ 5370067 w 9673218"/>
              <a:gd name="connsiteY7" fmla="*/ 1152978 h 1583612"/>
              <a:gd name="connsiteX8" fmla="*/ 594296 w 9673218"/>
              <a:gd name="connsiteY8" fmla="*/ 600684 h 1583612"/>
              <a:gd name="connsiteX0" fmla="*/ 594296 w 9317770"/>
              <a:gd name="connsiteY0" fmla="*/ 600684 h 1583612"/>
              <a:gd name="connsiteX1" fmla="*/ 1804289 w 9317770"/>
              <a:gd name="connsiteY1" fmla="*/ 270174 h 1583612"/>
              <a:gd name="connsiteX2" fmla="*/ 6471643 w 9317770"/>
              <a:gd name="connsiteY2" fmla="*/ 270201 h 1583612"/>
              <a:gd name="connsiteX3" fmla="*/ 7879443 w 9317770"/>
              <a:gd name="connsiteY3" fmla="*/ 246086 h 1583612"/>
              <a:gd name="connsiteX4" fmla="*/ 8849059 w 9317770"/>
              <a:gd name="connsiteY4" fmla="*/ 127303 h 1583612"/>
              <a:gd name="connsiteX5" fmla="*/ 9093386 w 9317770"/>
              <a:gd name="connsiteY5" fmla="*/ 1378736 h 1583612"/>
              <a:gd name="connsiteX6" fmla="*/ 7035147 w 9317770"/>
              <a:gd name="connsiteY6" fmla="*/ 1356558 h 1583612"/>
              <a:gd name="connsiteX7" fmla="*/ 5370067 w 9317770"/>
              <a:gd name="connsiteY7" fmla="*/ 1152978 h 1583612"/>
              <a:gd name="connsiteX8" fmla="*/ 594296 w 9317770"/>
              <a:gd name="connsiteY8" fmla="*/ 600684 h 1583612"/>
              <a:gd name="connsiteX0" fmla="*/ 594296 w 9346158"/>
              <a:gd name="connsiteY0" fmla="*/ 600684 h 1583612"/>
              <a:gd name="connsiteX1" fmla="*/ 1804289 w 9346158"/>
              <a:gd name="connsiteY1" fmla="*/ 270174 h 1583612"/>
              <a:gd name="connsiteX2" fmla="*/ 6471643 w 9346158"/>
              <a:gd name="connsiteY2" fmla="*/ 270201 h 1583612"/>
              <a:gd name="connsiteX3" fmla="*/ 7879443 w 9346158"/>
              <a:gd name="connsiteY3" fmla="*/ 246086 h 1583612"/>
              <a:gd name="connsiteX4" fmla="*/ 8849059 w 9346158"/>
              <a:gd name="connsiteY4" fmla="*/ 127303 h 1583612"/>
              <a:gd name="connsiteX5" fmla="*/ 9093386 w 9346158"/>
              <a:gd name="connsiteY5" fmla="*/ 1378736 h 1583612"/>
              <a:gd name="connsiteX6" fmla="*/ 7035147 w 9346158"/>
              <a:gd name="connsiteY6" fmla="*/ 1356558 h 1583612"/>
              <a:gd name="connsiteX7" fmla="*/ 5370067 w 9346158"/>
              <a:gd name="connsiteY7" fmla="*/ 1152978 h 1583612"/>
              <a:gd name="connsiteX8" fmla="*/ 594296 w 9346158"/>
              <a:gd name="connsiteY8" fmla="*/ 600684 h 1583612"/>
              <a:gd name="connsiteX0" fmla="*/ 594296 w 9406670"/>
              <a:gd name="connsiteY0" fmla="*/ 600684 h 1583612"/>
              <a:gd name="connsiteX1" fmla="*/ 1804289 w 9406670"/>
              <a:gd name="connsiteY1" fmla="*/ 270174 h 1583612"/>
              <a:gd name="connsiteX2" fmla="*/ 6471643 w 9406670"/>
              <a:gd name="connsiteY2" fmla="*/ 270201 h 1583612"/>
              <a:gd name="connsiteX3" fmla="*/ 7879443 w 9406670"/>
              <a:gd name="connsiteY3" fmla="*/ 246086 h 1583612"/>
              <a:gd name="connsiteX4" fmla="*/ 8849059 w 9406670"/>
              <a:gd name="connsiteY4" fmla="*/ 127303 h 1583612"/>
              <a:gd name="connsiteX5" fmla="*/ 9093386 w 9406670"/>
              <a:gd name="connsiteY5" fmla="*/ 1378736 h 1583612"/>
              <a:gd name="connsiteX6" fmla="*/ 7035147 w 9406670"/>
              <a:gd name="connsiteY6" fmla="*/ 1356558 h 1583612"/>
              <a:gd name="connsiteX7" fmla="*/ 5370067 w 9406670"/>
              <a:gd name="connsiteY7" fmla="*/ 1152978 h 1583612"/>
              <a:gd name="connsiteX8" fmla="*/ 594296 w 9406670"/>
              <a:gd name="connsiteY8" fmla="*/ 600684 h 1583612"/>
              <a:gd name="connsiteX0" fmla="*/ 594296 w 9406670"/>
              <a:gd name="connsiteY0" fmla="*/ 665227 h 1648155"/>
              <a:gd name="connsiteX1" fmla="*/ 1804289 w 9406670"/>
              <a:gd name="connsiteY1" fmla="*/ 334717 h 1648155"/>
              <a:gd name="connsiteX2" fmla="*/ 6471643 w 9406670"/>
              <a:gd name="connsiteY2" fmla="*/ 334744 h 1648155"/>
              <a:gd name="connsiteX3" fmla="*/ 7879443 w 9406670"/>
              <a:gd name="connsiteY3" fmla="*/ 310629 h 1648155"/>
              <a:gd name="connsiteX4" fmla="*/ 7862277 w 9406670"/>
              <a:gd name="connsiteY4" fmla="*/ 292209 h 1648155"/>
              <a:gd name="connsiteX5" fmla="*/ 8849059 w 9406670"/>
              <a:gd name="connsiteY5" fmla="*/ 191846 h 1648155"/>
              <a:gd name="connsiteX6" fmla="*/ 9093386 w 9406670"/>
              <a:gd name="connsiteY6" fmla="*/ 1443279 h 1648155"/>
              <a:gd name="connsiteX7" fmla="*/ 7035147 w 9406670"/>
              <a:gd name="connsiteY7" fmla="*/ 1421101 h 1648155"/>
              <a:gd name="connsiteX8" fmla="*/ 5370067 w 9406670"/>
              <a:gd name="connsiteY8" fmla="*/ 1217521 h 1648155"/>
              <a:gd name="connsiteX9" fmla="*/ 594296 w 9406670"/>
              <a:gd name="connsiteY9" fmla="*/ 665227 h 1648155"/>
              <a:gd name="connsiteX0" fmla="*/ 594296 w 9406670"/>
              <a:gd name="connsiteY0" fmla="*/ 662156 h 1645084"/>
              <a:gd name="connsiteX1" fmla="*/ 1804289 w 9406670"/>
              <a:gd name="connsiteY1" fmla="*/ 331646 h 1645084"/>
              <a:gd name="connsiteX2" fmla="*/ 6471643 w 9406670"/>
              <a:gd name="connsiteY2" fmla="*/ 331673 h 1645084"/>
              <a:gd name="connsiteX3" fmla="*/ 7879443 w 9406670"/>
              <a:gd name="connsiteY3" fmla="*/ 307558 h 1645084"/>
              <a:gd name="connsiteX4" fmla="*/ 8849059 w 9406670"/>
              <a:gd name="connsiteY4" fmla="*/ 188775 h 1645084"/>
              <a:gd name="connsiteX5" fmla="*/ 9093386 w 9406670"/>
              <a:gd name="connsiteY5" fmla="*/ 1440208 h 1645084"/>
              <a:gd name="connsiteX6" fmla="*/ 7035147 w 9406670"/>
              <a:gd name="connsiteY6" fmla="*/ 1418030 h 1645084"/>
              <a:gd name="connsiteX7" fmla="*/ 5370067 w 9406670"/>
              <a:gd name="connsiteY7" fmla="*/ 1214450 h 1645084"/>
              <a:gd name="connsiteX8" fmla="*/ 594296 w 9406670"/>
              <a:gd name="connsiteY8" fmla="*/ 662156 h 1645084"/>
              <a:gd name="connsiteX0" fmla="*/ 594296 w 9406670"/>
              <a:gd name="connsiteY0" fmla="*/ 662156 h 1645084"/>
              <a:gd name="connsiteX1" fmla="*/ 1804289 w 9406670"/>
              <a:gd name="connsiteY1" fmla="*/ 331646 h 1645084"/>
              <a:gd name="connsiteX2" fmla="*/ 6471643 w 9406670"/>
              <a:gd name="connsiteY2" fmla="*/ 331673 h 1645084"/>
              <a:gd name="connsiteX3" fmla="*/ 7860271 w 9406670"/>
              <a:gd name="connsiteY3" fmla="*/ 307557 h 1645084"/>
              <a:gd name="connsiteX4" fmla="*/ 8849059 w 9406670"/>
              <a:gd name="connsiteY4" fmla="*/ 188775 h 1645084"/>
              <a:gd name="connsiteX5" fmla="*/ 9093386 w 9406670"/>
              <a:gd name="connsiteY5" fmla="*/ 1440208 h 1645084"/>
              <a:gd name="connsiteX6" fmla="*/ 7035147 w 9406670"/>
              <a:gd name="connsiteY6" fmla="*/ 1418030 h 1645084"/>
              <a:gd name="connsiteX7" fmla="*/ 5370067 w 9406670"/>
              <a:gd name="connsiteY7" fmla="*/ 1214450 h 1645084"/>
              <a:gd name="connsiteX8" fmla="*/ 594296 w 9406670"/>
              <a:gd name="connsiteY8" fmla="*/ 662156 h 1645084"/>
              <a:gd name="connsiteX0" fmla="*/ 186280 w 8998654"/>
              <a:gd name="connsiteY0" fmla="*/ 662156 h 1645084"/>
              <a:gd name="connsiteX1" fmla="*/ 1396273 w 8998654"/>
              <a:gd name="connsiteY1" fmla="*/ 331646 h 1645084"/>
              <a:gd name="connsiteX2" fmla="*/ 6063627 w 8998654"/>
              <a:gd name="connsiteY2" fmla="*/ 331673 h 1645084"/>
              <a:gd name="connsiteX3" fmla="*/ 7452255 w 8998654"/>
              <a:gd name="connsiteY3" fmla="*/ 307557 h 1645084"/>
              <a:gd name="connsiteX4" fmla="*/ 8441043 w 8998654"/>
              <a:gd name="connsiteY4" fmla="*/ 188775 h 1645084"/>
              <a:gd name="connsiteX5" fmla="*/ 8685370 w 8998654"/>
              <a:gd name="connsiteY5" fmla="*/ 1440208 h 1645084"/>
              <a:gd name="connsiteX6" fmla="*/ 6627131 w 8998654"/>
              <a:gd name="connsiteY6" fmla="*/ 1418030 h 1645084"/>
              <a:gd name="connsiteX7" fmla="*/ 2513955 w 8998654"/>
              <a:gd name="connsiteY7" fmla="*/ 1047859 h 1645084"/>
              <a:gd name="connsiteX8" fmla="*/ 186280 w 8998654"/>
              <a:gd name="connsiteY8" fmla="*/ 662156 h 1645084"/>
              <a:gd name="connsiteX0" fmla="*/ 186280 w 9142938"/>
              <a:gd name="connsiteY0" fmla="*/ 662157 h 1645085"/>
              <a:gd name="connsiteX1" fmla="*/ 1396273 w 9142938"/>
              <a:gd name="connsiteY1" fmla="*/ 331647 h 1645085"/>
              <a:gd name="connsiteX2" fmla="*/ 6063627 w 9142938"/>
              <a:gd name="connsiteY2" fmla="*/ 331674 h 1645085"/>
              <a:gd name="connsiteX3" fmla="*/ 7452255 w 9142938"/>
              <a:gd name="connsiteY3" fmla="*/ 307558 h 1645085"/>
              <a:gd name="connsiteX4" fmla="*/ 8585327 w 9142938"/>
              <a:gd name="connsiteY4" fmla="*/ 188775 h 1645085"/>
              <a:gd name="connsiteX5" fmla="*/ 8685370 w 9142938"/>
              <a:gd name="connsiteY5" fmla="*/ 1440209 h 1645085"/>
              <a:gd name="connsiteX6" fmla="*/ 6627131 w 9142938"/>
              <a:gd name="connsiteY6" fmla="*/ 1418031 h 1645085"/>
              <a:gd name="connsiteX7" fmla="*/ 2513955 w 9142938"/>
              <a:gd name="connsiteY7" fmla="*/ 1047860 h 1645085"/>
              <a:gd name="connsiteX8" fmla="*/ 186280 w 9142938"/>
              <a:gd name="connsiteY8" fmla="*/ 662157 h 1645085"/>
              <a:gd name="connsiteX0" fmla="*/ 186280 w 8958754"/>
              <a:gd name="connsiteY0" fmla="*/ 662157 h 1645085"/>
              <a:gd name="connsiteX1" fmla="*/ 1396273 w 8958754"/>
              <a:gd name="connsiteY1" fmla="*/ 331647 h 1645085"/>
              <a:gd name="connsiteX2" fmla="*/ 6063627 w 8958754"/>
              <a:gd name="connsiteY2" fmla="*/ 331674 h 1645085"/>
              <a:gd name="connsiteX3" fmla="*/ 7452255 w 8958754"/>
              <a:gd name="connsiteY3" fmla="*/ 307558 h 1645085"/>
              <a:gd name="connsiteX4" fmla="*/ 8585327 w 8958754"/>
              <a:gd name="connsiteY4" fmla="*/ 188775 h 1645085"/>
              <a:gd name="connsiteX5" fmla="*/ 8685370 w 8958754"/>
              <a:gd name="connsiteY5" fmla="*/ 1440209 h 1645085"/>
              <a:gd name="connsiteX6" fmla="*/ 6627131 w 8958754"/>
              <a:gd name="connsiteY6" fmla="*/ 1418031 h 1645085"/>
              <a:gd name="connsiteX7" fmla="*/ 2513955 w 8958754"/>
              <a:gd name="connsiteY7" fmla="*/ 1047860 h 1645085"/>
              <a:gd name="connsiteX8" fmla="*/ 186280 w 8958754"/>
              <a:gd name="connsiteY8" fmla="*/ 662157 h 1645085"/>
              <a:gd name="connsiteX0" fmla="*/ 393710 w 9166184"/>
              <a:gd name="connsiteY0" fmla="*/ 662157 h 1645085"/>
              <a:gd name="connsiteX1" fmla="*/ 359127 w 9166184"/>
              <a:gd name="connsiteY1" fmla="*/ 331647 h 1645085"/>
              <a:gd name="connsiteX2" fmla="*/ 6271057 w 9166184"/>
              <a:gd name="connsiteY2" fmla="*/ 331674 h 1645085"/>
              <a:gd name="connsiteX3" fmla="*/ 7659685 w 9166184"/>
              <a:gd name="connsiteY3" fmla="*/ 307558 h 1645085"/>
              <a:gd name="connsiteX4" fmla="*/ 8792757 w 9166184"/>
              <a:gd name="connsiteY4" fmla="*/ 188775 h 1645085"/>
              <a:gd name="connsiteX5" fmla="*/ 8892800 w 9166184"/>
              <a:gd name="connsiteY5" fmla="*/ 1440209 h 1645085"/>
              <a:gd name="connsiteX6" fmla="*/ 6834561 w 9166184"/>
              <a:gd name="connsiteY6" fmla="*/ 1418031 h 1645085"/>
              <a:gd name="connsiteX7" fmla="*/ 2721385 w 9166184"/>
              <a:gd name="connsiteY7" fmla="*/ 1047860 h 1645085"/>
              <a:gd name="connsiteX8" fmla="*/ 393710 w 9166184"/>
              <a:gd name="connsiteY8" fmla="*/ 662157 h 1645085"/>
              <a:gd name="connsiteX0" fmla="*/ 1703076 w 9155242"/>
              <a:gd name="connsiteY0" fmla="*/ 995254 h 1645085"/>
              <a:gd name="connsiteX1" fmla="*/ 348185 w 9155242"/>
              <a:gd name="connsiteY1" fmla="*/ 331647 h 1645085"/>
              <a:gd name="connsiteX2" fmla="*/ 6260115 w 9155242"/>
              <a:gd name="connsiteY2" fmla="*/ 331674 h 1645085"/>
              <a:gd name="connsiteX3" fmla="*/ 7648743 w 9155242"/>
              <a:gd name="connsiteY3" fmla="*/ 307558 h 1645085"/>
              <a:gd name="connsiteX4" fmla="*/ 8781815 w 9155242"/>
              <a:gd name="connsiteY4" fmla="*/ 188775 h 1645085"/>
              <a:gd name="connsiteX5" fmla="*/ 8881858 w 9155242"/>
              <a:gd name="connsiteY5" fmla="*/ 1440209 h 1645085"/>
              <a:gd name="connsiteX6" fmla="*/ 6823619 w 9155242"/>
              <a:gd name="connsiteY6" fmla="*/ 1418031 h 1645085"/>
              <a:gd name="connsiteX7" fmla="*/ 2710443 w 9155242"/>
              <a:gd name="connsiteY7" fmla="*/ 1047860 h 1645085"/>
              <a:gd name="connsiteX8" fmla="*/ 1703076 w 9155242"/>
              <a:gd name="connsiteY8" fmla="*/ 995254 h 1645085"/>
              <a:gd name="connsiteX0" fmla="*/ 1797996 w 9155242"/>
              <a:gd name="connsiteY0" fmla="*/ 662101 h 1645085"/>
              <a:gd name="connsiteX1" fmla="*/ 348185 w 9155242"/>
              <a:gd name="connsiteY1" fmla="*/ 331647 h 1645085"/>
              <a:gd name="connsiteX2" fmla="*/ 6260115 w 9155242"/>
              <a:gd name="connsiteY2" fmla="*/ 331674 h 1645085"/>
              <a:gd name="connsiteX3" fmla="*/ 7648743 w 9155242"/>
              <a:gd name="connsiteY3" fmla="*/ 307558 h 1645085"/>
              <a:gd name="connsiteX4" fmla="*/ 8781815 w 9155242"/>
              <a:gd name="connsiteY4" fmla="*/ 188775 h 1645085"/>
              <a:gd name="connsiteX5" fmla="*/ 8881858 w 9155242"/>
              <a:gd name="connsiteY5" fmla="*/ 1440209 h 1645085"/>
              <a:gd name="connsiteX6" fmla="*/ 6823619 w 9155242"/>
              <a:gd name="connsiteY6" fmla="*/ 1418031 h 1645085"/>
              <a:gd name="connsiteX7" fmla="*/ 2710443 w 9155242"/>
              <a:gd name="connsiteY7" fmla="*/ 1047860 h 1645085"/>
              <a:gd name="connsiteX8" fmla="*/ 1797996 w 9155242"/>
              <a:gd name="connsiteY8" fmla="*/ 662101 h 1645085"/>
              <a:gd name="connsiteX0" fmla="*/ 1797996 w 9155242"/>
              <a:gd name="connsiteY0" fmla="*/ 662101 h 1645085"/>
              <a:gd name="connsiteX1" fmla="*/ 348185 w 9155242"/>
              <a:gd name="connsiteY1" fmla="*/ 331647 h 1645085"/>
              <a:gd name="connsiteX2" fmla="*/ 6260115 w 9155242"/>
              <a:gd name="connsiteY2" fmla="*/ 331674 h 1645085"/>
              <a:gd name="connsiteX3" fmla="*/ 7648743 w 9155242"/>
              <a:gd name="connsiteY3" fmla="*/ 307558 h 1645085"/>
              <a:gd name="connsiteX4" fmla="*/ 8781815 w 9155242"/>
              <a:gd name="connsiteY4" fmla="*/ 188775 h 1645085"/>
              <a:gd name="connsiteX5" fmla="*/ 8881858 w 9155242"/>
              <a:gd name="connsiteY5" fmla="*/ 1440209 h 1645085"/>
              <a:gd name="connsiteX6" fmla="*/ 6823619 w 9155242"/>
              <a:gd name="connsiteY6" fmla="*/ 1418031 h 1645085"/>
              <a:gd name="connsiteX7" fmla="*/ 2710443 w 9155242"/>
              <a:gd name="connsiteY7" fmla="*/ 1047860 h 1645085"/>
              <a:gd name="connsiteX8" fmla="*/ 1797996 w 9155242"/>
              <a:gd name="connsiteY8" fmla="*/ 662101 h 1645085"/>
              <a:gd name="connsiteX0" fmla="*/ 1797996 w 9155242"/>
              <a:gd name="connsiteY0" fmla="*/ 662101 h 1702882"/>
              <a:gd name="connsiteX1" fmla="*/ 348185 w 9155242"/>
              <a:gd name="connsiteY1" fmla="*/ 331647 h 1702882"/>
              <a:gd name="connsiteX2" fmla="*/ 6260115 w 9155242"/>
              <a:gd name="connsiteY2" fmla="*/ 331674 h 1702882"/>
              <a:gd name="connsiteX3" fmla="*/ 7648743 w 9155242"/>
              <a:gd name="connsiteY3" fmla="*/ 307558 h 1702882"/>
              <a:gd name="connsiteX4" fmla="*/ 8781815 w 9155242"/>
              <a:gd name="connsiteY4" fmla="*/ 188775 h 1702882"/>
              <a:gd name="connsiteX5" fmla="*/ 8881858 w 9155242"/>
              <a:gd name="connsiteY5" fmla="*/ 1440209 h 1702882"/>
              <a:gd name="connsiteX6" fmla="*/ 6823619 w 9155242"/>
              <a:gd name="connsiteY6" fmla="*/ 1418031 h 1702882"/>
              <a:gd name="connsiteX7" fmla="*/ 2710443 w 9155242"/>
              <a:gd name="connsiteY7" fmla="*/ 1047860 h 1702882"/>
              <a:gd name="connsiteX8" fmla="*/ 1797996 w 9155242"/>
              <a:gd name="connsiteY8" fmla="*/ 662101 h 1702882"/>
              <a:gd name="connsiteX0" fmla="*/ 1797996 w 9155242"/>
              <a:gd name="connsiteY0" fmla="*/ 662101 h 2285823"/>
              <a:gd name="connsiteX1" fmla="*/ 348185 w 9155242"/>
              <a:gd name="connsiteY1" fmla="*/ 331647 h 2285823"/>
              <a:gd name="connsiteX2" fmla="*/ 6260115 w 9155242"/>
              <a:gd name="connsiteY2" fmla="*/ 331674 h 2285823"/>
              <a:gd name="connsiteX3" fmla="*/ 7648743 w 9155242"/>
              <a:gd name="connsiteY3" fmla="*/ 307558 h 2285823"/>
              <a:gd name="connsiteX4" fmla="*/ 8781815 w 9155242"/>
              <a:gd name="connsiteY4" fmla="*/ 188775 h 2285823"/>
              <a:gd name="connsiteX5" fmla="*/ 8881858 w 9155242"/>
              <a:gd name="connsiteY5" fmla="*/ 1440209 h 2285823"/>
              <a:gd name="connsiteX6" fmla="*/ 6823619 w 9155242"/>
              <a:gd name="connsiteY6" fmla="*/ 1418031 h 2285823"/>
              <a:gd name="connsiteX7" fmla="*/ 2733925 w 9155242"/>
              <a:gd name="connsiteY7" fmla="*/ 1630802 h 2285823"/>
              <a:gd name="connsiteX8" fmla="*/ 1797996 w 9155242"/>
              <a:gd name="connsiteY8" fmla="*/ 662101 h 2285823"/>
              <a:gd name="connsiteX0" fmla="*/ 749908 w 9155242"/>
              <a:gd name="connsiteY0" fmla="*/ 662100 h 2285824"/>
              <a:gd name="connsiteX1" fmla="*/ 348185 w 9155242"/>
              <a:gd name="connsiteY1" fmla="*/ 331647 h 2285824"/>
              <a:gd name="connsiteX2" fmla="*/ 6260115 w 9155242"/>
              <a:gd name="connsiteY2" fmla="*/ 331674 h 2285824"/>
              <a:gd name="connsiteX3" fmla="*/ 7648743 w 9155242"/>
              <a:gd name="connsiteY3" fmla="*/ 307558 h 2285824"/>
              <a:gd name="connsiteX4" fmla="*/ 8781815 w 9155242"/>
              <a:gd name="connsiteY4" fmla="*/ 188775 h 2285824"/>
              <a:gd name="connsiteX5" fmla="*/ 8881858 w 9155242"/>
              <a:gd name="connsiteY5" fmla="*/ 1440209 h 2285824"/>
              <a:gd name="connsiteX6" fmla="*/ 6823619 w 9155242"/>
              <a:gd name="connsiteY6" fmla="*/ 1418031 h 2285824"/>
              <a:gd name="connsiteX7" fmla="*/ 2733925 w 9155242"/>
              <a:gd name="connsiteY7" fmla="*/ 1630802 h 2285824"/>
              <a:gd name="connsiteX8" fmla="*/ 749908 w 9155242"/>
              <a:gd name="connsiteY8" fmla="*/ 662100 h 2285824"/>
              <a:gd name="connsiteX0" fmla="*/ 749908 w 9155242"/>
              <a:gd name="connsiteY0" fmla="*/ 662100 h 1756790"/>
              <a:gd name="connsiteX1" fmla="*/ 348185 w 9155242"/>
              <a:gd name="connsiteY1" fmla="*/ 331647 h 1756790"/>
              <a:gd name="connsiteX2" fmla="*/ 6260115 w 9155242"/>
              <a:gd name="connsiteY2" fmla="*/ 331674 h 1756790"/>
              <a:gd name="connsiteX3" fmla="*/ 7648743 w 9155242"/>
              <a:gd name="connsiteY3" fmla="*/ 307558 h 1756790"/>
              <a:gd name="connsiteX4" fmla="*/ 8781815 w 9155242"/>
              <a:gd name="connsiteY4" fmla="*/ 188775 h 1756790"/>
              <a:gd name="connsiteX5" fmla="*/ 8881858 w 9155242"/>
              <a:gd name="connsiteY5" fmla="*/ 1440209 h 1756790"/>
              <a:gd name="connsiteX6" fmla="*/ 6823619 w 9155242"/>
              <a:gd name="connsiteY6" fmla="*/ 1418031 h 1756790"/>
              <a:gd name="connsiteX7" fmla="*/ 2733925 w 9155242"/>
              <a:gd name="connsiteY7" fmla="*/ 1630802 h 1756790"/>
              <a:gd name="connsiteX8" fmla="*/ 749908 w 9155242"/>
              <a:gd name="connsiteY8" fmla="*/ 662100 h 1756790"/>
              <a:gd name="connsiteX0" fmla="*/ 749908 w 9155242"/>
              <a:gd name="connsiteY0" fmla="*/ 662100 h 1803582"/>
              <a:gd name="connsiteX1" fmla="*/ 348185 w 9155242"/>
              <a:gd name="connsiteY1" fmla="*/ 331647 h 1803582"/>
              <a:gd name="connsiteX2" fmla="*/ 6260115 w 9155242"/>
              <a:gd name="connsiteY2" fmla="*/ 331674 h 1803582"/>
              <a:gd name="connsiteX3" fmla="*/ 7648743 w 9155242"/>
              <a:gd name="connsiteY3" fmla="*/ 307558 h 1803582"/>
              <a:gd name="connsiteX4" fmla="*/ 8781815 w 9155242"/>
              <a:gd name="connsiteY4" fmla="*/ 188775 h 1803582"/>
              <a:gd name="connsiteX5" fmla="*/ 8881858 w 9155242"/>
              <a:gd name="connsiteY5" fmla="*/ 1440209 h 1803582"/>
              <a:gd name="connsiteX6" fmla="*/ 6847101 w 9155242"/>
              <a:gd name="connsiteY6" fmla="*/ 1584566 h 1803582"/>
              <a:gd name="connsiteX7" fmla="*/ 2733925 w 9155242"/>
              <a:gd name="connsiteY7" fmla="*/ 1630802 h 1803582"/>
              <a:gd name="connsiteX8" fmla="*/ 749908 w 9155242"/>
              <a:gd name="connsiteY8" fmla="*/ 662100 h 1803582"/>
              <a:gd name="connsiteX0" fmla="*/ 749908 w 9155242"/>
              <a:gd name="connsiteY0" fmla="*/ 662100 h 1756790"/>
              <a:gd name="connsiteX1" fmla="*/ 348185 w 9155242"/>
              <a:gd name="connsiteY1" fmla="*/ 331647 h 1756790"/>
              <a:gd name="connsiteX2" fmla="*/ 6260115 w 9155242"/>
              <a:gd name="connsiteY2" fmla="*/ 331674 h 1756790"/>
              <a:gd name="connsiteX3" fmla="*/ 7648743 w 9155242"/>
              <a:gd name="connsiteY3" fmla="*/ 307558 h 1756790"/>
              <a:gd name="connsiteX4" fmla="*/ 8781815 w 9155242"/>
              <a:gd name="connsiteY4" fmla="*/ 188775 h 1756790"/>
              <a:gd name="connsiteX5" fmla="*/ 8881858 w 9155242"/>
              <a:gd name="connsiteY5" fmla="*/ 1440209 h 1756790"/>
              <a:gd name="connsiteX6" fmla="*/ 6847101 w 9155242"/>
              <a:gd name="connsiteY6" fmla="*/ 1584566 h 1756790"/>
              <a:gd name="connsiteX7" fmla="*/ 2733925 w 9155242"/>
              <a:gd name="connsiteY7" fmla="*/ 1630802 h 1756790"/>
              <a:gd name="connsiteX8" fmla="*/ 749908 w 9155242"/>
              <a:gd name="connsiteY8" fmla="*/ 662100 h 1756790"/>
              <a:gd name="connsiteX0" fmla="*/ 749908 w 9155242"/>
              <a:gd name="connsiteY0" fmla="*/ 662100 h 1756790"/>
              <a:gd name="connsiteX1" fmla="*/ 348185 w 9155242"/>
              <a:gd name="connsiteY1" fmla="*/ 331647 h 1756790"/>
              <a:gd name="connsiteX2" fmla="*/ 6260115 w 9155242"/>
              <a:gd name="connsiteY2" fmla="*/ 331674 h 1756790"/>
              <a:gd name="connsiteX3" fmla="*/ 7648743 w 9155242"/>
              <a:gd name="connsiteY3" fmla="*/ 307558 h 1756790"/>
              <a:gd name="connsiteX4" fmla="*/ 8781815 w 9155242"/>
              <a:gd name="connsiteY4" fmla="*/ 188775 h 1756790"/>
              <a:gd name="connsiteX5" fmla="*/ 8881858 w 9155242"/>
              <a:gd name="connsiteY5" fmla="*/ 1440209 h 1756790"/>
              <a:gd name="connsiteX6" fmla="*/ 6847101 w 9155242"/>
              <a:gd name="connsiteY6" fmla="*/ 1584566 h 1756790"/>
              <a:gd name="connsiteX7" fmla="*/ 2733925 w 9155242"/>
              <a:gd name="connsiteY7" fmla="*/ 1630802 h 1756790"/>
              <a:gd name="connsiteX8" fmla="*/ 749908 w 9155242"/>
              <a:gd name="connsiteY8" fmla="*/ 662100 h 1756790"/>
              <a:gd name="connsiteX0" fmla="*/ 749908 w 9229550"/>
              <a:gd name="connsiteY0" fmla="*/ 662100 h 1756790"/>
              <a:gd name="connsiteX1" fmla="*/ 348185 w 9229550"/>
              <a:gd name="connsiteY1" fmla="*/ 331647 h 1756790"/>
              <a:gd name="connsiteX2" fmla="*/ 6260115 w 9229550"/>
              <a:gd name="connsiteY2" fmla="*/ 331674 h 1756790"/>
              <a:gd name="connsiteX3" fmla="*/ 7648743 w 9229550"/>
              <a:gd name="connsiteY3" fmla="*/ 307558 h 1756790"/>
              <a:gd name="connsiteX4" fmla="*/ 8781815 w 9229550"/>
              <a:gd name="connsiteY4" fmla="*/ 188775 h 1756790"/>
              <a:gd name="connsiteX5" fmla="*/ 8976778 w 9229550"/>
              <a:gd name="connsiteY5" fmla="*/ 1440209 h 1756790"/>
              <a:gd name="connsiteX6" fmla="*/ 6847101 w 9229550"/>
              <a:gd name="connsiteY6" fmla="*/ 1584566 h 1756790"/>
              <a:gd name="connsiteX7" fmla="*/ 2733925 w 9229550"/>
              <a:gd name="connsiteY7" fmla="*/ 1630802 h 1756790"/>
              <a:gd name="connsiteX8" fmla="*/ 749908 w 9229550"/>
              <a:gd name="connsiteY8" fmla="*/ 662100 h 1756790"/>
              <a:gd name="connsiteX0" fmla="*/ 749908 w 9155242"/>
              <a:gd name="connsiteY0" fmla="*/ 662100 h 1756790"/>
              <a:gd name="connsiteX1" fmla="*/ 348185 w 9155242"/>
              <a:gd name="connsiteY1" fmla="*/ 331647 h 1756790"/>
              <a:gd name="connsiteX2" fmla="*/ 6260115 w 9155242"/>
              <a:gd name="connsiteY2" fmla="*/ 331674 h 1756790"/>
              <a:gd name="connsiteX3" fmla="*/ 7648743 w 9155242"/>
              <a:gd name="connsiteY3" fmla="*/ 307558 h 1756790"/>
              <a:gd name="connsiteX4" fmla="*/ 8781815 w 9155242"/>
              <a:gd name="connsiteY4" fmla="*/ 188775 h 1756790"/>
              <a:gd name="connsiteX5" fmla="*/ 8976778 w 9155242"/>
              <a:gd name="connsiteY5" fmla="*/ 1440209 h 1756790"/>
              <a:gd name="connsiteX6" fmla="*/ 6847101 w 9155242"/>
              <a:gd name="connsiteY6" fmla="*/ 1584566 h 1756790"/>
              <a:gd name="connsiteX7" fmla="*/ 2733925 w 9155242"/>
              <a:gd name="connsiteY7" fmla="*/ 1630802 h 1756790"/>
              <a:gd name="connsiteX8" fmla="*/ 749908 w 9155242"/>
              <a:gd name="connsiteY8" fmla="*/ 662100 h 175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5242" h="1756790">
                <a:moveTo>
                  <a:pt x="749908" y="662100"/>
                </a:moveTo>
                <a:cubicBezTo>
                  <a:pt x="352285" y="445574"/>
                  <a:pt x="0" y="470018"/>
                  <a:pt x="348185" y="331647"/>
                </a:cubicBezTo>
                <a:cubicBezTo>
                  <a:pt x="1735494" y="61473"/>
                  <a:pt x="4845820" y="181795"/>
                  <a:pt x="6260115" y="331674"/>
                </a:cubicBezTo>
                <a:lnTo>
                  <a:pt x="7648743" y="307558"/>
                </a:lnTo>
                <a:cubicBezTo>
                  <a:pt x="8044979" y="283742"/>
                  <a:pt x="8579491" y="0"/>
                  <a:pt x="8781815" y="188775"/>
                </a:cubicBezTo>
                <a:cubicBezTo>
                  <a:pt x="9155242" y="545057"/>
                  <a:pt x="9027904" y="801104"/>
                  <a:pt x="8976778" y="1440209"/>
                </a:cubicBezTo>
                <a:cubicBezTo>
                  <a:pt x="9047493" y="1617341"/>
                  <a:pt x="7899436" y="1618530"/>
                  <a:pt x="6847101" y="1584566"/>
                </a:cubicBezTo>
                <a:cubicBezTo>
                  <a:pt x="5818532" y="1519175"/>
                  <a:pt x="3571529" y="1756790"/>
                  <a:pt x="2733925" y="1630802"/>
                </a:cubicBezTo>
                <a:cubicBezTo>
                  <a:pt x="1343909" y="1467835"/>
                  <a:pt x="1147531" y="878626"/>
                  <a:pt x="749908" y="662100"/>
                </a:cubicBezTo>
                <a:close/>
              </a:path>
            </a:pathLst>
          </a:custGeom>
          <a:gradFill flip="none" rotWithShape="1">
            <a:gsLst>
              <a:gs pos="81000">
                <a:srgbClr val="FFFFB7"/>
              </a:gs>
              <a:gs pos="14000">
                <a:srgbClr val="CCFFCC"/>
              </a:gs>
              <a:gs pos="52000">
                <a:srgbClr val="FF9900"/>
              </a:gs>
              <a:gs pos="93000">
                <a:srgbClr val="E4EDF8"/>
              </a:gs>
              <a:gs pos="3000">
                <a:srgbClr val="0066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dtytuł 2"/>
          <p:cNvSpPr txBox="1">
            <a:spLocks/>
          </p:cNvSpPr>
          <p:nvPr userDrawn="1"/>
        </p:nvSpPr>
        <p:spPr>
          <a:xfrm>
            <a:off x="1259632" y="6201376"/>
            <a:ext cx="6984776" cy="612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1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11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Regional Workshop on Regulatory Control of Radioactive Discharges to the Environment </a:t>
            </a:r>
            <a:endParaRPr lang="pl-PL" sz="1100" b="0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ctr">
              <a:buNone/>
            </a:pPr>
            <a:r>
              <a:rPr lang="pl-PL" sz="11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17-21 </a:t>
            </a:r>
            <a:r>
              <a:rPr lang="pl-PL" sz="11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June</a:t>
            </a:r>
            <a:r>
              <a:rPr lang="pl-PL" sz="11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2013, </a:t>
            </a:r>
            <a:r>
              <a:rPr lang="pl-PL" sz="11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Warsaw</a:t>
            </a:r>
            <a:r>
              <a:rPr lang="pl-PL" sz="11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Poland</a:t>
            </a:r>
            <a:endParaRPr lang="pl-PL" sz="1100" dirty="0"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241" y="6135329"/>
            <a:ext cx="755983" cy="65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19" descr="C:\Users\GRAZYNA\AppData\Local\Microsoft\Windows\Temporary Internet Files\Content.Outlook\CS3Z1IVZ\logo_nagłówek_V4.png"/>
          <p:cNvPicPr/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202" y="0"/>
            <a:ext cx="1061616" cy="108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4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2" y="6201945"/>
            <a:ext cx="6477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 userDrawn="1"/>
        </p:nvSpPr>
        <p:spPr>
          <a:xfrm>
            <a:off x="752024" y="42839"/>
            <a:ext cx="8550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effectLst/>
                <a:latin typeface="Calibri" panose="020F0502020204030204" pitchFamily="34" charset="0"/>
              </a:rPr>
              <a:t>DEVELOPMENT OF NUCLEAR SAFETY AND RADIOLOGICAL PROTECTION METHODS </a:t>
            </a:r>
            <a:endParaRPr lang="pl-PL" sz="1600" dirty="0" smtClean="0">
              <a:effectLst/>
              <a:latin typeface="Calibri" panose="020F0502020204030204" pitchFamily="34" charset="0"/>
            </a:endParaRPr>
          </a:p>
          <a:p>
            <a:pPr algn="ctr"/>
            <a:r>
              <a:rPr lang="en-US" sz="1600" dirty="0" smtClean="0">
                <a:effectLst/>
                <a:latin typeface="Calibri" panose="020F0502020204030204" pitchFamily="34" charset="0"/>
              </a:rPr>
              <a:t>FOR THE NUCLEAR POWER ENGINEERING’S CURRENT AND FUTURE NEEDS</a:t>
            </a:r>
            <a:endParaRPr lang="en-US" sz="1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w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jpeg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Arkusz_programu_Microsoft_Excel_97_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Arkusz_programu_Microsoft_Excel_97_2003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emf"/><Relationship Id="rId5" Type="http://schemas.openxmlformats.org/officeDocument/2006/relationships/oleObject" Target="../embeddings/Arkusz_programu_Microsoft_Excel_97_20033.xls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4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e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5.emf"/><Relationship Id="rId4" Type="http://schemas.openxmlformats.org/officeDocument/2006/relationships/image" Target="../media/image42.e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4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Arkusz_programu_Microsoft_Excel_97_2003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Arkusz_programu_Microsoft_Excel_97_2003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2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2504" y="6525344"/>
            <a:ext cx="396000" cy="288000"/>
          </a:xfrm>
          <a:prstGeom prst="ellipse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lIns="0" tIns="0" rIns="0" bIns="0" anchor="ctr" anchorCtr="0"/>
          <a:lstStyle/>
          <a:p>
            <a:pPr algn="ctr"/>
            <a:fld id="{CE2184F6-B7EF-4020-A117-128689956E96}" type="slidenum">
              <a:rPr lang="pl-PL" b="1" smtClean="0"/>
              <a:pPr algn="ctr"/>
              <a:t>1</a:t>
            </a:fld>
            <a:endParaRPr lang="pl-PL" b="1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8" name="Łącznik prostoliniowy 57"/>
          <p:cNvCxnSpPr/>
          <p:nvPr/>
        </p:nvCxnSpPr>
        <p:spPr>
          <a:xfrm>
            <a:off x="1791932" y="5733256"/>
            <a:ext cx="636167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1"/>
          <p:cNvSpPr>
            <a:spLocks noChangeAspect="1" noChangeArrowheads="1"/>
          </p:cNvSpPr>
          <p:nvPr/>
        </p:nvSpPr>
        <p:spPr bwMode="auto">
          <a:xfrm>
            <a:off x="2123728" y="4438853"/>
            <a:ext cx="6152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Maciej </a:t>
            </a:r>
            <a:r>
              <a:rPr lang="pl-PL" dirty="0"/>
              <a:t>Budzanowski, Renata Kopeć,  Anna Bubak, Mariusz Kłosowski, Barbara Marczewska, </a:t>
            </a:r>
            <a:r>
              <a:rPr lang="pl-PL" u="sng" dirty="0"/>
              <a:t>Pawel Olko</a:t>
            </a:r>
            <a:r>
              <a:rPr lang="pl-PL" dirty="0"/>
              <a:t>, </a:t>
            </a:r>
            <a:r>
              <a:rPr lang="pl-PL" dirty="0" smtClean="0"/>
              <a:t>Anna </a:t>
            </a:r>
            <a:r>
              <a:rPr lang="pl-PL" dirty="0"/>
              <a:t>Sas-</a:t>
            </a:r>
            <a:r>
              <a:rPr lang="pl-PL" dirty="0" err="1"/>
              <a:t>Bieniarz</a:t>
            </a:r>
            <a:r>
              <a:rPr lang="pl-PL" dirty="0"/>
              <a:t> </a:t>
            </a:r>
          </a:p>
        </p:txBody>
      </p:sp>
      <p:sp>
        <p:nvSpPr>
          <p:cNvPr id="24" name="Rectangle 1"/>
          <p:cNvSpPr>
            <a:spLocks noChangeAspect="1" noChangeArrowheads="1"/>
          </p:cNvSpPr>
          <p:nvPr/>
        </p:nvSpPr>
        <p:spPr bwMode="auto">
          <a:xfrm>
            <a:off x="1475656" y="1446920"/>
            <a:ext cx="68721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600"/>
              </a:lnSpc>
            </a:pPr>
            <a:r>
              <a:rPr lang="pl-PL" sz="2800" b="1" dirty="0">
                <a:solidFill>
                  <a:schemeClr val="accent2"/>
                </a:solidFill>
                <a:latin typeface="Arial Rounded MT Bold" panose="020F0704030504030204" pitchFamily="34" charset="0"/>
              </a:rPr>
              <a:t>Progress in t</a:t>
            </a:r>
            <a:r>
              <a:rPr lang="en-US" sz="2800" b="1" dirty="0" err="1">
                <a:solidFill>
                  <a:schemeClr val="accent2"/>
                </a:solidFill>
                <a:latin typeface="Arial Rounded MT Bold" panose="020F0704030504030204" pitchFamily="34" charset="0"/>
              </a:rPr>
              <a:t>hermoluminescence</a:t>
            </a:r>
            <a:r>
              <a:rPr lang="pl-PL" sz="2800" b="1" dirty="0">
                <a:solidFill>
                  <a:schemeClr val="accent2"/>
                </a:solidFill>
                <a:latin typeface="Arial Rounded MT Bold" panose="020F0704030504030204" pitchFamily="34" charset="0"/>
              </a:rPr>
              <a:t> dosimetry for </a:t>
            </a:r>
            <a:r>
              <a:rPr lang="pl-PL" sz="2800" b="1" dirty="0" err="1">
                <a:solidFill>
                  <a:schemeClr val="accent2"/>
                </a:solidFill>
                <a:latin typeface="Arial Rounded MT Bold" panose="020F0704030504030204" pitchFamily="34" charset="0"/>
              </a:rPr>
              <a:t>individual</a:t>
            </a:r>
            <a:r>
              <a:rPr lang="pl-PL" sz="2800" b="1" dirty="0">
                <a:solidFill>
                  <a:schemeClr val="accent2"/>
                </a:solidFill>
                <a:latin typeface="Arial Rounded MT Bold" panose="020F0704030504030204" pitchFamily="34" charset="0"/>
              </a:rPr>
              <a:t> and </a:t>
            </a:r>
            <a:r>
              <a:rPr lang="pl-PL" sz="2800" b="1" dirty="0" err="1">
                <a:solidFill>
                  <a:schemeClr val="accent2"/>
                </a:solidFill>
                <a:latin typeface="Arial Rounded MT Bold" panose="020F0704030504030204" pitchFamily="34" charset="0"/>
              </a:rPr>
              <a:t>environmental</a:t>
            </a:r>
            <a:r>
              <a:rPr lang="pl-PL" sz="2800" b="1" dirty="0">
                <a:solidFill>
                  <a:schemeClr val="accent2"/>
                </a:solidFill>
                <a:latin typeface="Arial Rounded MT Bold" panose="020F0704030504030204" pitchFamily="34" charset="0"/>
              </a:rPr>
              <a:t> monitoring</a:t>
            </a:r>
            <a:r>
              <a:rPr lang="en-US" sz="2800" b="1" dirty="0">
                <a:solidFill>
                  <a:schemeClr val="accent2"/>
                </a:solidFill>
                <a:latin typeface="Arial Rounded MT Bold" panose="020F0704030504030204" pitchFamily="34" charset="0"/>
              </a:rPr>
              <a:t> </a:t>
            </a:r>
            <a:r>
              <a:rPr lang="pl-PL" sz="2800" b="1" dirty="0">
                <a:solidFill>
                  <a:schemeClr val="accent2"/>
                </a:solidFill>
                <a:latin typeface="Arial Rounded MT Bold" panose="020F0704030504030204" pitchFamily="34" charset="0"/>
              </a:rPr>
              <a:t/>
            </a:r>
            <a:br>
              <a:rPr lang="pl-PL" sz="2800" b="1" dirty="0">
                <a:solidFill>
                  <a:schemeClr val="accent2"/>
                </a:solidFill>
                <a:latin typeface="Arial Rounded MT Bold" panose="020F0704030504030204" pitchFamily="34" charset="0"/>
              </a:rPr>
            </a:br>
            <a:endParaRPr lang="pl-PL" sz="2400" i="1" dirty="0">
              <a:solidFill>
                <a:schemeClr val="tx2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902006" y="5085184"/>
            <a:ext cx="4351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Institute of Nuclear Physics, </a:t>
            </a:r>
            <a:r>
              <a:rPr lang="en-US" b="1" dirty="0" err="1"/>
              <a:t>Kraków</a:t>
            </a:r>
            <a:r>
              <a:rPr lang="en-US" b="1" dirty="0"/>
              <a:t>, Poland</a:t>
            </a:r>
          </a:p>
        </p:txBody>
      </p:sp>
    </p:spTree>
    <p:extLst>
      <p:ext uri="{BB962C8B-B14F-4D97-AF65-F5344CB8AC3E}">
        <p14:creationId xmlns:p14="http://schemas.microsoft.com/office/powerpoint/2010/main" val="287014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ymbol zastępczy daty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925385-688A-42AE-A038-35823A37DBA1}" type="datetime1">
              <a:rPr lang="en-US"/>
              <a:pPr/>
              <a:t>6/19/2013</a:t>
            </a:fld>
            <a:endParaRPr lang="pl-PL"/>
          </a:p>
        </p:txBody>
      </p:sp>
      <p:sp>
        <p:nvSpPr>
          <p:cNvPr id="9220" name="Symbol zastępczy numeru slajd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7E18D47-F3B1-4B4E-8DE3-6EF6ED7106E5}" type="slidenum">
              <a:rPr lang="pl-PL"/>
              <a:pPr/>
              <a:t>10</a:t>
            </a:fld>
            <a:endParaRPr lang="pl-PL"/>
          </a:p>
        </p:txBody>
      </p:sp>
      <p:sp>
        <p:nvSpPr>
          <p:cNvPr id="9222" name="Text Box 2"/>
          <p:cNvSpPr txBox="1">
            <a:spLocks noChangeArrowheads="1"/>
          </p:cNvSpPr>
          <p:nvPr/>
        </p:nvSpPr>
        <p:spPr bwMode="auto">
          <a:xfrm>
            <a:off x="457200" y="5229200"/>
            <a:ext cx="358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sz="2000" b="1">
                <a:latin typeface="Arial Narrow" panose="020B0606020202030204" pitchFamily="34" charset="0"/>
              </a:rPr>
              <a:t>Ionisation and trapping  holes and electrons in trapping centers</a:t>
            </a:r>
            <a:endParaRPr lang="pl-PL" sz="2400">
              <a:latin typeface="Times New Roman" panose="02020603050405020304" pitchFamily="18" charset="0"/>
            </a:endParaRPr>
          </a:p>
        </p:txBody>
      </p:sp>
      <p:pic>
        <p:nvPicPr>
          <p:cNvPr id="92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2" y="4510062"/>
            <a:ext cx="1066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4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" y="4094137"/>
            <a:ext cx="6731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5" name="Text Box 5"/>
          <p:cNvSpPr txBox="1">
            <a:spLocks noChangeArrowheads="1"/>
          </p:cNvSpPr>
          <p:nvPr/>
        </p:nvSpPr>
        <p:spPr bwMode="auto">
          <a:xfrm>
            <a:off x="228600" y="742811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AU" sz="2400" b="1" dirty="0">
                <a:solidFill>
                  <a:schemeClr val="accent2"/>
                </a:solidFill>
                <a:latin typeface="Tahoma" panose="020B0604030504040204" pitchFamily="34" charset="0"/>
              </a:rPr>
              <a:t>Thermoluminescence – 2 stage process</a:t>
            </a:r>
          </a:p>
        </p:txBody>
      </p:sp>
      <p:pic>
        <p:nvPicPr>
          <p:cNvPr id="9226" name="Picture 6" descr="grzejn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72" y="1334648"/>
            <a:ext cx="3276600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52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ymbol zastępczy daty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925385-688A-42AE-A038-35823A37DBA1}" type="datetime1">
              <a:rPr lang="en-US"/>
              <a:pPr/>
              <a:t>6/19/2013</a:t>
            </a:fld>
            <a:endParaRPr lang="pl-PL"/>
          </a:p>
        </p:txBody>
      </p:sp>
      <p:sp>
        <p:nvSpPr>
          <p:cNvPr id="9220" name="Symbol zastępczy numeru slajd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7E18D47-F3B1-4B4E-8DE3-6EF6ED7106E5}" type="slidenum">
              <a:rPr lang="pl-PL"/>
              <a:pPr/>
              <a:t>11</a:t>
            </a:fld>
            <a:endParaRPr lang="pl-PL"/>
          </a:p>
        </p:txBody>
      </p:sp>
      <p:sp>
        <p:nvSpPr>
          <p:cNvPr id="9222" name="Text Box 2"/>
          <p:cNvSpPr txBox="1">
            <a:spLocks noChangeArrowheads="1"/>
          </p:cNvSpPr>
          <p:nvPr/>
        </p:nvSpPr>
        <p:spPr bwMode="auto">
          <a:xfrm>
            <a:off x="457200" y="5229200"/>
            <a:ext cx="358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sz="2000" b="1">
                <a:latin typeface="Arial Narrow" panose="020B0606020202030204" pitchFamily="34" charset="0"/>
              </a:rPr>
              <a:t>Ionisation and trapping  holes and electrons in trapping centers</a:t>
            </a:r>
            <a:endParaRPr lang="pl-PL" sz="2400">
              <a:latin typeface="Times New Roman" panose="02020603050405020304" pitchFamily="18" charset="0"/>
            </a:endParaRPr>
          </a:p>
        </p:txBody>
      </p:sp>
      <p:pic>
        <p:nvPicPr>
          <p:cNvPr id="92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2" y="4510062"/>
            <a:ext cx="1066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4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" y="4094137"/>
            <a:ext cx="6731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5" name="Text Box 5"/>
          <p:cNvSpPr txBox="1">
            <a:spLocks noChangeArrowheads="1"/>
          </p:cNvSpPr>
          <p:nvPr/>
        </p:nvSpPr>
        <p:spPr bwMode="auto">
          <a:xfrm>
            <a:off x="228600" y="742811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AU" sz="2400" b="1" dirty="0">
                <a:solidFill>
                  <a:schemeClr val="accent2"/>
                </a:solidFill>
                <a:latin typeface="Tahoma" panose="020B0604030504040204" pitchFamily="34" charset="0"/>
              </a:rPr>
              <a:t>Thermoluminescence – 2 stage process</a:t>
            </a:r>
          </a:p>
        </p:txBody>
      </p:sp>
      <p:pic>
        <p:nvPicPr>
          <p:cNvPr id="9226" name="Picture 6" descr="grzejn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72" y="1334648"/>
            <a:ext cx="3276600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348" y="5144648"/>
            <a:ext cx="206692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11" y="5144648"/>
            <a:ext cx="1066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73" y="4209611"/>
            <a:ext cx="7651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5770811" y="3633348"/>
            <a:ext cx="2057400" cy="500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b="1">
                <a:latin typeface="Arial Narrow" panose="020B0606020202030204" pitchFamily="34" charset="0"/>
              </a:rPr>
              <a:t>Photomultiplier</a:t>
            </a:r>
            <a:endParaRPr lang="pl-PL" sz="2000" b="1">
              <a:latin typeface="Arial Narrow" panose="020B0606020202030204" pitchFamily="34" charset="0"/>
            </a:endParaRPr>
          </a:p>
        </p:txBody>
      </p:sp>
      <p:pic>
        <p:nvPicPr>
          <p:cNvPr id="13" name="Picture 12" descr="swiecac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34648"/>
            <a:ext cx="3429000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31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4213" cy="617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3" name="Line 4"/>
          <p:cNvSpPr>
            <a:spLocks noChangeShapeType="1"/>
          </p:cNvSpPr>
          <p:nvPr/>
        </p:nvSpPr>
        <p:spPr bwMode="auto">
          <a:xfrm>
            <a:off x="900113" y="1052513"/>
            <a:ext cx="7921625" cy="0"/>
          </a:xfrm>
          <a:prstGeom prst="line">
            <a:avLst/>
          </a:prstGeom>
          <a:noFill/>
          <a:ln w="25400">
            <a:solidFill>
              <a:srgbClr val="00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Rectangle 5"/>
          <p:cNvSpPr>
            <a:spLocks noChangeArrowheads="1"/>
          </p:cNvSpPr>
          <p:nvPr/>
        </p:nvSpPr>
        <p:spPr bwMode="auto">
          <a:xfrm>
            <a:off x="755576" y="928333"/>
            <a:ext cx="7793037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sz="2800" b="1" dirty="0" err="1" smtClean="0">
                <a:solidFill>
                  <a:schemeClr val="accent2"/>
                </a:solidFill>
                <a:latin typeface="Arial Rounded MT Bold" panose="020F0704030504030204" pitchFamily="34" charset="0"/>
              </a:rPr>
              <a:t>What</a:t>
            </a:r>
            <a:r>
              <a:rPr lang="pl-PL" sz="2800" b="1" dirty="0" smtClean="0">
                <a:solidFill>
                  <a:schemeClr val="accent2"/>
                </a:solidFill>
                <a:latin typeface="Arial Rounded MT Bold" panose="020F0704030504030204" pitchFamily="34" charset="0"/>
              </a:rPr>
              <a:t> do we </a:t>
            </a:r>
            <a:r>
              <a:rPr lang="pl-PL" sz="2800" b="1" dirty="0" err="1" smtClean="0">
                <a:solidFill>
                  <a:schemeClr val="accent2"/>
                </a:solidFill>
                <a:latin typeface="Arial Rounded MT Bold" panose="020F0704030504030204" pitchFamily="34" charset="0"/>
              </a:rPr>
              <a:t>need</a:t>
            </a:r>
            <a:r>
              <a:rPr lang="pl-PL" sz="2800" b="1" dirty="0">
                <a:solidFill>
                  <a:schemeClr val="accent2"/>
                </a:solidFill>
                <a:latin typeface="Arial Rounded MT Bold" panose="020F0704030504030204" pitchFamily="34" charset="0"/>
              </a:rPr>
              <a:t> </a:t>
            </a:r>
            <a:r>
              <a:rPr lang="pl-PL" sz="2800" b="1" dirty="0" smtClean="0">
                <a:solidFill>
                  <a:schemeClr val="accent2"/>
                </a:solidFill>
                <a:latin typeface="Arial Rounded MT Bold" panose="020F0704030504030204" pitchFamily="34" charset="0"/>
              </a:rPr>
              <a:t>?    TL </a:t>
            </a:r>
            <a:r>
              <a:rPr lang="pl-PL" sz="2800" b="1" dirty="0" err="1" smtClean="0">
                <a:solidFill>
                  <a:schemeClr val="accent2"/>
                </a:solidFill>
                <a:latin typeface="Arial Rounded MT Bold" panose="020F0704030504030204" pitchFamily="34" charset="0"/>
              </a:rPr>
              <a:t>detectors</a:t>
            </a:r>
            <a:endParaRPr lang="en-US" sz="2000" b="1" dirty="0">
              <a:solidFill>
                <a:srgbClr val="FF33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345" name="Rectangle 6"/>
          <p:cNvSpPr>
            <a:spLocks noChangeArrowheads="1"/>
          </p:cNvSpPr>
          <p:nvPr/>
        </p:nvSpPr>
        <p:spPr bwMode="auto">
          <a:xfrm>
            <a:off x="0" y="18526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4346" name="Rectangle 7"/>
          <p:cNvSpPr>
            <a:spLocks noChangeArrowheads="1"/>
          </p:cNvSpPr>
          <p:nvPr/>
        </p:nvSpPr>
        <p:spPr bwMode="auto">
          <a:xfrm>
            <a:off x="0" y="18526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435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44" y="1795463"/>
            <a:ext cx="5040560" cy="377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3" name="Text Box 19"/>
          <p:cNvSpPr txBox="1">
            <a:spLocks noChangeArrowheads="1"/>
          </p:cNvSpPr>
          <p:nvPr/>
        </p:nvSpPr>
        <p:spPr bwMode="auto">
          <a:xfrm>
            <a:off x="2802731" y="5664579"/>
            <a:ext cx="4116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b="1" dirty="0" err="1"/>
              <a:t>LiF:Mg,Ti</a:t>
            </a:r>
            <a:r>
              <a:rPr lang="pl-PL" b="1" dirty="0"/>
              <a:t>     </a:t>
            </a:r>
            <a:r>
              <a:rPr lang="pl-PL" b="1" dirty="0" err="1"/>
              <a:t>LiF:Mg,Cu,P</a:t>
            </a:r>
            <a:r>
              <a:rPr lang="pl-PL" b="1" dirty="0"/>
              <a:t>   CaSO</a:t>
            </a:r>
            <a:r>
              <a:rPr lang="pl-PL" b="1" baseline="-25000" dirty="0"/>
              <a:t>4</a:t>
            </a:r>
            <a:r>
              <a:rPr lang="pl-PL" b="1" dirty="0"/>
              <a:t>:Dy</a:t>
            </a:r>
          </a:p>
        </p:txBody>
      </p:sp>
    </p:spTree>
    <p:extLst>
      <p:ext uri="{BB962C8B-B14F-4D97-AF65-F5344CB8AC3E}">
        <p14:creationId xmlns:p14="http://schemas.microsoft.com/office/powerpoint/2010/main" val="261737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AutoShape 3"/>
          <p:cNvSpPr>
            <a:spLocks noChangeArrowheads="1"/>
          </p:cNvSpPr>
          <p:nvPr/>
        </p:nvSpPr>
        <p:spPr bwMode="auto">
          <a:xfrm>
            <a:off x="4613275" y="4881563"/>
            <a:ext cx="4419600" cy="838200"/>
          </a:xfrm>
          <a:prstGeom prst="parallelogram">
            <a:avLst>
              <a:gd name="adj" fmla="val 13181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4584" name="Rectangle 4"/>
          <p:cNvSpPr>
            <a:spLocks noChangeArrowheads="1"/>
          </p:cNvSpPr>
          <p:nvPr/>
        </p:nvSpPr>
        <p:spPr bwMode="auto">
          <a:xfrm>
            <a:off x="6365875" y="1465295"/>
            <a:ext cx="914400" cy="1600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>
                <a:latin typeface="Times New Roman" panose="02020603050405020304" pitchFamily="18" charset="0"/>
              </a:rPr>
              <a:t>CCD</a:t>
            </a:r>
          </a:p>
        </p:txBody>
      </p:sp>
      <p:sp>
        <p:nvSpPr>
          <p:cNvPr id="24585" name="AutoShape 5"/>
          <p:cNvSpPr>
            <a:spLocks noChangeArrowheads="1"/>
          </p:cNvSpPr>
          <p:nvPr/>
        </p:nvSpPr>
        <p:spPr bwMode="auto">
          <a:xfrm>
            <a:off x="6670675" y="3065495"/>
            <a:ext cx="381000" cy="381000"/>
          </a:xfrm>
          <a:custGeom>
            <a:avLst/>
            <a:gdLst>
              <a:gd name="T0" fmla="*/ 333375 w 21600"/>
              <a:gd name="T1" fmla="*/ 190500 h 21600"/>
              <a:gd name="T2" fmla="*/ 190500 w 21600"/>
              <a:gd name="T3" fmla="*/ 381000 h 21600"/>
              <a:gd name="T4" fmla="*/ 47625 w 21600"/>
              <a:gd name="T5" fmla="*/ 190500 h 21600"/>
              <a:gd name="T6" fmla="*/ 1905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Line 7"/>
          <p:cNvSpPr>
            <a:spLocks noChangeShapeType="1"/>
          </p:cNvSpPr>
          <p:nvPr/>
        </p:nvSpPr>
        <p:spPr bwMode="auto">
          <a:xfrm flipH="1">
            <a:off x="5794375" y="3738563"/>
            <a:ext cx="9906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8" name="Line 8"/>
          <p:cNvSpPr>
            <a:spLocks noChangeShapeType="1"/>
          </p:cNvSpPr>
          <p:nvPr/>
        </p:nvSpPr>
        <p:spPr bwMode="auto">
          <a:xfrm>
            <a:off x="7013575" y="3738563"/>
            <a:ext cx="1295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9" name="Line 9"/>
          <p:cNvSpPr>
            <a:spLocks noChangeShapeType="1"/>
          </p:cNvSpPr>
          <p:nvPr/>
        </p:nvSpPr>
        <p:spPr bwMode="auto">
          <a:xfrm flipH="1">
            <a:off x="6327775" y="3738563"/>
            <a:ext cx="5334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0" name="Line 10"/>
          <p:cNvSpPr>
            <a:spLocks noChangeShapeType="1"/>
          </p:cNvSpPr>
          <p:nvPr/>
        </p:nvSpPr>
        <p:spPr bwMode="auto">
          <a:xfrm>
            <a:off x="6937375" y="3738563"/>
            <a:ext cx="3810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1" name="Rectangle 11"/>
          <p:cNvSpPr>
            <a:spLocks noChangeArrowheads="1"/>
          </p:cNvSpPr>
          <p:nvPr/>
        </p:nvSpPr>
        <p:spPr bwMode="auto">
          <a:xfrm>
            <a:off x="1527175" y="1556792"/>
            <a:ext cx="914400" cy="16506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>
                <a:latin typeface="Times New Roman" panose="02020603050405020304" pitchFamily="18" charset="0"/>
              </a:rPr>
              <a:t>PM</a:t>
            </a:r>
          </a:p>
        </p:txBody>
      </p:sp>
      <p:sp>
        <p:nvSpPr>
          <p:cNvPr id="24592" name="Oval 12"/>
          <p:cNvSpPr>
            <a:spLocks noChangeArrowheads="1"/>
          </p:cNvSpPr>
          <p:nvPr/>
        </p:nvSpPr>
        <p:spPr bwMode="auto">
          <a:xfrm>
            <a:off x="1670050" y="5510868"/>
            <a:ext cx="647700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4594" name="Line 14"/>
          <p:cNvSpPr>
            <a:spLocks noChangeShapeType="1"/>
          </p:cNvSpPr>
          <p:nvPr/>
        </p:nvSpPr>
        <p:spPr bwMode="auto">
          <a:xfrm flipV="1">
            <a:off x="1885950" y="3207405"/>
            <a:ext cx="0" cy="2303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5" name="Line 15"/>
          <p:cNvSpPr>
            <a:spLocks noChangeShapeType="1"/>
          </p:cNvSpPr>
          <p:nvPr/>
        </p:nvSpPr>
        <p:spPr bwMode="auto">
          <a:xfrm flipV="1">
            <a:off x="2030413" y="3207405"/>
            <a:ext cx="0" cy="2303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6" name="Text Box 17"/>
          <p:cNvSpPr txBox="1">
            <a:spLocks noChangeArrowheads="1"/>
          </p:cNvSpPr>
          <p:nvPr/>
        </p:nvSpPr>
        <p:spPr bwMode="auto">
          <a:xfrm>
            <a:off x="4355976" y="1990718"/>
            <a:ext cx="1733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dirty="0"/>
              <a:t>High –sensitive</a:t>
            </a:r>
          </a:p>
          <a:p>
            <a:pPr eaLnBrk="1" hangingPunct="1"/>
            <a:r>
              <a:rPr lang="en-US" dirty="0"/>
              <a:t>CCD camera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86536" y="878463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What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do we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need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?  TL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readers</a:t>
            </a:r>
            <a:endParaRPr lang="en-AU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61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Text Box 5"/>
          <p:cNvSpPr txBox="1">
            <a:spLocks noChangeArrowheads="1"/>
          </p:cNvSpPr>
          <p:nvPr/>
        </p:nvSpPr>
        <p:spPr bwMode="auto">
          <a:xfrm>
            <a:off x="218140" y="1052736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What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do we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need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?  TL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readers</a:t>
            </a:r>
            <a:endParaRPr lang="en-AU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pic>
        <p:nvPicPr>
          <p:cNvPr id="14" name="Picture 4" descr="DSC_02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68816"/>
            <a:ext cx="3240360" cy="242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83568" y="4653135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Manual RA-94 TLD </a:t>
            </a:r>
            <a:r>
              <a:rPr lang="pl-PL" dirty="0" err="1" smtClean="0"/>
              <a:t>reader</a:t>
            </a:r>
            <a:r>
              <a:rPr lang="pl-PL" dirty="0" smtClean="0"/>
              <a:t> (</a:t>
            </a:r>
            <a:r>
              <a:rPr lang="pl-PL" dirty="0" err="1" smtClean="0"/>
              <a:t>Mikrolab</a:t>
            </a:r>
            <a:r>
              <a:rPr lang="pl-PL" dirty="0" smtClean="0"/>
              <a:t>, Kraków)</a:t>
            </a:r>
            <a:endParaRPr lang="en-US" dirty="0"/>
          </a:p>
        </p:txBody>
      </p:sp>
      <p:pic>
        <p:nvPicPr>
          <p:cNvPr id="16" name="Symbol zastępczy zawartości 6" descr="IMG_105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5" b="13976"/>
          <a:stretch>
            <a:fillRect/>
          </a:stretch>
        </p:blipFill>
        <p:spPr bwMode="auto">
          <a:xfrm>
            <a:off x="5508104" y="1833201"/>
            <a:ext cx="2240235" cy="308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ole tekstowe 16"/>
          <p:cNvSpPr txBox="1"/>
          <p:nvPr/>
        </p:nvSpPr>
        <p:spPr>
          <a:xfrm>
            <a:off x="5292080" y="5085184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Experimental</a:t>
            </a:r>
            <a:r>
              <a:rPr lang="pl-PL" dirty="0" smtClean="0"/>
              <a:t> 2D TLD </a:t>
            </a:r>
            <a:r>
              <a:rPr lang="pl-PL" dirty="0" err="1" smtClean="0"/>
              <a:t>reader</a:t>
            </a:r>
            <a:r>
              <a:rPr lang="pl-PL" dirty="0" smtClean="0"/>
              <a:t> with CCD </a:t>
            </a:r>
            <a:r>
              <a:rPr lang="pl-PL" dirty="0" err="1" smtClean="0"/>
              <a:t>camera</a:t>
            </a:r>
            <a:r>
              <a:rPr lang="pl-PL" dirty="0" smtClean="0"/>
              <a:t>,  IFJ PAN Kraków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69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Text Box 4"/>
          <p:cNvSpPr txBox="1">
            <a:spLocks noChangeArrowheads="1"/>
          </p:cNvSpPr>
          <p:nvPr/>
        </p:nvSpPr>
        <p:spPr bwMode="auto">
          <a:xfrm>
            <a:off x="898525" y="41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2400">
              <a:latin typeface="Times New Roman" panose="02020603050405020304" pitchFamily="18" charset="0"/>
            </a:endParaRPr>
          </a:p>
        </p:txBody>
      </p:sp>
      <p:sp>
        <p:nvSpPr>
          <p:cNvPr id="12297" name="Text Box 5"/>
          <p:cNvSpPr txBox="1">
            <a:spLocks noChangeArrowheads="1"/>
          </p:cNvSpPr>
          <p:nvPr/>
        </p:nvSpPr>
        <p:spPr bwMode="auto">
          <a:xfrm>
            <a:off x="1812877" y="1111902"/>
            <a:ext cx="53062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Result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of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readout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: TL </a:t>
            </a:r>
            <a:r>
              <a:rPr lang="pl-PL" sz="2400" b="1" dirty="0" err="1">
                <a:solidFill>
                  <a:schemeClr val="accent2"/>
                </a:solidFill>
                <a:latin typeface="Tahoma" panose="020B0604030504040204" pitchFamily="34" charset="0"/>
              </a:rPr>
              <a:t>glow</a:t>
            </a:r>
            <a:r>
              <a:rPr lang="pl-PL" sz="2400" b="1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pl-PL" sz="2400" b="1" dirty="0" err="1">
                <a:solidFill>
                  <a:schemeClr val="accent2"/>
                </a:solidFill>
                <a:latin typeface="Tahoma" panose="020B0604030504040204" pitchFamily="34" charset="0"/>
              </a:rPr>
              <a:t>curve</a:t>
            </a:r>
            <a:endParaRPr lang="pl-PL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007" y="2050343"/>
            <a:ext cx="4196308" cy="341446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2062919"/>
            <a:ext cx="4804086" cy="345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4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47664" y="2348880"/>
            <a:ext cx="61607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Second readout of TL detectors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for re-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estimation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of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dose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76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4673600" y="1701799"/>
            <a:ext cx="4178300" cy="3298825"/>
          </a:xfrm>
          <a:prstGeom prst="rect">
            <a:avLst/>
          </a:prstGeom>
          <a:solidFill>
            <a:srgbClr val="1DDB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/>
          </a:p>
        </p:txBody>
      </p:sp>
      <p:sp>
        <p:nvSpPr>
          <p:cNvPr id="48131" name="AutoShape 14"/>
          <p:cNvSpPr>
            <a:spLocks noChangeArrowheads="1"/>
          </p:cNvSpPr>
          <p:nvPr/>
        </p:nvSpPr>
        <p:spPr bwMode="auto">
          <a:xfrm rot="-1505262">
            <a:off x="7475538" y="2889250"/>
            <a:ext cx="1744662" cy="58578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5418981 h 21600"/>
              <a:gd name="T4" fmla="*/ 2147483646 w 21600"/>
              <a:gd name="T5" fmla="*/ 430837935 h 21600"/>
              <a:gd name="T6" fmla="*/ 2147483646 w 21600"/>
              <a:gd name="T7" fmla="*/ 21541898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99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2" name="Text Box 48"/>
          <p:cNvSpPr txBox="1">
            <a:spLocks noChangeArrowheads="1"/>
          </p:cNvSpPr>
          <p:nvPr/>
        </p:nvSpPr>
        <p:spPr bwMode="auto">
          <a:xfrm rot="-1354619">
            <a:off x="7732096" y="3045103"/>
            <a:ext cx="10140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b="1" dirty="0" smtClean="0">
                <a:solidFill>
                  <a:schemeClr val="bg1"/>
                </a:solidFill>
              </a:rPr>
              <a:t>TL </a:t>
            </a:r>
            <a:r>
              <a:rPr lang="pl-PL" b="1" dirty="0" err="1" smtClean="0">
                <a:solidFill>
                  <a:schemeClr val="bg1"/>
                </a:solidFill>
              </a:rPr>
              <a:t>light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48133" name="Line 22"/>
          <p:cNvSpPr>
            <a:spLocks noChangeShapeType="1"/>
          </p:cNvSpPr>
          <p:nvPr/>
        </p:nvSpPr>
        <p:spPr bwMode="auto">
          <a:xfrm>
            <a:off x="76200" y="7434263"/>
            <a:ext cx="8610600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5" name="Line 3"/>
          <p:cNvSpPr>
            <a:spLocks noChangeShapeType="1"/>
          </p:cNvSpPr>
          <p:nvPr/>
        </p:nvSpPr>
        <p:spPr bwMode="auto">
          <a:xfrm flipV="1">
            <a:off x="5622925" y="2573338"/>
            <a:ext cx="2887663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Line 4"/>
          <p:cNvSpPr>
            <a:spLocks noChangeShapeType="1"/>
          </p:cNvSpPr>
          <p:nvPr/>
        </p:nvSpPr>
        <p:spPr bwMode="auto">
          <a:xfrm>
            <a:off x="5584825" y="3870325"/>
            <a:ext cx="29178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Line 5"/>
          <p:cNvSpPr>
            <a:spLocks noChangeShapeType="1"/>
          </p:cNvSpPr>
          <p:nvPr/>
        </p:nvSpPr>
        <p:spPr bwMode="auto">
          <a:xfrm>
            <a:off x="6099175" y="2822575"/>
            <a:ext cx="509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8" name="Line 6"/>
          <p:cNvSpPr>
            <a:spLocks noChangeShapeType="1"/>
          </p:cNvSpPr>
          <p:nvPr/>
        </p:nvSpPr>
        <p:spPr bwMode="auto">
          <a:xfrm>
            <a:off x="6878638" y="3646488"/>
            <a:ext cx="5095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9" name="Rectangle 8"/>
          <p:cNvSpPr>
            <a:spLocks noChangeArrowheads="1"/>
          </p:cNvSpPr>
          <p:nvPr/>
        </p:nvSpPr>
        <p:spPr bwMode="auto">
          <a:xfrm>
            <a:off x="5624513" y="1935163"/>
            <a:ext cx="2894012" cy="623887"/>
          </a:xfrm>
          <a:prstGeom prst="rect">
            <a:avLst/>
          </a:prstGeom>
          <a:solidFill>
            <a:srgbClr val="C1BA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8141" name="Rectangle 10"/>
          <p:cNvSpPr>
            <a:spLocks noChangeArrowheads="1"/>
          </p:cNvSpPr>
          <p:nvPr/>
        </p:nvSpPr>
        <p:spPr bwMode="auto">
          <a:xfrm>
            <a:off x="5586413" y="3884613"/>
            <a:ext cx="2922587" cy="623887"/>
          </a:xfrm>
          <a:prstGeom prst="rect">
            <a:avLst/>
          </a:prstGeom>
          <a:solidFill>
            <a:srgbClr val="C1BA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8143" name="Oval 12"/>
          <p:cNvSpPr>
            <a:spLocks noChangeArrowheads="1"/>
          </p:cNvSpPr>
          <p:nvPr/>
        </p:nvSpPr>
        <p:spPr bwMode="auto">
          <a:xfrm>
            <a:off x="7088188" y="3552825"/>
            <a:ext cx="171450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8144" name="Oval 13"/>
          <p:cNvSpPr>
            <a:spLocks noChangeArrowheads="1"/>
          </p:cNvSpPr>
          <p:nvPr/>
        </p:nvSpPr>
        <p:spPr bwMode="auto">
          <a:xfrm>
            <a:off x="6288088" y="2733675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8145" name="Rectangle 18"/>
          <p:cNvSpPr>
            <a:spLocks noChangeArrowheads="1"/>
          </p:cNvSpPr>
          <p:nvPr/>
        </p:nvSpPr>
        <p:spPr bwMode="auto">
          <a:xfrm>
            <a:off x="238125" y="1701800"/>
            <a:ext cx="4178300" cy="3298825"/>
          </a:xfrm>
          <a:prstGeom prst="rect">
            <a:avLst/>
          </a:prstGeom>
          <a:solidFill>
            <a:srgbClr val="1DDB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/>
          </a:p>
        </p:txBody>
      </p:sp>
      <p:sp>
        <p:nvSpPr>
          <p:cNvPr id="48146" name="Line 19"/>
          <p:cNvSpPr>
            <a:spLocks noChangeShapeType="1"/>
          </p:cNvSpPr>
          <p:nvPr/>
        </p:nvSpPr>
        <p:spPr bwMode="auto">
          <a:xfrm flipV="1">
            <a:off x="1300163" y="2586038"/>
            <a:ext cx="2887662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7" name="Line 20"/>
          <p:cNvSpPr>
            <a:spLocks noChangeShapeType="1"/>
          </p:cNvSpPr>
          <p:nvPr/>
        </p:nvSpPr>
        <p:spPr bwMode="auto">
          <a:xfrm>
            <a:off x="1262063" y="3883025"/>
            <a:ext cx="29178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8" name="Line 21"/>
          <p:cNvSpPr>
            <a:spLocks noChangeShapeType="1"/>
          </p:cNvSpPr>
          <p:nvPr/>
        </p:nvSpPr>
        <p:spPr bwMode="auto">
          <a:xfrm>
            <a:off x="1776413" y="2835275"/>
            <a:ext cx="509587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9" name="Line 22"/>
          <p:cNvSpPr>
            <a:spLocks noChangeShapeType="1"/>
          </p:cNvSpPr>
          <p:nvPr/>
        </p:nvSpPr>
        <p:spPr bwMode="auto">
          <a:xfrm>
            <a:off x="2555875" y="3659188"/>
            <a:ext cx="509588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0" name="Rectangle 23"/>
          <p:cNvSpPr>
            <a:spLocks noChangeArrowheads="1"/>
          </p:cNvSpPr>
          <p:nvPr/>
        </p:nvSpPr>
        <p:spPr bwMode="auto">
          <a:xfrm>
            <a:off x="1301750" y="1947863"/>
            <a:ext cx="2894013" cy="623887"/>
          </a:xfrm>
          <a:prstGeom prst="rect">
            <a:avLst/>
          </a:prstGeom>
          <a:solidFill>
            <a:srgbClr val="C1BA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8151" name="Text Box 24"/>
          <p:cNvSpPr txBox="1">
            <a:spLocks noChangeArrowheads="1"/>
          </p:cNvSpPr>
          <p:nvPr/>
        </p:nvSpPr>
        <p:spPr bwMode="auto">
          <a:xfrm>
            <a:off x="2571750" y="1925638"/>
            <a:ext cx="2128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dirty="0" err="1" smtClean="0"/>
              <a:t>conduction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band</a:t>
            </a:r>
            <a:endParaRPr lang="en-GB" dirty="0"/>
          </a:p>
        </p:txBody>
      </p:sp>
      <p:sp>
        <p:nvSpPr>
          <p:cNvPr id="48152" name="Rectangle 25"/>
          <p:cNvSpPr>
            <a:spLocks noChangeArrowheads="1"/>
          </p:cNvSpPr>
          <p:nvPr/>
        </p:nvSpPr>
        <p:spPr bwMode="auto">
          <a:xfrm>
            <a:off x="1263650" y="3897313"/>
            <a:ext cx="2922588" cy="623887"/>
          </a:xfrm>
          <a:prstGeom prst="rect">
            <a:avLst/>
          </a:prstGeom>
          <a:solidFill>
            <a:srgbClr val="C1BA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8153" name="Text Box 26"/>
          <p:cNvSpPr txBox="1">
            <a:spLocks noChangeArrowheads="1"/>
          </p:cNvSpPr>
          <p:nvPr/>
        </p:nvSpPr>
        <p:spPr bwMode="auto">
          <a:xfrm>
            <a:off x="2928938" y="3897313"/>
            <a:ext cx="1666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dirty="0" err="1" smtClean="0"/>
              <a:t>valence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band</a:t>
            </a:r>
            <a:endParaRPr lang="en-GB" dirty="0"/>
          </a:p>
        </p:txBody>
      </p:sp>
      <p:sp>
        <p:nvSpPr>
          <p:cNvPr id="48154" name="Oval 27"/>
          <p:cNvSpPr>
            <a:spLocks noChangeArrowheads="1"/>
          </p:cNvSpPr>
          <p:nvPr/>
        </p:nvSpPr>
        <p:spPr bwMode="auto">
          <a:xfrm>
            <a:off x="1470025" y="3984625"/>
            <a:ext cx="171450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8155" name="Oval 28"/>
          <p:cNvSpPr>
            <a:spLocks noChangeArrowheads="1"/>
          </p:cNvSpPr>
          <p:nvPr/>
        </p:nvSpPr>
        <p:spPr bwMode="auto">
          <a:xfrm>
            <a:off x="1479550" y="3975100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48156" name="Group 29"/>
          <p:cNvGrpSpPr>
            <a:grpSpLocks/>
          </p:cNvGrpSpPr>
          <p:nvPr/>
        </p:nvGrpSpPr>
        <p:grpSpPr bwMode="auto">
          <a:xfrm>
            <a:off x="279400" y="2270125"/>
            <a:ext cx="822325" cy="1117600"/>
            <a:chOff x="960" y="1470"/>
            <a:chExt cx="776" cy="704"/>
          </a:xfrm>
        </p:grpSpPr>
        <p:sp>
          <p:nvSpPr>
            <p:cNvPr id="48178" name="Line 30"/>
            <p:cNvSpPr>
              <a:spLocks noChangeShapeType="1"/>
            </p:cNvSpPr>
            <p:nvPr/>
          </p:nvSpPr>
          <p:spPr bwMode="auto">
            <a:xfrm>
              <a:off x="1600" y="1947"/>
              <a:ext cx="136" cy="227"/>
            </a:xfrm>
            <a:prstGeom prst="line">
              <a:avLst/>
            </a:prstGeom>
            <a:noFill/>
            <a:ln w="53975">
              <a:solidFill>
                <a:srgbClr val="005FA8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79" name="Freeform 31"/>
            <p:cNvSpPr>
              <a:spLocks/>
            </p:cNvSpPr>
            <p:nvPr/>
          </p:nvSpPr>
          <p:spPr bwMode="auto">
            <a:xfrm>
              <a:off x="960" y="1470"/>
              <a:ext cx="648" cy="480"/>
            </a:xfrm>
            <a:custGeom>
              <a:avLst/>
              <a:gdLst>
                <a:gd name="T0" fmla="*/ 0 w 648"/>
                <a:gd name="T1" fmla="*/ 0 h 480"/>
                <a:gd name="T2" fmla="*/ 276 w 648"/>
                <a:gd name="T3" fmla="*/ 48 h 480"/>
                <a:gd name="T4" fmla="*/ 300 w 648"/>
                <a:gd name="T5" fmla="*/ 240 h 480"/>
                <a:gd name="T6" fmla="*/ 462 w 648"/>
                <a:gd name="T7" fmla="*/ 276 h 480"/>
                <a:gd name="T8" fmla="*/ 492 w 648"/>
                <a:gd name="T9" fmla="*/ 420 h 480"/>
                <a:gd name="T10" fmla="*/ 648 w 648"/>
                <a:gd name="T11" fmla="*/ 480 h 4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8"/>
                <a:gd name="T19" fmla="*/ 0 h 480"/>
                <a:gd name="T20" fmla="*/ 648 w 648"/>
                <a:gd name="T21" fmla="*/ 480 h 4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8" h="480">
                  <a:moveTo>
                    <a:pt x="0" y="0"/>
                  </a:moveTo>
                  <a:lnTo>
                    <a:pt x="276" y="48"/>
                  </a:lnTo>
                  <a:lnTo>
                    <a:pt x="300" y="240"/>
                  </a:lnTo>
                  <a:lnTo>
                    <a:pt x="462" y="276"/>
                  </a:lnTo>
                  <a:lnTo>
                    <a:pt x="492" y="420"/>
                  </a:lnTo>
                  <a:lnTo>
                    <a:pt x="648" y="480"/>
                  </a:lnTo>
                </a:path>
              </a:pathLst>
            </a:custGeom>
            <a:noFill/>
            <a:ln w="57150" cmpd="sng">
              <a:solidFill>
                <a:srgbClr val="005FA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157" name="Line 33"/>
          <p:cNvSpPr>
            <a:spLocks noChangeShapeType="1"/>
          </p:cNvSpPr>
          <p:nvPr/>
        </p:nvSpPr>
        <p:spPr bwMode="auto">
          <a:xfrm flipV="1">
            <a:off x="1574800" y="2374900"/>
            <a:ext cx="0" cy="166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8" name="Line 34"/>
          <p:cNvSpPr>
            <a:spLocks noChangeShapeType="1"/>
          </p:cNvSpPr>
          <p:nvPr/>
        </p:nvSpPr>
        <p:spPr bwMode="auto">
          <a:xfrm>
            <a:off x="1587500" y="237490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9" name="Line 35"/>
          <p:cNvSpPr>
            <a:spLocks noChangeShapeType="1"/>
          </p:cNvSpPr>
          <p:nvPr/>
        </p:nvSpPr>
        <p:spPr bwMode="auto">
          <a:xfrm>
            <a:off x="2006600" y="2362200"/>
            <a:ext cx="0" cy="368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0" name="Oval 36"/>
          <p:cNvSpPr>
            <a:spLocks noChangeArrowheads="1"/>
          </p:cNvSpPr>
          <p:nvPr/>
        </p:nvSpPr>
        <p:spPr bwMode="auto">
          <a:xfrm>
            <a:off x="1936750" y="2755900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8161" name="Line 38"/>
          <p:cNvSpPr>
            <a:spLocks noChangeShapeType="1"/>
          </p:cNvSpPr>
          <p:nvPr/>
        </p:nvSpPr>
        <p:spPr bwMode="auto">
          <a:xfrm>
            <a:off x="1562100" y="4064000"/>
            <a:ext cx="127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2" name="Oval 39"/>
          <p:cNvSpPr>
            <a:spLocks noChangeArrowheads="1"/>
          </p:cNvSpPr>
          <p:nvPr/>
        </p:nvSpPr>
        <p:spPr bwMode="auto">
          <a:xfrm>
            <a:off x="2744788" y="3578225"/>
            <a:ext cx="171450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8163" name="Line 40"/>
          <p:cNvSpPr>
            <a:spLocks noChangeShapeType="1"/>
          </p:cNvSpPr>
          <p:nvPr/>
        </p:nvSpPr>
        <p:spPr bwMode="auto">
          <a:xfrm flipV="1">
            <a:off x="2832100" y="3746500"/>
            <a:ext cx="0" cy="31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4" name="Line 42"/>
          <p:cNvSpPr>
            <a:spLocks noChangeShapeType="1"/>
          </p:cNvSpPr>
          <p:nvPr/>
        </p:nvSpPr>
        <p:spPr bwMode="auto">
          <a:xfrm flipV="1">
            <a:off x="6375400" y="23495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5" name="Line 43"/>
          <p:cNvSpPr>
            <a:spLocks noChangeShapeType="1"/>
          </p:cNvSpPr>
          <p:nvPr/>
        </p:nvSpPr>
        <p:spPr bwMode="auto">
          <a:xfrm>
            <a:off x="6375400" y="2387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6" name="Line 44"/>
          <p:cNvSpPr>
            <a:spLocks noChangeShapeType="1"/>
          </p:cNvSpPr>
          <p:nvPr/>
        </p:nvSpPr>
        <p:spPr bwMode="auto">
          <a:xfrm>
            <a:off x="6375400" y="2349500"/>
            <a:ext cx="774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7" name="Line 45"/>
          <p:cNvSpPr>
            <a:spLocks noChangeShapeType="1"/>
          </p:cNvSpPr>
          <p:nvPr/>
        </p:nvSpPr>
        <p:spPr bwMode="auto">
          <a:xfrm>
            <a:off x="7150100" y="2362200"/>
            <a:ext cx="0" cy="1193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1" name="Text Box 49"/>
          <p:cNvSpPr txBox="1">
            <a:spLocks noChangeArrowheads="1"/>
          </p:cNvSpPr>
          <p:nvPr/>
        </p:nvSpPr>
        <p:spPr bwMode="auto">
          <a:xfrm rot="3057246">
            <a:off x="37097" y="2850634"/>
            <a:ext cx="1159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b="1" dirty="0" err="1" smtClean="0"/>
              <a:t>radiation</a:t>
            </a:r>
            <a:endParaRPr lang="pl-PL" b="1" dirty="0"/>
          </a:p>
        </p:txBody>
      </p:sp>
      <p:sp>
        <p:nvSpPr>
          <p:cNvPr id="48172" name="Line 21"/>
          <p:cNvSpPr>
            <a:spLocks noChangeShapeType="1"/>
          </p:cNvSpPr>
          <p:nvPr/>
        </p:nvSpPr>
        <p:spPr bwMode="auto">
          <a:xfrm>
            <a:off x="2555875" y="2997200"/>
            <a:ext cx="509588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3" name="Oval 36"/>
          <p:cNvSpPr>
            <a:spLocks noChangeArrowheads="1"/>
          </p:cNvSpPr>
          <p:nvPr/>
        </p:nvSpPr>
        <p:spPr bwMode="auto">
          <a:xfrm>
            <a:off x="2771775" y="2924175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2" name="Text Box 24"/>
          <p:cNvSpPr txBox="1">
            <a:spLocks noChangeArrowheads="1"/>
          </p:cNvSpPr>
          <p:nvPr/>
        </p:nvSpPr>
        <p:spPr bwMode="auto">
          <a:xfrm>
            <a:off x="7212012" y="1948988"/>
            <a:ext cx="2128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dirty="0" err="1" smtClean="0"/>
              <a:t>conduction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band</a:t>
            </a:r>
            <a:endParaRPr lang="en-GB" dirty="0"/>
          </a:p>
        </p:txBody>
      </p:sp>
      <p:sp>
        <p:nvSpPr>
          <p:cNvPr id="53" name="Text Box 26"/>
          <p:cNvSpPr txBox="1">
            <a:spLocks noChangeArrowheads="1"/>
          </p:cNvSpPr>
          <p:nvPr/>
        </p:nvSpPr>
        <p:spPr bwMode="auto">
          <a:xfrm>
            <a:off x="7259638" y="3939246"/>
            <a:ext cx="1666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dirty="0" err="1" smtClean="0"/>
              <a:t>valence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band</a:t>
            </a:r>
            <a:endParaRPr lang="en-GB" dirty="0"/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1961075" y="901123"/>
            <a:ext cx="48045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Phenomenon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of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luminescence</a:t>
            </a:r>
            <a:endParaRPr lang="pl-PL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87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4893273"/>
              </p:ext>
            </p:extLst>
          </p:nvPr>
        </p:nvGraphicFramePr>
        <p:xfrm>
          <a:off x="0" y="1594989"/>
          <a:ext cx="4811713" cy="3941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0" name="Arkusz" r:id="rId3" imgW="6073086" imgH="4267272" progId="Excel.Sheet.8">
                  <p:embed/>
                </p:oleObj>
              </mc:Choice>
              <mc:Fallback>
                <p:oleObj name="Arkusz" r:id="rId3" imgW="6073086" imgH="426727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94989"/>
                        <a:ext cx="4811713" cy="3941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79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1232537"/>
              </p:ext>
            </p:extLst>
          </p:nvPr>
        </p:nvGraphicFramePr>
        <p:xfrm>
          <a:off x="4572000" y="1658382"/>
          <a:ext cx="4899076" cy="3814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1" name="Arkusz" r:id="rId5" imgW="6077045" imgH="3828907" progId="Excel.Sheet.8">
                  <p:embed/>
                </p:oleObj>
              </mc:Choice>
              <mc:Fallback>
                <p:oleObj name="Arkusz" r:id="rId5" imgW="6077045" imgH="3828907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658382"/>
                        <a:ext cx="4899076" cy="38149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ole tekstowe 1"/>
          <p:cNvSpPr txBox="1"/>
          <p:nvPr/>
        </p:nvSpPr>
        <p:spPr>
          <a:xfrm>
            <a:off x="3203848" y="5525841"/>
            <a:ext cx="3721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MTS-N ( </a:t>
            </a:r>
            <a:r>
              <a:rPr lang="pl-PL" dirty="0" err="1" smtClean="0"/>
              <a:t>LiF:Mg,Ti</a:t>
            </a:r>
            <a:r>
              <a:rPr lang="pl-PL" dirty="0" smtClean="0"/>
              <a:t>) </a:t>
            </a:r>
            <a:r>
              <a:rPr lang="pl-PL" dirty="0" err="1" smtClean="0"/>
              <a:t>detectors</a:t>
            </a:r>
            <a:r>
              <a:rPr lang="pl-PL" dirty="0" smtClean="0"/>
              <a:t>, 50 </a:t>
            </a:r>
            <a:r>
              <a:rPr lang="pl-PL" dirty="0" err="1" smtClean="0"/>
              <a:t>mGy</a:t>
            </a:r>
            <a:r>
              <a:rPr lang="pl-PL" dirty="0" smtClean="0"/>
              <a:t> </a:t>
            </a:r>
            <a:endParaRPr lang="en-US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08179" y="945273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Normal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readout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of TL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detector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(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LiF:Mg,Ti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)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3888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4634134" y="1701799"/>
            <a:ext cx="4178300" cy="3298825"/>
          </a:xfrm>
          <a:prstGeom prst="rect">
            <a:avLst/>
          </a:prstGeom>
          <a:solidFill>
            <a:srgbClr val="1DDB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/>
          </a:p>
        </p:txBody>
      </p:sp>
      <p:sp>
        <p:nvSpPr>
          <p:cNvPr id="51203" name="AutoShape 14"/>
          <p:cNvSpPr>
            <a:spLocks noChangeArrowheads="1"/>
          </p:cNvSpPr>
          <p:nvPr/>
        </p:nvSpPr>
        <p:spPr bwMode="auto">
          <a:xfrm rot="-1505262">
            <a:off x="7475538" y="2889250"/>
            <a:ext cx="1744662" cy="58578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5418981 h 21600"/>
              <a:gd name="T4" fmla="*/ 2147483646 w 21600"/>
              <a:gd name="T5" fmla="*/ 430837935 h 21600"/>
              <a:gd name="T6" fmla="*/ 2147483646 w 21600"/>
              <a:gd name="T7" fmla="*/ 21541898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99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4" name="Line 22"/>
          <p:cNvSpPr>
            <a:spLocks noChangeShapeType="1"/>
          </p:cNvSpPr>
          <p:nvPr/>
        </p:nvSpPr>
        <p:spPr bwMode="auto">
          <a:xfrm>
            <a:off x="76200" y="7434263"/>
            <a:ext cx="8610600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5" name="Line 3"/>
          <p:cNvSpPr>
            <a:spLocks noChangeShapeType="1"/>
          </p:cNvSpPr>
          <p:nvPr/>
        </p:nvSpPr>
        <p:spPr bwMode="auto">
          <a:xfrm flipV="1">
            <a:off x="5622925" y="2573338"/>
            <a:ext cx="2887663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6" name="Line 4"/>
          <p:cNvSpPr>
            <a:spLocks noChangeShapeType="1"/>
          </p:cNvSpPr>
          <p:nvPr/>
        </p:nvSpPr>
        <p:spPr bwMode="auto">
          <a:xfrm>
            <a:off x="5584825" y="3870325"/>
            <a:ext cx="29178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7" name="Line 5"/>
          <p:cNvSpPr>
            <a:spLocks noChangeShapeType="1"/>
          </p:cNvSpPr>
          <p:nvPr/>
        </p:nvSpPr>
        <p:spPr bwMode="auto">
          <a:xfrm>
            <a:off x="6099175" y="2822575"/>
            <a:ext cx="509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8" name="Line 6"/>
          <p:cNvSpPr>
            <a:spLocks noChangeShapeType="1"/>
          </p:cNvSpPr>
          <p:nvPr/>
        </p:nvSpPr>
        <p:spPr bwMode="auto">
          <a:xfrm>
            <a:off x="6878638" y="3646488"/>
            <a:ext cx="5095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9" name="Rectangle 8"/>
          <p:cNvSpPr>
            <a:spLocks noChangeArrowheads="1"/>
          </p:cNvSpPr>
          <p:nvPr/>
        </p:nvSpPr>
        <p:spPr bwMode="auto">
          <a:xfrm>
            <a:off x="5624513" y="1935163"/>
            <a:ext cx="2894012" cy="623887"/>
          </a:xfrm>
          <a:prstGeom prst="rect">
            <a:avLst/>
          </a:prstGeom>
          <a:solidFill>
            <a:srgbClr val="C1BA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1210" name="Text Box 9"/>
          <p:cNvSpPr txBox="1">
            <a:spLocks noChangeArrowheads="1"/>
          </p:cNvSpPr>
          <p:nvPr/>
        </p:nvSpPr>
        <p:spPr bwMode="auto">
          <a:xfrm>
            <a:off x="7259638" y="1887977"/>
            <a:ext cx="1593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dirty="0" err="1"/>
              <a:t>c</a:t>
            </a:r>
            <a:r>
              <a:rPr lang="pl-PL" dirty="0" err="1" smtClean="0"/>
              <a:t>onducting</a:t>
            </a:r>
            <a:r>
              <a:rPr lang="pl-PL" dirty="0" smtClean="0"/>
              <a:t> band</a:t>
            </a:r>
            <a:endParaRPr lang="en-GB" dirty="0"/>
          </a:p>
        </p:txBody>
      </p:sp>
      <p:sp>
        <p:nvSpPr>
          <p:cNvPr id="51211" name="Rectangle 10"/>
          <p:cNvSpPr>
            <a:spLocks noChangeArrowheads="1"/>
          </p:cNvSpPr>
          <p:nvPr/>
        </p:nvSpPr>
        <p:spPr bwMode="auto">
          <a:xfrm>
            <a:off x="5586413" y="3884613"/>
            <a:ext cx="2922587" cy="623887"/>
          </a:xfrm>
          <a:prstGeom prst="rect">
            <a:avLst/>
          </a:prstGeom>
          <a:solidFill>
            <a:srgbClr val="C1BA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1212" name="Text Box 11"/>
          <p:cNvSpPr txBox="1">
            <a:spLocks noChangeArrowheads="1"/>
          </p:cNvSpPr>
          <p:nvPr/>
        </p:nvSpPr>
        <p:spPr bwMode="auto">
          <a:xfrm>
            <a:off x="7000875" y="3884613"/>
            <a:ext cx="1917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dirty="0" err="1" smtClean="0"/>
              <a:t>valence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band</a:t>
            </a:r>
            <a:endParaRPr lang="en-GB" dirty="0"/>
          </a:p>
        </p:txBody>
      </p:sp>
      <p:sp>
        <p:nvSpPr>
          <p:cNvPr id="51213" name="Oval 12"/>
          <p:cNvSpPr>
            <a:spLocks noChangeArrowheads="1"/>
          </p:cNvSpPr>
          <p:nvPr/>
        </p:nvSpPr>
        <p:spPr bwMode="auto">
          <a:xfrm>
            <a:off x="7088188" y="3552825"/>
            <a:ext cx="171450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1214" name="Oval 13"/>
          <p:cNvSpPr>
            <a:spLocks noChangeArrowheads="1"/>
          </p:cNvSpPr>
          <p:nvPr/>
        </p:nvSpPr>
        <p:spPr bwMode="auto">
          <a:xfrm>
            <a:off x="6288088" y="2733675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1215" name="Rectangle 18"/>
          <p:cNvSpPr>
            <a:spLocks noChangeArrowheads="1"/>
          </p:cNvSpPr>
          <p:nvPr/>
        </p:nvSpPr>
        <p:spPr bwMode="auto">
          <a:xfrm>
            <a:off x="238125" y="1701800"/>
            <a:ext cx="4178300" cy="3298825"/>
          </a:xfrm>
          <a:prstGeom prst="rect">
            <a:avLst/>
          </a:prstGeom>
          <a:solidFill>
            <a:srgbClr val="1DDB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/>
          </a:p>
        </p:txBody>
      </p:sp>
      <p:sp>
        <p:nvSpPr>
          <p:cNvPr id="51216" name="Line 19"/>
          <p:cNvSpPr>
            <a:spLocks noChangeShapeType="1"/>
          </p:cNvSpPr>
          <p:nvPr/>
        </p:nvSpPr>
        <p:spPr bwMode="auto">
          <a:xfrm flipV="1">
            <a:off x="1300163" y="2586038"/>
            <a:ext cx="2887662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7" name="Line 20"/>
          <p:cNvSpPr>
            <a:spLocks noChangeShapeType="1"/>
          </p:cNvSpPr>
          <p:nvPr/>
        </p:nvSpPr>
        <p:spPr bwMode="auto">
          <a:xfrm>
            <a:off x="1262063" y="3883025"/>
            <a:ext cx="29178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8" name="Line 21"/>
          <p:cNvSpPr>
            <a:spLocks noChangeShapeType="1"/>
          </p:cNvSpPr>
          <p:nvPr/>
        </p:nvSpPr>
        <p:spPr bwMode="auto">
          <a:xfrm>
            <a:off x="1776413" y="2835275"/>
            <a:ext cx="509587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9" name="Line 22"/>
          <p:cNvSpPr>
            <a:spLocks noChangeShapeType="1"/>
          </p:cNvSpPr>
          <p:nvPr/>
        </p:nvSpPr>
        <p:spPr bwMode="auto">
          <a:xfrm>
            <a:off x="2555875" y="3659188"/>
            <a:ext cx="509588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0" name="Rectangle 23"/>
          <p:cNvSpPr>
            <a:spLocks noChangeArrowheads="1"/>
          </p:cNvSpPr>
          <p:nvPr/>
        </p:nvSpPr>
        <p:spPr bwMode="auto">
          <a:xfrm>
            <a:off x="1301750" y="1947863"/>
            <a:ext cx="2894013" cy="623887"/>
          </a:xfrm>
          <a:prstGeom prst="rect">
            <a:avLst/>
          </a:prstGeom>
          <a:solidFill>
            <a:srgbClr val="C1BA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1221" name="Text Box 24"/>
          <p:cNvSpPr txBox="1">
            <a:spLocks noChangeArrowheads="1"/>
          </p:cNvSpPr>
          <p:nvPr/>
        </p:nvSpPr>
        <p:spPr bwMode="auto">
          <a:xfrm>
            <a:off x="2571750" y="1925638"/>
            <a:ext cx="2128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dirty="0" err="1" smtClean="0"/>
              <a:t>conducting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band</a:t>
            </a:r>
            <a:endParaRPr lang="en-GB" dirty="0"/>
          </a:p>
        </p:txBody>
      </p:sp>
      <p:sp>
        <p:nvSpPr>
          <p:cNvPr id="51222" name="Rectangle 25"/>
          <p:cNvSpPr>
            <a:spLocks noChangeArrowheads="1"/>
          </p:cNvSpPr>
          <p:nvPr/>
        </p:nvSpPr>
        <p:spPr bwMode="auto">
          <a:xfrm>
            <a:off x="1263650" y="3897313"/>
            <a:ext cx="2922588" cy="623887"/>
          </a:xfrm>
          <a:prstGeom prst="rect">
            <a:avLst/>
          </a:prstGeom>
          <a:solidFill>
            <a:srgbClr val="C1BA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1223" name="Text Box 26"/>
          <p:cNvSpPr txBox="1">
            <a:spLocks noChangeArrowheads="1"/>
          </p:cNvSpPr>
          <p:nvPr/>
        </p:nvSpPr>
        <p:spPr bwMode="auto">
          <a:xfrm>
            <a:off x="2928938" y="3897313"/>
            <a:ext cx="1666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dirty="0" err="1" smtClean="0"/>
              <a:t>valence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band</a:t>
            </a:r>
            <a:endParaRPr lang="en-GB" dirty="0"/>
          </a:p>
        </p:txBody>
      </p:sp>
      <p:grpSp>
        <p:nvGrpSpPr>
          <p:cNvPr id="51224" name="Group 29"/>
          <p:cNvGrpSpPr>
            <a:grpSpLocks/>
          </p:cNvGrpSpPr>
          <p:nvPr/>
        </p:nvGrpSpPr>
        <p:grpSpPr bwMode="auto">
          <a:xfrm>
            <a:off x="1547813" y="1268413"/>
            <a:ext cx="822325" cy="1117600"/>
            <a:chOff x="960" y="1470"/>
            <a:chExt cx="776" cy="704"/>
          </a:xfrm>
        </p:grpSpPr>
        <p:sp>
          <p:nvSpPr>
            <p:cNvPr id="51243" name="Line 30"/>
            <p:cNvSpPr>
              <a:spLocks noChangeShapeType="1"/>
            </p:cNvSpPr>
            <p:nvPr/>
          </p:nvSpPr>
          <p:spPr bwMode="auto">
            <a:xfrm>
              <a:off x="1600" y="1947"/>
              <a:ext cx="136" cy="227"/>
            </a:xfrm>
            <a:prstGeom prst="line">
              <a:avLst/>
            </a:prstGeom>
            <a:noFill/>
            <a:ln w="53975">
              <a:solidFill>
                <a:srgbClr val="005FA8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44" name="Freeform 31"/>
            <p:cNvSpPr>
              <a:spLocks/>
            </p:cNvSpPr>
            <p:nvPr/>
          </p:nvSpPr>
          <p:spPr bwMode="auto">
            <a:xfrm>
              <a:off x="960" y="1470"/>
              <a:ext cx="648" cy="480"/>
            </a:xfrm>
            <a:custGeom>
              <a:avLst/>
              <a:gdLst>
                <a:gd name="T0" fmla="*/ 0 w 648"/>
                <a:gd name="T1" fmla="*/ 0 h 480"/>
                <a:gd name="T2" fmla="*/ 276 w 648"/>
                <a:gd name="T3" fmla="*/ 48 h 480"/>
                <a:gd name="T4" fmla="*/ 300 w 648"/>
                <a:gd name="T5" fmla="*/ 240 h 480"/>
                <a:gd name="T6" fmla="*/ 462 w 648"/>
                <a:gd name="T7" fmla="*/ 276 h 480"/>
                <a:gd name="T8" fmla="*/ 492 w 648"/>
                <a:gd name="T9" fmla="*/ 420 h 480"/>
                <a:gd name="T10" fmla="*/ 648 w 648"/>
                <a:gd name="T11" fmla="*/ 480 h 4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8"/>
                <a:gd name="T19" fmla="*/ 0 h 480"/>
                <a:gd name="T20" fmla="*/ 648 w 648"/>
                <a:gd name="T21" fmla="*/ 480 h 4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8" h="480">
                  <a:moveTo>
                    <a:pt x="0" y="0"/>
                  </a:moveTo>
                  <a:lnTo>
                    <a:pt x="276" y="48"/>
                  </a:lnTo>
                  <a:lnTo>
                    <a:pt x="300" y="240"/>
                  </a:lnTo>
                  <a:lnTo>
                    <a:pt x="462" y="276"/>
                  </a:lnTo>
                  <a:lnTo>
                    <a:pt x="492" y="420"/>
                  </a:lnTo>
                  <a:lnTo>
                    <a:pt x="648" y="480"/>
                  </a:lnTo>
                </a:path>
              </a:pathLst>
            </a:custGeom>
            <a:noFill/>
            <a:ln w="57150" cmpd="sng">
              <a:solidFill>
                <a:srgbClr val="005FA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25" name="Oval 36"/>
          <p:cNvSpPr>
            <a:spLocks noChangeArrowheads="1"/>
          </p:cNvSpPr>
          <p:nvPr/>
        </p:nvSpPr>
        <p:spPr bwMode="auto">
          <a:xfrm>
            <a:off x="1936750" y="2755900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1226" name="Oval 39"/>
          <p:cNvSpPr>
            <a:spLocks noChangeArrowheads="1"/>
          </p:cNvSpPr>
          <p:nvPr/>
        </p:nvSpPr>
        <p:spPr bwMode="auto">
          <a:xfrm>
            <a:off x="2744788" y="3578225"/>
            <a:ext cx="171450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1227" name="Line 42"/>
          <p:cNvSpPr>
            <a:spLocks noChangeShapeType="1"/>
          </p:cNvSpPr>
          <p:nvPr/>
        </p:nvSpPr>
        <p:spPr bwMode="auto">
          <a:xfrm flipV="1">
            <a:off x="6375400" y="23495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8" name="Line 43"/>
          <p:cNvSpPr>
            <a:spLocks noChangeShapeType="1"/>
          </p:cNvSpPr>
          <p:nvPr/>
        </p:nvSpPr>
        <p:spPr bwMode="auto">
          <a:xfrm>
            <a:off x="6375400" y="2387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9" name="Line 44"/>
          <p:cNvSpPr>
            <a:spLocks noChangeShapeType="1"/>
          </p:cNvSpPr>
          <p:nvPr/>
        </p:nvSpPr>
        <p:spPr bwMode="auto">
          <a:xfrm>
            <a:off x="6375400" y="2349500"/>
            <a:ext cx="774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0" name="Line 45"/>
          <p:cNvSpPr>
            <a:spLocks noChangeShapeType="1"/>
          </p:cNvSpPr>
          <p:nvPr/>
        </p:nvSpPr>
        <p:spPr bwMode="auto">
          <a:xfrm>
            <a:off x="7150100" y="2362200"/>
            <a:ext cx="0" cy="1193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3" name="Text Box 48"/>
          <p:cNvSpPr txBox="1">
            <a:spLocks noChangeArrowheads="1"/>
          </p:cNvSpPr>
          <p:nvPr/>
        </p:nvSpPr>
        <p:spPr bwMode="auto">
          <a:xfrm rot="-1354619">
            <a:off x="7732096" y="3045103"/>
            <a:ext cx="10140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b="1" dirty="0" smtClean="0">
                <a:solidFill>
                  <a:schemeClr val="bg1"/>
                </a:solidFill>
              </a:rPr>
              <a:t>TL </a:t>
            </a:r>
            <a:r>
              <a:rPr lang="pl-PL" b="1" dirty="0" err="1" smtClean="0">
                <a:solidFill>
                  <a:schemeClr val="bg1"/>
                </a:solidFill>
              </a:rPr>
              <a:t>light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51234" name="Text Box 49"/>
          <p:cNvSpPr txBox="1">
            <a:spLocks noChangeArrowheads="1"/>
          </p:cNvSpPr>
          <p:nvPr/>
        </p:nvSpPr>
        <p:spPr bwMode="auto">
          <a:xfrm rot="3057246">
            <a:off x="1264642" y="1879699"/>
            <a:ext cx="12394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sz="1400" b="1" dirty="0" smtClean="0"/>
              <a:t>UV </a:t>
            </a:r>
            <a:r>
              <a:rPr lang="pl-PL" sz="1400" b="1" dirty="0" err="1" smtClean="0"/>
              <a:t>radiation</a:t>
            </a:r>
            <a:endParaRPr lang="pl-PL" sz="1400" b="1" dirty="0"/>
          </a:p>
        </p:txBody>
      </p:sp>
      <p:sp>
        <p:nvSpPr>
          <p:cNvPr id="51235" name="Line 21"/>
          <p:cNvSpPr>
            <a:spLocks noChangeShapeType="1"/>
          </p:cNvSpPr>
          <p:nvPr/>
        </p:nvSpPr>
        <p:spPr bwMode="auto">
          <a:xfrm>
            <a:off x="2555875" y="3003550"/>
            <a:ext cx="509588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2716213" y="2924175"/>
            <a:ext cx="161925" cy="161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cxnSp>
        <p:nvCxnSpPr>
          <p:cNvPr id="54" name="Łącznik prosty ze strzałką 53"/>
          <p:cNvCxnSpPr/>
          <p:nvPr/>
        </p:nvCxnSpPr>
        <p:spPr>
          <a:xfrm flipH="1" flipV="1">
            <a:off x="2195513" y="2852738"/>
            <a:ext cx="504825" cy="71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108179" y="945273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UV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light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on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irradiated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 TL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detector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72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upload.wikimedia.org/wikipedia/commons/d/db/Nuclear_Power_Plan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40768"/>
            <a:ext cx="4994326" cy="378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23528" y="1340768"/>
            <a:ext cx="33843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Individual and environmental dosimeter essential for operation of Nuclear Power Plant</a:t>
            </a:r>
          </a:p>
          <a:p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After Chernobyl it was impossible to assess individual doses due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lack of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dosemeter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too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low dose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of dosimetric </a:t>
            </a:r>
            <a:r>
              <a:rPr lang="pl-PL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films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7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10"/>
          <p:cNvSpPr>
            <a:spLocks noChangeArrowheads="1"/>
          </p:cNvSpPr>
          <p:nvPr/>
        </p:nvSpPr>
        <p:spPr bwMode="auto">
          <a:xfrm>
            <a:off x="4215736" y="1920547"/>
            <a:ext cx="2951163" cy="873343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800" dirty="0" err="1" smtClean="0">
                <a:latin typeface="Calibri" panose="020F0502020204030204" pitchFamily="34" charset="0"/>
              </a:rPr>
              <a:t>Readout</a:t>
            </a:r>
            <a:endParaRPr lang="pl-PL" sz="2800" dirty="0">
              <a:latin typeface="Calibri" panose="020F0502020204030204" pitchFamily="34" charset="0"/>
            </a:endParaRPr>
          </a:p>
        </p:txBody>
      </p:sp>
      <p:sp>
        <p:nvSpPr>
          <p:cNvPr id="55299" name="AutoShape 12"/>
          <p:cNvSpPr>
            <a:spLocks noChangeArrowheads="1"/>
          </p:cNvSpPr>
          <p:nvPr/>
        </p:nvSpPr>
        <p:spPr bwMode="auto">
          <a:xfrm>
            <a:off x="5356263" y="2960687"/>
            <a:ext cx="431800" cy="504825"/>
          </a:xfrm>
          <a:prstGeom prst="downArrow">
            <a:avLst>
              <a:gd name="adj1" fmla="val 50000"/>
              <a:gd name="adj2" fmla="val 292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55300" name="AutoShape 13"/>
          <p:cNvSpPr>
            <a:spLocks noChangeArrowheads="1"/>
          </p:cNvSpPr>
          <p:nvPr/>
        </p:nvSpPr>
        <p:spPr bwMode="auto">
          <a:xfrm>
            <a:off x="4067175" y="3696384"/>
            <a:ext cx="2951163" cy="812116"/>
          </a:xfrm>
          <a:prstGeom prst="flowChartProcess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800" dirty="0" smtClean="0">
                <a:latin typeface="Calibri" panose="020F0502020204030204" pitchFamily="34" charset="0"/>
              </a:rPr>
              <a:t>UV </a:t>
            </a:r>
            <a:r>
              <a:rPr lang="pl-PL" sz="2800" dirty="0" err="1" smtClean="0">
                <a:latin typeface="Calibri" panose="020F0502020204030204" pitchFamily="34" charset="0"/>
              </a:rPr>
              <a:t>exposure</a:t>
            </a:r>
            <a:endParaRPr lang="pl-PL" sz="2800" dirty="0">
              <a:latin typeface="Calibri" panose="020F0502020204030204" pitchFamily="34" charset="0"/>
            </a:endParaRPr>
          </a:p>
        </p:txBody>
      </p:sp>
      <p:sp>
        <p:nvSpPr>
          <p:cNvPr id="55301" name="AutoShape 14"/>
          <p:cNvSpPr>
            <a:spLocks noChangeArrowheads="1"/>
          </p:cNvSpPr>
          <p:nvPr/>
        </p:nvSpPr>
        <p:spPr bwMode="auto">
          <a:xfrm>
            <a:off x="5364163" y="4581525"/>
            <a:ext cx="431800" cy="504825"/>
          </a:xfrm>
          <a:prstGeom prst="downArrow">
            <a:avLst>
              <a:gd name="adj1" fmla="val 50000"/>
              <a:gd name="adj2" fmla="val 292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55302" name="AutoShape 15"/>
          <p:cNvSpPr>
            <a:spLocks noChangeArrowheads="1"/>
          </p:cNvSpPr>
          <p:nvPr/>
        </p:nvSpPr>
        <p:spPr bwMode="auto">
          <a:xfrm>
            <a:off x="4040350" y="5162911"/>
            <a:ext cx="2951163" cy="787943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800" dirty="0" smtClean="0">
                <a:latin typeface="Calibri" panose="020F0502020204030204" pitchFamily="34" charset="0"/>
              </a:rPr>
              <a:t>2nd </a:t>
            </a:r>
            <a:r>
              <a:rPr lang="pl-PL" sz="2800" dirty="0" err="1" smtClean="0">
                <a:latin typeface="Calibri" panose="020F0502020204030204" pitchFamily="34" charset="0"/>
              </a:rPr>
              <a:t>readout</a:t>
            </a:r>
            <a:endParaRPr lang="pl-PL" sz="2800" dirty="0">
              <a:latin typeface="Calibri" panose="020F0502020204030204" pitchFamily="34" charset="0"/>
            </a:endParaRPr>
          </a:p>
        </p:txBody>
      </p:sp>
      <p:pic>
        <p:nvPicPr>
          <p:cNvPr id="55303" name="Picture 16" descr="IF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924175"/>
            <a:ext cx="21590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AutoShape 10"/>
          <p:cNvSpPr>
            <a:spLocks noChangeArrowheads="1"/>
          </p:cNvSpPr>
          <p:nvPr/>
        </p:nvSpPr>
        <p:spPr bwMode="auto">
          <a:xfrm>
            <a:off x="323850" y="1920547"/>
            <a:ext cx="2951163" cy="932191"/>
          </a:xfrm>
          <a:prstGeom prst="flowChartProcess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800" dirty="0" err="1" smtClean="0">
                <a:latin typeface="Calibri" panose="020F0502020204030204" pitchFamily="34" charset="0"/>
              </a:rPr>
              <a:t>Irradiation</a:t>
            </a:r>
            <a:r>
              <a:rPr lang="pl-PL" sz="2800" dirty="0" smtClean="0">
                <a:latin typeface="Calibri" panose="020F0502020204030204" pitchFamily="34" charset="0"/>
              </a:rPr>
              <a:t>  </a:t>
            </a:r>
            <a:r>
              <a:rPr lang="pl-PL" sz="2800" dirty="0">
                <a:latin typeface="Calibri" panose="020F0502020204030204" pitchFamily="34" charset="0"/>
              </a:rPr>
              <a:t>(</a:t>
            </a:r>
            <a:r>
              <a:rPr lang="pl-PL" sz="2800" dirty="0">
                <a:latin typeface="Symbol" panose="05050102010706020507" pitchFamily="18" charset="2"/>
              </a:rPr>
              <a:t>g)</a:t>
            </a:r>
          </a:p>
        </p:txBody>
      </p:sp>
      <p:sp>
        <p:nvSpPr>
          <p:cNvPr id="55305" name="Right Arrow 9"/>
          <p:cNvSpPr>
            <a:spLocks noChangeArrowheads="1"/>
          </p:cNvSpPr>
          <p:nvPr/>
        </p:nvSpPr>
        <p:spPr bwMode="auto">
          <a:xfrm>
            <a:off x="3492500" y="1989138"/>
            <a:ext cx="504825" cy="360362"/>
          </a:xfrm>
          <a:prstGeom prst="rightArrow">
            <a:avLst>
              <a:gd name="adj1" fmla="val 50000"/>
              <a:gd name="adj2" fmla="val 5253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pic>
        <p:nvPicPr>
          <p:cNvPr id="5530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8" y="4725144"/>
            <a:ext cx="191135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47" y="1631207"/>
            <a:ext cx="191135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8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94"/>
          <a:stretch>
            <a:fillRect/>
          </a:stretch>
        </p:blipFill>
        <p:spPr bwMode="auto">
          <a:xfrm>
            <a:off x="7092950" y="3933825"/>
            <a:ext cx="191135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25144"/>
            <a:ext cx="147637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1" name="Picture 1" descr="C:\Users\Renata Kopeć\Desktop\Zdjecia lampa UV\P104015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5" b="29353"/>
          <a:stretch>
            <a:fillRect/>
          </a:stretch>
        </p:blipFill>
        <p:spPr bwMode="auto">
          <a:xfrm>
            <a:off x="7092950" y="3213100"/>
            <a:ext cx="18811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08179" y="945273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The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method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of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work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628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6394802"/>
              </p:ext>
            </p:extLst>
          </p:nvPr>
        </p:nvGraphicFramePr>
        <p:xfrm>
          <a:off x="3779912" y="1974117"/>
          <a:ext cx="5688632" cy="3635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4" name="Arkusz" r:id="rId3" imgW="4053840" imgH="2590728" progId="Excel.Sheet.8">
                  <p:embed/>
                </p:oleObj>
              </mc:Choice>
              <mc:Fallback>
                <p:oleObj name="Arkusz" r:id="rId3" imgW="4053840" imgH="259072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2" y="1974117"/>
                        <a:ext cx="5688632" cy="36356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1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649546"/>
              </p:ext>
            </p:extLst>
          </p:nvPr>
        </p:nvGraphicFramePr>
        <p:xfrm>
          <a:off x="2780" y="1772816"/>
          <a:ext cx="4672013" cy="3836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5" name="Arkusz" r:id="rId5" imgW="6073086" imgH="4274820" progId="Excel.Sheet.8">
                  <p:embed/>
                </p:oleObj>
              </mc:Choice>
              <mc:Fallback>
                <p:oleObj name="Arkusz" r:id="rId5" imgW="6073086" imgH="427482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0" y="1772816"/>
                        <a:ext cx="4672013" cy="3836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08179" y="945273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2nd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readout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after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UV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irradiation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of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detector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(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LiF:Mg,Ti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)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52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17366"/>
            <a:ext cx="5753100" cy="426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187624" y="5157192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MTS-N ( </a:t>
            </a:r>
            <a:r>
              <a:rPr lang="pl-PL" b="1" dirty="0" err="1" smtClean="0"/>
              <a:t>LiF:Mg,Ti</a:t>
            </a:r>
            <a:r>
              <a:rPr lang="pl-PL" b="1" dirty="0" smtClean="0"/>
              <a:t>) </a:t>
            </a:r>
            <a:r>
              <a:rPr lang="pl-PL" b="1" dirty="0" err="1" smtClean="0"/>
              <a:t>detectors</a:t>
            </a:r>
            <a:r>
              <a:rPr lang="pl-PL" b="1" dirty="0"/>
              <a:t> </a:t>
            </a:r>
            <a:r>
              <a:rPr lang="pl-PL" b="1" dirty="0" err="1" smtClean="0"/>
              <a:t>glow</a:t>
            </a:r>
            <a:r>
              <a:rPr lang="pl-PL" b="1" dirty="0" smtClean="0"/>
              <a:t> </a:t>
            </a:r>
            <a:r>
              <a:rPr lang="pl-PL" b="1" dirty="0" err="1" smtClean="0"/>
              <a:t>curves</a:t>
            </a:r>
            <a:r>
              <a:rPr lang="pl-PL" b="1" dirty="0" smtClean="0"/>
              <a:t> </a:t>
            </a:r>
            <a:r>
              <a:rPr lang="pl-PL" b="1" dirty="0" err="1" smtClean="0"/>
              <a:t>after</a:t>
            </a:r>
            <a:r>
              <a:rPr lang="pl-PL" b="1" dirty="0" smtClean="0"/>
              <a:t> the  20 </a:t>
            </a:r>
            <a:r>
              <a:rPr lang="pl-PL" b="1" dirty="0" err="1" smtClean="0"/>
              <a:t>mGy</a:t>
            </a:r>
            <a:r>
              <a:rPr lang="pl-PL" b="1" dirty="0" smtClean="0"/>
              <a:t>  </a:t>
            </a:r>
            <a:r>
              <a:rPr lang="pl-PL" b="1" dirty="0" err="1" smtClean="0"/>
              <a:t>irradition</a:t>
            </a:r>
            <a:r>
              <a:rPr lang="pl-PL" b="1" dirty="0" smtClean="0"/>
              <a:t>.  </a:t>
            </a:r>
          </a:p>
          <a:p>
            <a:r>
              <a:rPr lang="pl-PL" b="1" dirty="0" smtClean="0"/>
              <a:t>1st </a:t>
            </a:r>
            <a:r>
              <a:rPr lang="pl-PL" b="1" dirty="0" err="1" smtClean="0"/>
              <a:t>readout</a:t>
            </a:r>
            <a:r>
              <a:rPr lang="pl-PL" b="1" dirty="0" smtClean="0"/>
              <a:t> – </a:t>
            </a:r>
            <a:r>
              <a:rPr lang="pl-PL" b="1" dirty="0" err="1" smtClean="0"/>
              <a:t>normal</a:t>
            </a:r>
            <a:r>
              <a:rPr lang="pl-PL" b="1" dirty="0" smtClean="0"/>
              <a:t>       2nd </a:t>
            </a:r>
            <a:r>
              <a:rPr lang="pl-PL" b="1" dirty="0" err="1" smtClean="0"/>
              <a:t>readout</a:t>
            </a:r>
            <a:r>
              <a:rPr lang="pl-PL" b="1" dirty="0" smtClean="0"/>
              <a:t>  - </a:t>
            </a:r>
            <a:r>
              <a:rPr lang="pl-PL" b="1" dirty="0" err="1" smtClean="0"/>
              <a:t>after</a:t>
            </a:r>
            <a:r>
              <a:rPr lang="pl-PL" b="1" dirty="0" smtClean="0"/>
              <a:t> UV </a:t>
            </a:r>
            <a:r>
              <a:rPr lang="pl-PL" b="1" dirty="0" err="1" smtClean="0"/>
              <a:t>irradiation</a:t>
            </a:r>
            <a:r>
              <a:rPr lang="pl-PL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81057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/>
          </p:cNvSpPr>
          <p:nvPr>
            <p:ph type="body" idx="1"/>
          </p:nvPr>
        </p:nvSpPr>
        <p:spPr>
          <a:xfrm>
            <a:off x="395536" y="2059800"/>
            <a:ext cx="8229600" cy="3852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pl-PL" sz="2000" dirty="0" err="1" smtClean="0">
                <a:latin typeface="Bookman Old Style" panose="02050604050505020204" pitchFamily="18" charset="0"/>
              </a:rPr>
              <a:t>Detector</a:t>
            </a:r>
            <a:r>
              <a:rPr lang="pl-PL" sz="2000" dirty="0" smtClean="0">
                <a:latin typeface="Bookman Old Style" panose="02050604050505020204" pitchFamily="18" charset="0"/>
              </a:rPr>
              <a:t> </a:t>
            </a:r>
            <a:r>
              <a:rPr lang="pl-PL" sz="2000" dirty="0" err="1" smtClean="0">
                <a:latin typeface="Bookman Old Style" panose="02050604050505020204" pitchFamily="18" charset="0"/>
              </a:rPr>
              <a:t>type</a:t>
            </a:r>
            <a:endParaRPr lang="pl-PL" sz="2000" dirty="0" smtClean="0">
              <a:latin typeface="Bookman Old Style" panose="020506040505050202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pl-PL" sz="2000" dirty="0" smtClean="0">
                <a:latin typeface="Bookman Old Style" panose="02050604050505020204" pitchFamily="18" charset="0"/>
              </a:rPr>
              <a:t>UV </a:t>
            </a:r>
            <a:r>
              <a:rPr lang="pl-PL" sz="2000" dirty="0" err="1" smtClean="0">
                <a:latin typeface="Bookman Old Style" panose="02050604050505020204" pitchFamily="18" charset="0"/>
              </a:rPr>
              <a:t>wavelenght</a:t>
            </a:r>
            <a:endParaRPr lang="pl-PL" sz="2000" dirty="0" smtClean="0">
              <a:latin typeface="Bookman Old Style" panose="02050604050505020204" pitchFamily="18" charset="0"/>
            </a:endParaRPr>
          </a:p>
          <a:p>
            <a:pPr lvl="1" eaLnBrk="1" hangingPunct="1">
              <a:buFontTx/>
              <a:buNone/>
            </a:pPr>
            <a:r>
              <a:rPr lang="pl-PL" sz="2000" dirty="0" smtClean="0">
                <a:latin typeface="Bookman Old Style" panose="02050604050505020204" pitchFamily="18" charset="0"/>
              </a:rPr>
              <a:t>- 254 </a:t>
            </a:r>
            <a:r>
              <a:rPr lang="pl-PL" sz="2000" dirty="0" err="1" smtClean="0">
                <a:latin typeface="Bookman Old Style" panose="02050604050505020204" pitchFamily="18" charset="0"/>
              </a:rPr>
              <a:t>nm</a:t>
            </a:r>
            <a:endParaRPr lang="pl-PL" sz="2000" dirty="0" smtClean="0">
              <a:latin typeface="Bookman Old Style" panose="02050604050505020204" pitchFamily="18" charset="0"/>
            </a:endParaRPr>
          </a:p>
          <a:p>
            <a:pPr lvl="1" eaLnBrk="1" hangingPunct="1">
              <a:buFontTx/>
              <a:buNone/>
            </a:pPr>
            <a:r>
              <a:rPr lang="pl-PL" sz="2000" dirty="0" smtClean="0">
                <a:latin typeface="Bookman Old Style" panose="02050604050505020204" pitchFamily="18" charset="0"/>
              </a:rPr>
              <a:t>- 302 </a:t>
            </a:r>
            <a:r>
              <a:rPr lang="pl-PL" sz="2000" dirty="0" err="1" smtClean="0">
                <a:latin typeface="Bookman Old Style" panose="02050604050505020204" pitchFamily="18" charset="0"/>
              </a:rPr>
              <a:t>nm</a:t>
            </a:r>
            <a:endParaRPr lang="pl-PL" sz="2000" dirty="0" smtClean="0">
              <a:latin typeface="Bookman Old Style" panose="02050604050505020204" pitchFamily="18" charset="0"/>
            </a:endParaRPr>
          </a:p>
          <a:p>
            <a:pPr lvl="1" eaLnBrk="1" hangingPunct="1">
              <a:buFontTx/>
              <a:buNone/>
            </a:pPr>
            <a:r>
              <a:rPr lang="pl-PL" sz="2000" dirty="0" smtClean="0">
                <a:latin typeface="Bookman Old Style" panose="02050604050505020204" pitchFamily="18" charset="0"/>
              </a:rPr>
              <a:t>- 365 </a:t>
            </a:r>
            <a:r>
              <a:rPr lang="pl-PL" sz="2000" dirty="0" err="1" smtClean="0">
                <a:latin typeface="Bookman Old Style" panose="02050604050505020204" pitchFamily="18" charset="0"/>
              </a:rPr>
              <a:t>nm</a:t>
            </a:r>
            <a:endParaRPr lang="pl-PL" sz="2000" dirty="0" smtClean="0">
              <a:latin typeface="Bookman Old Style" panose="020506040505050202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pl-PL" sz="2000" dirty="0" err="1" smtClean="0">
                <a:latin typeface="Bookman Old Style" panose="02050604050505020204" pitchFamily="18" charset="0"/>
              </a:rPr>
              <a:t>Exposure</a:t>
            </a:r>
            <a:r>
              <a:rPr lang="pl-PL" sz="2000" dirty="0" smtClean="0">
                <a:latin typeface="Bookman Old Style" panose="02050604050505020204" pitchFamily="18" charset="0"/>
              </a:rPr>
              <a:t> </a:t>
            </a:r>
            <a:r>
              <a:rPr lang="pl-PL" sz="2000" dirty="0" err="1" smtClean="0">
                <a:latin typeface="Bookman Old Style" panose="02050604050505020204" pitchFamily="18" charset="0"/>
              </a:rPr>
              <a:t>time</a:t>
            </a:r>
            <a:endParaRPr lang="pl-PL" sz="2000" dirty="0" smtClean="0">
              <a:latin typeface="Bookman Old Style" panose="020506040505050202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pl-PL" sz="2000" dirty="0" err="1" smtClean="0">
                <a:latin typeface="Bookman Old Style" panose="02050604050505020204" pitchFamily="18" charset="0"/>
              </a:rPr>
              <a:t>Background</a:t>
            </a:r>
            <a:r>
              <a:rPr lang="pl-PL" sz="2000" dirty="0" smtClean="0">
                <a:latin typeface="Bookman Old Style" panose="02050604050505020204" pitchFamily="18" charset="0"/>
              </a:rPr>
              <a:t> </a:t>
            </a:r>
            <a:r>
              <a:rPr lang="pl-PL" sz="2000" dirty="0" err="1" smtClean="0">
                <a:latin typeface="Bookman Old Style" panose="02050604050505020204" pitchFamily="18" charset="0"/>
              </a:rPr>
              <a:t>correction</a:t>
            </a:r>
            <a:endParaRPr lang="pl-PL" sz="2000" dirty="0" smtClean="0">
              <a:latin typeface="Bookman Old Style" panose="02050604050505020204" pitchFamily="18" charset="0"/>
            </a:endParaRPr>
          </a:p>
        </p:txBody>
      </p:sp>
      <p:pic>
        <p:nvPicPr>
          <p:cNvPr id="57348" name="Picture 6" descr="P10401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680" y="1692275"/>
            <a:ext cx="2520280" cy="189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81" y="3985800"/>
            <a:ext cx="2536379" cy="18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08179" y="945273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Optmalization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of 2nd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readout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: UV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exposure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85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3369" y="1360809"/>
            <a:ext cx="4823669" cy="3987112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07504" y="836712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Optmalization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of 2nd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readout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: UV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wavelenght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043608" y="539988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MTS-N ( </a:t>
            </a:r>
            <a:r>
              <a:rPr lang="pl-PL" b="1" dirty="0" err="1" smtClean="0"/>
              <a:t>LiF:Mg,Ti</a:t>
            </a:r>
            <a:r>
              <a:rPr lang="pl-PL" b="1" dirty="0" smtClean="0"/>
              <a:t>) </a:t>
            </a:r>
            <a:r>
              <a:rPr lang="pl-PL" b="1" dirty="0" err="1" smtClean="0"/>
              <a:t>detectors</a:t>
            </a:r>
            <a:r>
              <a:rPr lang="pl-PL" b="1" dirty="0"/>
              <a:t> </a:t>
            </a:r>
            <a:r>
              <a:rPr lang="pl-PL" b="1" dirty="0" err="1" smtClean="0"/>
              <a:t>glow</a:t>
            </a:r>
            <a:r>
              <a:rPr lang="pl-PL" b="1" dirty="0" smtClean="0"/>
              <a:t> </a:t>
            </a:r>
            <a:r>
              <a:rPr lang="pl-PL" b="1" dirty="0" err="1" smtClean="0"/>
              <a:t>curves</a:t>
            </a:r>
            <a:r>
              <a:rPr lang="pl-PL" b="1" dirty="0" smtClean="0"/>
              <a:t> </a:t>
            </a:r>
            <a:r>
              <a:rPr lang="pl-PL" b="1" dirty="0" err="1" smtClean="0"/>
              <a:t>after</a:t>
            </a:r>
            <a:r>
              <a:rPr lang="pl-PL" b="1" dirty="0" smtClean="0"/>
              <a:t> the  20 </a:t>
            </a:r>
            <a:r>
              <a:rPr lang="pl-PL" b="1" dirty="0" err="1" smtClean="0"/>
              <a:t>mGy</a:t>
            </a:r>
            <a:r>
              <a:rPr lang="pl-PL" b="1" dirty="0" smtClean="0"/>
              <a:t>  </a:t>
            </a:r>
            <a:r>
              <a:rPr lang="pl-PL" b="1" dirty="0" err="1" smtClean="0"/>
              <a:t>irradition</a:t>
            </a:r>
            <a:r>
              <a:rPr lang="pl-PL" b="1" dirty="0" smtClean="0"/>
              <a:t>.  </a:t>
            </a:r>
          </a:p>
          <a:p>
            <a:r>
              <a:rPr lang="pl-PL" b="1" dirty="0" smtClean="0"/>
              <a:t>2nd </a:t>
            </a:r>
            <a:r>
              <a:rPr lang="pl-PL" b="1" dirty="0" err="1" smtClean="0"/>
              <a:t>readout</a:t>
            </a:r>
            <a:r>
              <a:rPr lang="pl-PL" b="1" dirty="0" smtClean="0"/>
              <a:t>  - </a:t>
            </a:r>
            <a:r>
              <a:rPr lang="pl-PL" b="1" dirty="0" err="1" smtClean="0"/>
              <a:t>after</a:t>
            </a:r>
            <a:r>
              <a:rPr lang="pl-PL" b="1" dirty="0" smtClean="0"/>
              <a:t> UV </a:t>
            </a:r>
            <a:r>
              <a:rPr lang="pl-PL" b="1" dirty="0" err="1" smtClean="0"/>
              <a:t>irradiation</a:t>
            </a:r>
            <a:r>
              <a:rPr lang="pl-PL" b="1" dirty="0" smtClean="0"/>
              <a:t>   254 </a:t>
            </a:r>
            <a:r>
              <a:rPr lang="pl-PL" b="1" dirty="0" err="1" smtClean="0"/>
              <a:t>nm</a:t>
            </a:r>
            <a:r>
              <a:rPr lang="pl-PL" b="1" dirty="0" smtClean="0"/>
              <a:t> </a:t>
            </a:r>
            <a:r>
              <a:rPr lang="pl-PL" b="1" dirty="0" err="1" smtClean="0"/>
              <a:t>optimal</a:t>
            </a:r>
            <a:r>
              <a:rPr lang="pl-PL" b="1" dirty="0" smtClean="0"/>
              <a:t>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73899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30201"/>
            <a:ext cx="4895825" cy="41257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014" y="930699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Optmalization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2nd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readou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: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time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of UV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exposure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2915816" y="573325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/>
              <a:t>Optimal</a:t>
            </a:r>
            <a:r>
              <a:rPr lang="pl-PL" b="1" dirty="0" smtClean="0"/>
              <a:t> </a:t>
            </a:r>
            <a:r>
              <a:rPr lang="pl-PL" b="1" dirty="0" err="1" smtClean="0"/>
              <a:t>irradiation</a:t>
            </a:r>
            <a:r>
              <a:rPr lang="pl-PL" b="1" dirty="0" smtClean="0"/>
              <a:t> </a:t>
            </a:r>
            <a:r>
              <a:rPr lang="pl-PL" b="1" dirty="0" err="1" smtClean="0"/>
              <a:t>time</a:t>
            </a:r>
            <a:r>
              <a:rPr lang="pl-PL" b="1" dirty="0" smtClean="0"/>
              <a:t>: 1.5 </a:t>
            </a:r>
            <a:r>
              <a:rPr lang="pl-PL" b="1" dirty="0" err="1" smtClean="0"/>
              <a:t>hours</a:t>
            </a:r>
            <a:r>
              <a:rPr lang="pl-PL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71999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9" y="1614832"/>
            <a:ext cx="4786312" cy="4121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549" y="2404504"/>
            <a:ext cx="3240088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-180528" y="919078"/>
            <a:ext cx="94685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Optmalization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of 2nd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readout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: temperaturę of UV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exposure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487069" y="574249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/>
              <a:t>Optimal</a:t>
            </a:r>
            <a:r>
              <a:rPr lang="pl-PL" b="1" dirty="0" smtClean="0"/>
              <a:t> </a:t>
            </a:r>
            <a:r>
              <a:rPr lang="pl-PL" b="1" dirty="0" err="1" smtClean="0"/>
              <a:t>irradiation</a:t>
            </a:r>
            <a:r>
              <a:rPr lang="pl-PL" b="1" dirty="0" smtClean="0"/>
              <a:t> </a:t>
            </a:r>
            <a:r>
              <a:rPr lang="pl-PL" b="1" dirty="0" err="1" smtClean="0"/>
              <a:t>temperature</a:t>
            </a:r>
            <a:r>
              <a:rPr lang="pl-PL" b="1" dirty="0" smtClean="0"/>
              <a:t> : 80 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8230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5887" y="2251797"/>
            <a:ext cx="4506913" cy="35941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749" y="2251797"/>
            <a:ext cx="4356100" cy="3656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922434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Optmalization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of 2nd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readout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: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dose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response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485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596114"/>
              </p:ext>
            </p:extLst>
          </p:nvPr>
        </p:nvGraphicFramePr>
        <p:xfrm>
          <a:off x="-47625" y="1557676"/>
          <a:ext cx="8964612" cy="48970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8204"/>
                <a:gridCol w="2988204"/>
                <a:gridCol w="2988204"/>
              </a:tblGrid>
              <a:tr h="596964">
                <a:tc>
                  <a:txBody>
                    <a:bodyPr/>
                    <a:lstStyle/>
                    <a:p>
                      <a:endParaRPr lang="pl-PL" sz="1800" dirty="0">
                        <a:latin typeface="Bookman Old Style" panose="02050604050505020204" pitchFamily="18" charset="0"/>
                      </a:endParaRPr>
                    </a:p>
                  </a:txBody>
                  <a:tcPr marL="91441" marR="91441" marT="45726" marB="45726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Bookman Old Style" panose="02050604050505020204" pitchFamily="18" charset="0"/>
                      </a:endParaRPr>
                    </a:p>
                  </a:txBody>
                  <a:tcPr marL="91441" marR="91441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dirty="0" smtClean="0">
                        <a:latin typeface="Bookman Old Style" panose="02050604050505020204" pitchFamily="18" charset="0"/>
                      </a:endParaRPr>
                    </a:p>
                  </a:txBody>
                  <a:tcPr marL="91441" marR="91441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0067">
                <a:tc>
                  <a:txBody>
                    <a:bodyPr/>
                    <a:lstStyle/>
                    <a:p>
                      <a:endParaRPr lang="pl-PL" sz="1800" dirty="0">
                        <a:latin typeface="Bookman Old Style" panose="02050604050505020204" pitchFamily="18" charset="0"/>
                      </a:endParaRPr>
                    </a:p>
                  </a:txBody>
                  <a:tcPr marL="91441" marR="91441" marT="45726" marB="45726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Bookman Old Style" panose="02050604050505020204" pitchFamily="18" charset="0"/>
                      </a:endParaRPr>
                    </a:p>
                  </a:txBody>
                  <a:tcPr marL="91441" marR="91441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Bookman Old Style" panose="02050604050505020204" pitchFamily="18" charset="0"/>
                      </a:endParaRPr>
                    </a:p>
                  </a:txBody>
                  <a:tcPr marL="91441" marR="91441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0067">
                <a:tc>
                  <a:txBody>
                    <a:bodyPr/>
                    <a:lstStyle/>
                    <a:p>
                      <a:endParaRPr lang="pl-PL" sz="1800" dirty="0">
                        <a:latin typeface="Bookman Old Style" panose="02050604050505020204" pitchFamily="18" charset="0"/>
                      </a:endParaRPr>
                    </a:p>
                  </a:txBody>
                  <a:tcPr marL="91441" marR="91441" marT="45726" marB="45726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Bookman Old Style" panose="02050604050505020204" pitchFamily="18" charset="0"/>
                      </a:endParaRPr>
                    </a:p>
                  </a:txBody>
                  <a:tcPr marL="91441" marR="91441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Bookman Old Style" panose="02050604050505020204" pitchFamily="18" charset="0"/>
                      </a:endParaRPr>
                    </a:p>
                  </a:txBody>
                  <a:tcPr marL="91441" marR="91441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481" name="Object 50"/>
          <p:cNvGraphicFramePr>
            <a:graphicFrameLocks noChangeAspect="1"/>
          </p:cNvGraphicFramePr>
          <p:nvPr/>
        </p:nvGraphicFramePr>
        <p:xfrm>
          <a:off x="100013" y="4422775"/>
          <a:ext cx="2879725" cy="220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0" name="Arkusz" r:id="rId3" imgW="5896166" imgH="3819477" progId="Excel.Sheet.8">
                  <p:embed/>
                </p:oleObj>
              </mc:Choice>
              <mc:Fallback>
                <p:oleObj name="Arkusz" r:id="rId3" imgW="5896166" imgH="3819477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3" y="4422775"/>
                        <a:ext cx="2879725" cy="220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82" name="Object 51"/>
          <p:cNvGraphicFramePr>
            <a:graphicFrameLocks noChangeAspect="1"/>
          </p:cNvGraphicFramePr>
          <p:nvPr/>
        </p:nvGraphicFramePr>
        <p:xfrm>
          <a:off x="3055938" y="4430713"/>
          <a:ext cx="2879725" cy="219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1" name="Arkusz" r:id="rId5" imgW="5896166" imgH="3819477" progId="Excel.Sheet.8">
                  <p:embed/>
                </p:oleObj>
              </mc:Choice>
              <mc:Fallback>
                <p:oleObj name="Arkusz" r:id="rId5" imgW="5896166" imgH="3819477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5938" y="4430713"/>
                        <a:ext cx="2879725" cy="2195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83" name="Object 52"/>
          <p:cNvGraphicFramePr>
            <a:graphicFrameLocks/>
          </p:cNvGraphicFramePr>
          <p:nvPr/>
        </p:nvGraphicFramePr>
        <p:xfrm>
          <a:off x="0" y="1484313"/>
          <a:ext cx="2879725" cy="239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2" name="Arkusz" r:id="rId7" imgW="6638973" imgH="3228832" progId="Excel.Sheet.8">
                  <p:embed/>
                </p:oleObj>
              </mc:Choice>
              <mc:Fallback>
                <p:oleObj name="Arkusz" r:id="rId7" imgW="6638973" imgH="3228832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84313"/>
                        <a:ext cx="2879725" cy="239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84" name="Object 53"/>
          <p:cNvGraphicFramePr>
            <a:graphicFrameLocks/>
          </p:cNvGraphicFramePr>
          <p:nvPr/>
        </p:nvGraphicFramePr>
        <p:xfrm>
          <a:off x="2987675" y="1484313"/>
          <a:ext cx="2879725" cy="239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3" name="Arkusz" r:id="rId9" imgW="6638973" imgH="3228832" progId="Excel.Sheet.8">
                  <p:embed/>
                </p:oleObj>
              </mc:Choice>
              <mc:Fallback>
                <p:oleObj name="Arkusz" r:id="rId9" imgW="6638973" imgH="3228832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1484313"/>
                        <a:ext cx="2879725" cy="239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85" name="pole tekstowe 5"/>
          <p:cNvSpPr txBox="1">
            <a:spLocks noChangeArrowheads="1"/>
          </p:cNvSpPr>
          <p:nvPr/>
        </p:nvSpPr>
        <p:spPr bwMode="auto">
          <a:xfrm>
            <a:off x="-47625" y="1570038"/>
            <a:ext cx="993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/>
              <a:t>10 mGy</a:t>
            </a:r>
          </a:p>
        </p:txBody>
      </p:sp>
      <p:sp>
        <p:nvSpPr>
          <p:cNvPr id="62486" name="pole tekstowe 13"/>
          <p:cNvSpPr txBox="1">
            <a:spLocks noChangeArrowheads="1"/>
          </p:cNvSpPr>
          <p:nvPr/>
        </p:nvSpPr>
        <p:spPr bwMode="auto">
          <a:xfrm>
            <a:off x="114300" y="4422775"/>
            <a:ext cx="992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/>
              <a:t>50 mGy</a:t>
            </a:r>
          </a:p>
        </p:txBody>
      </p:sp>
      <p:graphicFrame>
        <p:nvGraphicFramePr>
          <p:cNvPr id="62487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750792"/>
              </p:ext>
            </p:extLst>
          </p:nvPr>
        </p:nvGraphicFramePr>
        <p:xfrm>
          <a:off x="5969000" y="1570038"/>
          <a:ext cx="3236913" cy="233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4" name="Arkusz" r:id="rId11" imgW="4324398" imgH="3124248" progId="Excel.Sheet.8">
                  <p:embed/>
                </p:oleObj>
              </mc:Choice>
              <mc:Fallback>
                <p:oleObj name="Arkusz" r:id="rId11" imgW="4324398" imgH="312424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9000" y="1570038"/>
                        <a:ext cx="3236913" cy="233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88" name="Object 55"/>
          <p:cNvGraphicFramePr>
            <a:graphicFrameLocks noChangeAspect="1"/>
          </p:cNvGraphicFramePr>
          <p:nvPr/>
        </p:nvGraphicFramePr>
        <p:xfrm>
          <a:off x="5969000" y="4440238"/>
          <a:ext cx="3084513" cy="229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5" name="Arkusz" r:id="rId13" imgW="3990927" imgH="2962227" progId="Excel.Sheet.8">
                  <p:embed/>
                </p:oleObj>
              </mc:Choice>
              <mc:Fallback>
                <p:oleObj name="Arkusz" r:id="rId13" imgW="3990927" imgH="2962227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9000" y="4440238"/>
                        <a:ext cx="3084513" cy="2290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Łącznik prosty 18"/>
          <p:cNvCxnSpPr/>
          <p:nvPr/>
        </p:nvCxnSpPr>
        <p:spPr>
          <a:xfrm>
            <a:off x="-47625" y="4221163"/>
            <a:ext cx="87963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0" y="922434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Optmalization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of 2nd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readout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: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background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corection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70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0" y="1052736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Optimization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of 2nd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readout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: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summary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577380" y="1916832"/>
            <a:ext cx="57606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re-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estimation of dose can be performed with precision better than 10% for doses exceeding 10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mSv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works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LiF:Mg,Ti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but not for high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sensitive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MCP-N (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LiF;Mg,Cu,P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342900" indent="-342900">
              <a:buFontTx/>
              <a:buAutoNum type="arabicPeriod"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method  is ready for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. It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will be implemented at IFJ PAN - LADIS laboratory in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Kraków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, as a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277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539552" y="1812736"/>
            <a:ext cx="5544616" cy="344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AutoNum type="arabicParenR"/>
            </a:pPr>
            <a:r>
              <a:rPr lang="en-US" b="1" dirty="0"/>
              <a:t>TLDs have very good dosimetric </a:t>
            </a:r>
            <a:r>
              <a:rPr lang="en-US" b="1" dirty="0" smtClean="0"/>
              <a:t>properties</a:t>
            </a:r>
            <a:endParaRPr lang="pl-PL" b="1" dirty="0" smtClean="0"/>
          </a:p>
          <a:p>
            <a:pPr>
              <a:spcBef>
                <a:spcPct val="30000"/>
              </a:spcBef>
              <a:buFontTx/>
              <a:buAutoNum type="arabicParenR"/>
            </a:pPr>
            <a:endParaRPr lang="en-US" b="1" dirty="0"/>
          </a:p>
          <a:p>
            <a:pPr eaLnBrk="1" hangingPunct="1">
              <a:spcBef>
                <a:spcPct val="30000"/>
              </a:spcBef>
              <a:buFontTx/>
              <a:buAutoNum type="arabicParenR"/>
            </a:pPr>
            <a:r>
              <a:rPr lang="en-US" b="1" dirty="0" err="1" smtClean="0"/>
              <a:t>Thermoluminescent</a:t>
            </a:r>
            <a:r>
              <a:rPr lang="en-US" b="1" dirty="0" smtClean="0"/>
              <a:t> dosimeters (TLDs) broadly used in individual and environmental monitoring (also at NPP)</a:t>
            </a:r>
          </a:p>
          <a:p>
            <a:pPr eaLnBrk="1" hangingPunct="1">
              <a:spcBef>
                <a:spcPct val="30000"/>
              </a:spcBef>
              <a:buFontTx/>
              <a:buAutoNum type="arabicParenR"/>
            </a:pPr>
            <a:endParaRPr lang="en-US" b="1" dirty="0" smtClean="0"/>
          </a:p>
          <a:p>
            <a:pPr eaLnBrk="1" hangingPunct="1">
              <a:spcBef>
                <a:spcPct val="30000"/>
              </a:spcBef>
              <a:buFontTx/>
              <a:buAutoNum type="arabicParenR"/>
            </a:pPr>
            <a:r>
              <a:rPr lang="en-US" b="1" dirty="0" smtClean="0"/>
              <a:t>Some disadvantages:</a:t>
            </a:r>
          </a:p>
          <a:p>
            <a:pPr marL="0" indent="0" eaLnBrk="1" hangingPunct="1">
              <a:spcBef>
                <a:spcPct val="30000"/>
              </a:spcBef>
            </a:pPr>
            <a:r>
              <a:rPr lang="en-US" b="1" dirty="0" smtClean="0"/>
              <a:t>     -   2nd readout not possible</a:t>
            </a:r>
          </a:p>
          <a:p>
            <a:pPr marL="0" indent="0" eaLnBrk="1" hangingPunct="1">
              <a:spcBef>
                <a:spcPct val="30000"/>
              </a:spcBef>
            </a:pPr>
            <a:r>
              <a:rPr lang="en-US" b="1" dirty="0" smtClean="0"/>
              <a:t>     -   no information on </a:t>
            </a:r>
            <a:r>
              <a:rPr lang="pl-PL" b="1" dirty="0" err="1" smtClean="0"/>
              <a:t>static</a:t>
            </a:r>
            <a:r>
              <a:rPr lang="pl-PL" b="1" dirty="0" smtClean="0"/>
              <a:t> </a:t>
            </a:r>
            <a:r>
              <a:rPr lang="en-US" b="1" dirty="0" smtClean="0"/>
              <a:t>exposure </a:t>
            </a:r>
            <a:endParaRPr lang="pl-PL" b="1" dirty="0" smtClean="0"/>
          </a:p>
          <a:p>
            <a:pPr marL="0" indent="0" eaLnBrk="1" hangingPunct="1">
              <a:spcBef>
                <a:spcPct val="30000"/>
              </a:spcBef>
            </a:pPr>
            <a:r>
              <a:rPr lang="pl-PL" b="1" dirty="0"/>
              <a:t> </a:t>
            </a:r>
            <a:r>
              <a:rPr lang="pl-PL" b="1" dirty="0" smtClean="0"/>
              <a:t>    </a:t>
            </a:r>
            <a:r>
              <a:rPr lang="en-US" b="1" dirty="0" smtClean="0"/>
              <a:t>-    limited dose range </a:t>
            </a:r>
            <a:r>
              <a:rPr lang="pl-PL" b="1" dirty="0" smtClean="0"/>
              <a:t>in </a:t>
            </a:r>
            <a:r>
              <a:rPr lang="pl-PL" b="1" dirty="0" err="1" smtClean="0"/>
              <a:t>accident</a:t>
            </a:r>
            <a:r>
              <a:rPr lang="pl-PL" b="1" dirty="0" smtClean="0"/>
              <a:t> </a:t>
            </a:r>
            <a:endParaRPr lang="en-US" b="1" dirty="0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569093" y="620688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How to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improve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thermoluminescence dosimetry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?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6151" name="Rectangle 14"/>
          <p:cNvSpPr>
            <a:spLocks noChangeArrowheads="1"/>
          </p:cNvSpPr>
          <p:nvPr/>
        </p:nvSpPr>
        <p:spPr bwMode="auto">
          <a:xfrm>
            <a:off x="0" y="4629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9698" name="Picture 2" descr="http://dawki.ifj.edu.pl/foto/dawkomierze/dawk_cia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623460"/>
            <a:ext cx="2354485" cy="182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084168" y="5404781"/>
            <a:ext cx="2920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TLD dosimetry </a:t>
            </a:r>
            <a:r>
              <a:rPr lang="pl-PL" dirty="0" err="1" smtClean="0"/>
              <a:t>at</a:t>
            </a:r>
            <a:r>
              <a:rPr lang="pl-PL" dirty="0" smtClean="0"/>
              <a:t> LADIS Dosimetric Service </a:t>
            </a:r>
            <a:r>
              <a:rPr lang="pl-PL" dirty="0" err="1" smtClean="0"/>
              <a:t>at</a:t>
            </a:r>
            <a:r>
              <a:rPr lang="pl-PL" dirty="0" smtClean="0"/>
              <a:t> IFJ PAN</a:t>
            </a:r>
            <a:endParaRPr lang="en-US" dirty="0"/>
          </a:p>
        </p:txBody>
      </p:sp>
      <p:pic>
        <p:nvPicPr>
          <p:cNvPr id="29700" name="Picture 4" descr="http://dawki.ifj.edu.pl/foto/dawkomierze/indyw_cia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355" y="3544814"/>
            <a:ext cx="1512168" cy="185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0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93766" y="1556792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Evaluation of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doses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up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to 10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Gy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199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Rectangle 2"/>
          <p:cNvSpPr txBox="1">
            <a:spLocks/>
          </p:cNvSpPr>
          <p:nvPr/>
        </p:nvSpPr>
        <p:spPr bwMode="auto">
          <a:xfrm>
            <a:off x="5240770" y="4675464"/>
            <a:ext cx="329775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sz="2000" dirty="0" smtClean="0">
                <a:latin typeface="Bookman Old Style" panose="02050604050505020204" pitchFamily="18" charset="0"/>
              </a:rPr>
              <a:t>RE-2000 </a:t>
            </a:r>
            <a:r>
              <a:rPr lang="pl-PL" sz="2000" dirty="0">
                <a:latin typeface="Bookman Old Style" panose="02050604050505020204" pitchFamily="18" charset="0"/>
              </a:rPr>
              <a:t>TLD Reader</a:t>
            </a:r>
          </a:p>
        </p:txBody>
      </p:sp>
      <p:pic>
        <p:nvPicPr>
          <p:cNvPr id="6452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163" y="1556792"/>
            <a:ext cx="3908974" cy="297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683568" y="1412776"/>
            <a:ext cx="42484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problem</a:t>
            </a:r>
          </a:p>
          <a:p>
            <a:endParaRPr lang="pl-P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 individual dosimetry readers optimized for  low doses</a:t>
            </a:r>
            <a:endParaRPr lang="pl-P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D &gt; 1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Sv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appears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high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saturation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dosemeter</a:t>
            </a:r>
          </a:p>
          <a:p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pl-PL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aim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pl-PL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endParaRPr lang="pl-PL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investigate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calibrate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and test the system from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doses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to 10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Gy</a:t>
            </a:r>
            <a:endParaRPr lang="pl-P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0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57" y="1621250"/>
            <a:ext cx="3528194" cy="215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324" y="3717032"/>
            <a:ext cx="3519279" cy="220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22" y="1625100"/>
            <a:ext cx="3169046" cy="222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7032"/>
            <a:ext cx="3169046" cy="220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40726" y="955762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TL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glow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curves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after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high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doses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of gamma-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rays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979712" y="1621250"/>
            <a:ext cx="1020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LiF:Mg,Ti</a:t>
            </a:r>
            <a:endParaRPr lang="en-US" dirty="0"/>
          </a:p>
        </p:txBody>
      </p:sp>
      <p:sp>
        <p:nvSpPr>
          <p:cNvPr id="4" name="pole tekstowe 3"/>
          <p:cNvSpPr txBox="1"/>
          <p:nvPr/>
        </p:nvSpPr>
        <p:spPr>
          <a:xfrm>
            <a:off x="6794468" y="3838217"/>
            <a:ext cx="1291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LiF:Mg,Cu,P</a:t>
            </a:r>
            <a:endParaRPr lang="en-US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7056462" y="1711210"/>
            <a:ext cx="1020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LiF:Mg,Ti</a:t>
            </a:r>
            <a:endParaRPr lang="en-US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1740749" y="3776671"/>
            <a:ext cx="1291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LiF:Mg,Cu,P</a:t>
            </a:r>
            <a:endParaRPr lang="en-US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519955" y="1697170"/>
            <a:ext cx="718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10 </a:t>
            </a:r>
            <a:r>
              <a:rPr lang="pl-PL" dirty="0" err="1" smtClean="0"/>
              <a:t>Gy</a:t>
            </a:r>
            <a:endParaRPr lang="en-US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4067944" y="1697170"/>
            <a:ext cx="601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 </a:t>
            </a:r>
            <a:r>
              <a:rPr lang="pl-PL" dirty="0" err="1" smtClean="0"/>
              <a:t>Gy</a:t>
            </a:r>
            <a:endParaRPr lang="en-US" dirty="0"/>
          </a:p>
        </p:txBody>
      </p:sp>
      <p:sp>
        <p:nvSpPr>
          <p:cNvPr id="20" name="pole tekstowe 19"/>
          <p:cNvSpPr txBox="1"/>
          <p:nvPr/>
        </p:nvSpPr>
        <p:spPr>
          <a:xfrm>
            <a:off x="5550784" y="3828507"/>
            <a:ext cx="718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10 </a:t>
            </a:r>
            <a:r>
              <a:rPr lang="pl-PL" dirty="0" err="1" smtClean="0"/>
              <a:t>Gy</a:t>
            </a:r>
            <a:endParaRPr lang="en-US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4098773" y="3828507"/>
            <a:ext cx="601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 </a:t>
            </a:r>
            <a:r>
              <a:rPr lang="pl-PL" dirty="0" err="1" smtClean="0"/>
              <a:t>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46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9" name="pole tekstowe 14"/>
          <p:cNvSpPr txBox="1">
            <a:spLocks noChangeArrowheads="1"/>
          </p:cNvSpPr>
          <p:nvPr/>
        </p:nvSpPr>
        <p:spPr bwMode="auto">
          <a:xfrm>
            <a:off x="-3657600" y="1031875"/>
            <a:ext cx="268498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dirty="0">
                <a:latin typeface="Bookman Old Style" panose="02050604050505020204" pitchFamily="18" charset="0"/>
              </a:rPr>
              <a:t>Przykład zastosowania dodatkowego filtra podczas odczytu dawek 10 </a:t>
            </a:r>
            <a:r>
              <a:rPr lang="pl-PL" dirty="0" err="1">
                <a:latin typeface="Bookman Old Style" panose="02050604050505020204" pitchFamily="18" charset="0"/>
              </a:rPr>
              <a:t>Gy</a:t>
            </a:r>
            <a:endParaRPr lang="pl-PL" dirty="0">
              <a:latin typeface="Bookman Old Style" panose="02050604050505020204" pitchFamily="18" charset="0"/>
            </a:endParaRPr>
          </a:p>
          <a:p>
            <a:pPr eaLnBrk="1" hangingPunct="1"/>
            <a:r>
              <a:rPr lang="pl-PL" dirty="0">
                <a:latin typeface="Bookman Old Style" panose="02050604050505020204" pitchFamily="18" charset="0"/>
              </a:rPr>
              <a:t>Dla detektorów MTS-N (góra)  i MCP-N (dół) </a:t>
            </a:r>
          </a:p>
        </p:txBody>
      </p:sp>
      <p:pic>
        <p:nvPicPr>
          <p:cNvPr id="6657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864" y="1567424"/>
            <a:ext cx="3044825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56" y="1493068"/>
            <a:ext cx="3169046" cy="222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74" y="3585000"/>
            <a:ext cx="3169046" cy="220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3012502" y="3706185"/>
            <a:ext cx="1291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LiF:Mg,Cu,P</a:t>
            </a:r>
            <a:endParaRPr lang="en-US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3274496" y="1579178"/>
            <a:ext cx="1020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LiF:Mg,Ti</a:t>
            </a:r>
            <a:endParaRPr lang="en-US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1737989" y="1565138"/>
            <a:ext cx="718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10 </a:t>
            </a:r>
            <a:r>
              <a:rPr lang="pl-PL" dirty="0" err="1" smtClean="0"/>
              <a:t>Gy</a:t>
            </a:r>
            <a:endParaRPr lang="en-US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1768818" y="3696475"/>
            <a:ext cx="718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10 </a:t>
            </a:r>
            <a:r>
              <a:rPr lang="pl-PL" dirty="0" err="1" smtClean="0"/>
              <a:t>Gy</a:t>
            </a:r>
            <a:endParaRPr lang="en-US" dirty="0"/>
          </a:p>
        </p:txBody>
      </p:sp>
      <p:sp>
        <p:nvSpPr>
          <p:cNvPr id="3" name="pole tekstowe 2"/>
          <p:cNvSpPr txBox="1"/>
          <p:nvPr/>
        </p:nvSpPr>
        <p:spPr>
          <a:xfrm>
            <a:off x="5076056" y="4365479"/>
            <a:ext cx="3131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Installation of grey filter to reduce the  emission intensity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9584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56" y="1493068"/>
            <a:ext cx="3169046" cy="222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74" y="3585000"/>
            <a:ext cx="3169046" cy="220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3012502" y="3706185"/>
            <a:ext cx="1291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LiF:Mg,Cu,P</a:t>
            </a:r>
            <a:endParaRPr lang="en-US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3274496" y="1579178"/>
            <a:ext cx="1020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LiF:Mg,Ti</a:t>
            </a:r>
            <a:endParaRPr lang="en-US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1737989" y="1565138"/>
            <a:ext cx="718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10 </a:t>
            </a:r>
            <a:r>
              <a:rPr lang="pl-PL" dirty="0" err="1" smtClean="0"/>
              <a:t>Gy</a:t>
            </a:r>
            <a:endParaRPr lang="en-US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1768818" y="3696475"/>
            <a:ext cx="718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10 </a:t>
            </a:r>
            <a:r>
              <a:rPr lang="pl-PL" dirty="0" err="1" smtClean="0"/>
              <a:t>Gy</a:t>
            </a:r>
            <a:endParaRPr lang="en-US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33" y="1486975"/>
            <a:ext cx="3374727" cy="206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600" y="3696475"/>
            <a:ext cx="3360060" cy="205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876735" y="1090038"/>
            <a:ext cx="294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Readout</a:t>
            </a:r>
            <a:r>
              <a:rPr lang="pl-PL" dirty="0" smtClean="0"/>
              <a:t> with </a:t>
            </a:r>
            <a:r>
              <a:rPr lang="pl-PL" dirty="0" err="1" smtClean="0"/>
              <a:t>additional</a:t>
            </a:r>
            <a:r>
              <a:rPr lang="pl-PL" dirty="0" smtClean="0"/>
              <a:t> </a:t>
            </a:r>
            <a:r>
              <a:rPr lang="pl-PL" dirty="0" err="1" smtClean="0"/>
              <a:t>filter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74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6" descr="maxcou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8529"/>
            <a:ext cx="4086288" cy="399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49568"/>
            <a:ext cx="2644775" cy="190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8351" y="1742809"/>
            <a:ext cx="411625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After exceeding the max. channel count</a:t>
            </a:r>
          </a:p>
          <a:p>
            <a:endParaRPr lang="en-US" dirty="0" smtClean="0"/>
          </a:p>
          <a:p>
            <a:r>
              <a:rPr lang="en-US" dirty="0" smtClean="0"/>
              <a:t>STOP</a:t>
            </a:r>
            <a:endParaRPr lang="pl-PL" dirty="0" smtClean="0"/>
          </a:p>
          <a:p>
            <a:endParaRPr lang="en-US" dirty="0" smtClean="0"/>
          </a:p>
          <a:p>
            <a:r>
              <a:rPr lang="en-US" dirty="0" smtClean="0"/>
              <a:t>INTRODUCE FILTER</a:t>
            </a:r>
            <a:endParaRPr lang="pl-PL" dirty="0" smtClean="0"/>
          </a:p>
          <a:p>
            <a:endParaRPr lang="en-US" dirty="0" smtClean="0"/>
          </a:p>
          <a:p>
            <a:r>
              <a:rPr lang="en-US" dirty="0" smtClean="0"/>
              <a:t>DETECTORS 2,3,4 measured with </a:t>
            </a:r>
            <a:r>
              <a:rPr lang="pl-PL" dirty="0" smtClean="0"/>
              <a:t>the </a:t>
            </a:r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40726" y="955762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Method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1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Object 19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1712540"/>
              </p:ext>
            </p:extLst>
          </p:nvPr>
        </p:nvGraphicFramePr>
        <p:xfrm>
          <a:off x="1200150" y="1423988"/>
          <a:ext cx="6996113" cy="436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8" name="Arkusz" r:id="rId3" imgW="6004560" imgH="3741492" progId="Excel.Sheet.8">
                  <p:embed/>
                </p:oleObj>
              </mc:Choice>
              <mc:Fallback>
                <p:oleObj name="Arkusz" r:id="rId3" imgW="6004560" imgH="3741492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1423988"/>
                        <a:ext cx="6996113" cy="436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40726" y="955762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Results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for MTS-N (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LiF;Mg,Ti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)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detectors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cxnSp>
        <p:nvCxnSpPr>
          <p:cNvPr id="4" name="Łącznik prosty ze strzałką 3"/>
          <p:cNvCxnSpPr/>
          <p:nvPr/>
        </p:nvCxnSpPr>
        <p:spPr>
          <a:xfrm flipH="1">
            <a:off x="5868144" y="1844824"/>
            <a:ext cx="288032" cy="8640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5420205" y="1523224"/>
            <a:ext cx="1471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rgbClr val="FF0000"/>
                </a:solidFill>
              </a:rPr>
              <a:t>supralinearity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1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06" name="Object 20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994046"/>
              </p:ext>
            </p:extLst>
          </p:nvPr>
        </p:nvGraphicFramePr>
        <p:xfrm>
          <a:off x="1089025" y="1395413"/>
          <a:ext cx="6823075" cy="451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2" name="Arkusz" r:id="rId3" imgW="5593188" imgH="3703320" progId="Excel.Sheet.8">
                  <p:embed/>
                </p:oleObj>
              </mc:Choice>
              <mc:Fallback>
                <p:oleObj name="Arkusz" r:id="rId3" imgW="5593188" imgH="3703320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9025" y="1395413"/>
                        <a:ext cx="6823075" cy="451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40726" y="955762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Results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for MCP-N (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LiF:Mg,Cu,P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)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detectors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26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90513" y="2204864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Identification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of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static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exposure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72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ymbol zastępczy zawartości 2"/>
          <p:cNvSpPr txBox="1">
            <a:spLocks/>
          </p:cNvSpPr>
          <p:nvPr/>
        </p:nvSpPr>
        <p:spPr bwMode="auto">
          <a:xfrm>
            <a:off x="313984" y="1558424"/>
            <a:ext cx="3500437" cy="202343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l-PL" sz="2000" dirty="0" err="1" smtClean="0">
                <a:latin typeface="Bookman Old Style" panose="02050604050505020204" pitchFamily="18" charset="0"/>
              </a:rPr>
              <a:t>Films</a:t>
            </a:r>
            <a:r>
              <a:rPr lang="pl-PL" sz="2000" dirty="0" smtClean="0">
                <a:latin typeface="Bookman Old Style" panose="02050604050505020204" pitchFamily="18" charset="0"/>
              </a:rPr>
              <a:t> </a:t>
            </a:r>
            <a:endParaRPr lang="pl-PL" sz="2000" dirty="0">
              <a:latin typeface="Bookman Old Style" panose="02050604050505020204" pitchFamily="18" charset="0"/>
            </a:endParaRP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pl-PL" sz="3200" dirty="0">
              <a:latin typeface="Bookman Old Style" panose="02050604050505020204" pitchFamily="18" charset="0"/>
            </a:endParaRPr>
          </a:p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pl-PL" sz="3200" dirty="0">
              <a:latin typeface="Bookman Old Style" panose="02050604050505020204" pitchFamily="18" charset="0"/>
            </a:endParaRP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pl-PL" sz="3200" dirty="0">
              <a:latin typeface="Bookman Old Style" panose="02050604050505020204" pitchFamily="18" charset="0"/>
            </a:endParaRP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pl-PL" sz="3200" dirty="0">
              <a:latin typeface="Bookman Old Style" panose="02050604050505020204" pitchFamily="18" charset="0"/>
            </a:endParaRPr>
          </a:p>
        </p:txBody>
      </p:sp>
      <p:sp>
        <p:nvSpPr>
          <p:cNvPr id="74755" name="pole tekstowe 3"/>
          <p:cNvSpPr txBox="1">
            <a:spLocks noChangeArrowheads="1"/>
          </p:cNvSpPr>
          <p:nvPr/>
        </p:nvSpPr>
        <p:spPr bwMode="auto">
          <a:xfrm>
            <a:off x="978175" y="3216573"/>
            <a:ext cx="20441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sz="1400" b="1" dirty="0" smtClean="0">
                <a:latin typeface="Bookman Old Style" panose="02050604050505020204" pitchFamily="18" charset="0"/>
              </a:rPr>
              <a:t>(</a:t>
            </a:r>
            <a:r>
              <a:rPr lang="pl-PL" sz="1400" b="1" dirty="0">
                <a:latin typeface="Bookman Old Style" panose="02050604050505020204" pitchFamily="18" charset="0"/>
              </a:rPr>
              <a:t>IMP </a:t>
            </a:r>
            <a:r>
              <a:rPr lang="pl-PL" sz="1400" b="1" dirty="0" smtClean="0">
                <a:latin typeface="Bookman Old Style" panose="02050604050505020204" pitchFamily="18" charset="0"/>
              </a:rPr>
              <a:t> Łodzi, Poland </a:t>
            </a:r>
            <a:endParaRPr lang="pl-PL" sz="1400" b="1" dirty="0">
              <a:latin typeface="Bookman Old Style" panose="02050604050505020204" pitchFamily="18" charset="0"/>
            </a:endParaRPr>
          </a:p>
        </p:txBody>
      </p:sp>
      <p:sp>
        <p:nvSpPr>
          <p:cNvPr id="74757" name="Prostokąt 5"/>
          <p:cNvSpPr>
            <a:spLocks noChangeArrowheads="1"/>
          </p:cNvSpPr>
          <p:nvPr/>
        </p:nvSpPr>
        <p:spPr bwMode="auto">
          <a:xfrm>
            <a:off x="313984" y="3786188"/>
            <a:ext cx="3500438" cy="224676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sz="2000" b="1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TLDs</a:t>
            </a:r>
            <a:endParaRPr lang="pl-PL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 eaLnBrk="1" hangingPunct="1"/>
            <a:endParaRPr lang="pl-PL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 eaLnBrk="1" hangingPunct="1"/>
            <a:endParaRPr lang="pl-PL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 eaLnBrk="1" hangingPunct="1"/>
            <a:endParaRPr lang="pl-PL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 eaLnBrk="1" hangingPunct="1"/>
            <a:endParaRPr lang="pl-PL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 eaLnBrk="1" hangingPunct="1"/>
            <a:endParaRPr lang="pl-PL" sz="2400" dirty="0">
              <a:latin typeface="Bookman Old Style" panose="02050604050505020204" pitchFamily="18" charset="0"/>
            </a:endParaRPr>
          </a:p>
        </p:txBody>
      </p:sp>
      <p:pic>
        <p:nvPicPr>
          <p:cNvPr id="747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5" t="42799" r="6699" b="22624"/>
          <a:stretch>
            <a:fillRect/>
          </a:stretch>
        </p:blipFill>
        <p:spPr bwMode="auto">
          <a:xfrm>
            <a:off x="1607344" y="4209952"/>
            <a:ext cx="214312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pole tekstowe 7"/>
          <p:cNvSpPr txBox="1">
            <a:spLocks noChangeArrowheads="1"/>
          </p:cNvSpPr>
          <p:nvPr/>
        </p:nvSpPr>
        <p:spPr bwMode="auto">
          <a:xfrm>
            <a:off x="15911" y="5654060"/>
            <a:ext cx="4143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sz="1400" b="1" dirty="0" smtClean="0">
                <a:latin typeface="Bookman Old Style" panose="02050604050505020204" pitchFamily="18" charset="0"/>
              </a:rPr>
              <a:t>TLD </a:t>
            </a:r>
            <a:r>
              <a:rPr lang="pl-PL" sz="1400" b="1" dirty="0">
                <a:latin typeface="Bookman Old Style" panose="02050604050505020204" pitchFamily="18" charset="0"/>
              </a:rPr>
              <a:t>(IFJ PAN </a:t>
            </a:r>
            <a:r>
              <a:rPr lang="pl-PL" sz="1400" b="1" dirty="0" smtClean="0">
                <a:latin typeface="Bookman Old Style" panose="02050604050505020204" pitchFamily="18" charset="0"/>
              </a:rPr>
              <a:t> </a:t>
            </a:r>
            <a:r>
              <a:rPr lang="pl-PL" sz="1400" b="1" dirty="0" err="1" smtClean="0">
                <a:latin typeface="Bookman Old Style" panose="02050604050505020204" pitchFamily="18" charset="0"/>
              </a:rPr>
              <a:t>Krakow</a:t>
            </a:r>
            <a:r>
              <a:rPr lang="pl-PL" sz="1400" b="1" dirty="0" smtClean="0">
                <a:latin typeface="Bookman Old Style" panose="02050604050505020204" pitchFamily="18" charset="0"/>
              </a:rPr>
              <a:t>)</a:t>
            </a:r>
            <a:endParaRPr lang="pl-PL" sz="1400" dirty="0"/>
          </a:p>
        </p:txBody>
      </p:sp>
      <p:pic>
        <p:nvPicPr>
          <p:cNvPr id="747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9" t="39319" r="15942" b="7031"/>
          <a:stretch>
            <a:fillRect/>
          </a:stretch>
        </p:blipFill>
        <p:spPr bwMode="auto">
          <a:xfrm>
            <a:off x="527844" y="4175411"/>
            <a:ext cx="10795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714500"/>
            <a:ext cx="36242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Object 7"/>
          <p:cNvGraphicFramePr>
            <a:graphicFrameLocks noChangeAspect="1"/>
          </p:cNvGraphicFramePr>
          <p:nvPr/>
        </p:nvGraphicFramePr>
        <p:xfrm>
          <a:off x="3429000" y="1571625"/>
          <a:ext cx="6145213" cy="392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7" name="Graph" r:id="rId6" imgW="4276954" imgH="3024835" progId="Origin50.Graph">
                  <p:embed/>
                </p:oleObj>
              </mc:Choice>
              <mc:Fallback>
                <p:oleObj name="Graph" r:id="rId6" imgW="4276954" imgH="3024835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571625"/>
                        <a:ext cx="6145213" cy="392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4286250" y="5357813"/>
            <a:ext cx="4572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sz="1400" b="1" dirty="0" smtClean="0">
                <a:latin typeface="Bookman Old Style" panose="02050604050505020204" pitchFamily="18" charset="0"/>
              </a:rPr>
              <a:t>TLD </a:t>
            </a:r>
            <a:r>
              <a:rPr lang="pl-PL" sz="1400" b="1" dirty="0" err="1" smtClean="0">
                <a:latin typeface="Bookman Old Style" panose="02050604050505020204" pitchFamily="18" charset="0"/>
              </a:rPr>
              <a:t>curve</a:t>
            </a:r>
            <a:endParaRPr lang="pl-PL" sz="1400" b="1" dirty="0">
              <a:latin typeface="Bookman Old Style" panose="02050604050505020204" pitchFamily="18" charset="0"/>
            </a:endParaRPr>
          </a:p>
        </p:txBody>
      </p:sp>
      <p:sp>
        <p:nvSpPr>
          <p:cNvPr id="14" name="pole tekstowe 13"/>
          <p:cNvSpPr txBox="1">
            <a:spLocks noChangeArrowheads="1"/>
          </p:cNvSpPr>
          <p:nvPr/>
        </p:nvSpPr>
        <p:spPr bwMode="auto">
          <a:xfrm>
            <a:off x="4857750" y="4786313"/>
            <a:ext cx="37861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sz="1400" b="1" dirty="0" smtClean="0">
                <a:latin typeface="Bookman Old Style" panose="02050604050505020204" pitchFamily="18" charset="0"/>
              </a:rPr>
              <a:t>Film </a:t>
            </a:r>
            <a:r>
              <a:rPr lang="pl-PL" sz="1400" b="1" dirty="0" err="1" smtClean="0">
                <a:latin typeface="Bookman Old Style" panose="02050604050505020204" pitchFamily="18" charset="0"/>
              </a:rPr>
              <a:t>exposed</a:t>
            </a:r>
            <a:r>
              <a:rPr lang="pl-PL" sz="1400" b="1" dirty="0" smtClean="0">
                <a:latin typeface="Bookman Old Style" panose="02050604050505020204" pitchFamily="18" charset="0"/>
              </a:rPr>
              <a:t> to </a:t>
            </a:r>
            <a:r>
              <a:rPr lang="pl-PL" sz="1400" b="1" dirty="0" err="1" smtClean="0">
                <a:latin typeface="Bookman Old Style" panose="02050604050505020204" pitchFamily="18" charset="0"/>
              </a:rPr>
              <a:t>static</a:t>
            </a:r>
            <a:r>
              <a:rPr lang="pl-PL" sz="1400" b="1" dirty="0" smtClean="0">
                <a:latin typeface="Bookman Old Style" panose="02050604050505020204" pitchFamily="18" charset="0"/>
              </a:rPr>
              <a:t> and </a:t>
            </a:r>
            <a:r>
              <a:rPr lang="pl-PL" sz="1400" b="1" dirty="0" err="1" smtClean="0">
                <a:latin typeface="Bookman Old Style" panose="02050604050505020204" pitchFamily="18" charset="0"/>
              </a:rPr>
              <a:t>dynamic</a:t>
            </a:r>
            <a:r>
              <a:rPr lang="pl-PL" sz="1400" b="1" dirty="0" smtClean="0">
                <a:latin typeface="Bookman Old Style" panose="02050604050505020204" pitchFamily="18" charset="0"/>
              </a:rPr>
              <a:t> </a:t>
            </a:r>
            <a:r>
              <a:rPr lang="pl-PL" sz="1400" b="1" dirty="0" err="1" smtClean="0">
                <a:latin typeface="Bookman Old Style" panose="02050604050505020204" pitchFamily="18" charset="0"/>
              </a:rPr>
              <a:t>exposure</a:t>
            </a:r>
            <a:r>
              <a:rPr lang="pl-PL" sz="1400" b="1" dirty="0" smtClean="0">
                <a:latin typeface="Bookman Old Style" panose="02050604050505020204" pitchFamily="18" charset="0"/>
              </a:rPr>
              <a:t>.</a:t>
            </a:r>
            <a:endParaRPr lang="pl-PL" sz="1400" b="1" dirty="0">
              <a:latin typeface="Bookman Old Style" panose="02050604050505020204" pitchFamily="18" charset="0"/>
            </a:endParaRPr>
          </a:p>
        </p:txBody>
      </p:sp>
      <p:pic>
        <p:nvPicPr>
          <p:cNvPr id="7477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69" y="1893649"/>
            <a:ext cx="25654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84" y="1895236"/>
            <a:ext cx="100965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14313" y="824939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What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is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static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and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dynamic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exposure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? 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05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403872" y="1908176"/>
            <a:ext cx="5544616" cy="280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30000"/>
              </a:spcBef>
            </a:pPr>
            <a:endParaRPr lang="pl-PL" b="1" dirty="0"/>
          </a:p>
          <a:p>
            <a:pPr eaLnBrk="1" hangingPunct="1">
              <a:spcBef>
                <a:spcPct val="30000"/>
              </a:spcBef>
              <a:buFontTx/>
              <a:buAutoNum type="arabicParenR"/>
            </a:pPr>
            <a:r>
              <a:rPr lang="pl-PL" b="1" dirty="0" smtClean="0"/>
              <a:t>To </a:t>
            </a:r>
            <a:r>
              <a:rPr lang="pl-PL" b="1" dirty="0" err="1" smtClean="0"/>
              <a:t>develop</a:t>
            </a:r>
            <a:r>
              <a:rPr lang="pl-PL" b="1" dirty="0" smtClean="0"/>
              <a:t> </a:t>
            </a:r>
            <a:r>
              <a:rPr lang="pl-PL" b="1" dirty="0" err="1" smtClean="0"/>
              <a:t>procedure</a:t>
            </a:r>
            <a:r>
              <a:rPr lang="pl-PL" b="1" dirty="0" smtClean="0"/>
              <a:t> </a:t>
            </a:r>
            <a:r>
              <a:rPr lang="pl-PL" b="1" dirty="0" smtClean="0"/>
              <a:t>of </a:t>
            </a:r>
            <a:r>
              <a:rPr lang="pl-PL" b="1" dirty="0" err="1" smtClean="0"/>
              <a:t>dose</a:t>
            </a:r>
            <a:r>
              <a:rPr lang="pl-PL" b="1" dirty="0" smtClean="0"/>
              <a:t> </a:t>
            </a:r>
            <a:r>
              <a:rPr lang="pl-PL" b="1" dirty="0" err="1" smtClean="0"/>
              <a:t>verification</a:t>
            </a:r>
            <a:r>
              <a:rPr lang="pl-PL" b="1" dirty="0" smtClean="0"/>
              <a:t> (</a:t>
            </a:r>
            <a:r>
              <a:rPr lang="pl-PL" b="1" dirty="0" err="1" smtClean="0"/>
              <a:t>second</a:t>
            </a:r>
            <a:r>
              <a:rPr lang="pl-PL" b="1" dirty="0" smtClean="0"/>
              <a:t> </a:t>
            </a:r>
            <a:r>
              <a:rPr lang="pl-PL" b="1" dirty="0" err="1" smtClean="0"/>
              <a:t>readout</a:t>
            </a:r>
            <a:r>
              <a:rPr lang="pl-PL" b="1" dirty="0" smtClean="0"/>
              <a:t> of TLD)</a:t>
            </a:r>
            <a:endParaRPr lang="pl-PL" b="1" dirty="0" smtClean="0"/>
          </a:p>
          <a:p>
            <a:pPr eaLnBrk="1" hangingPunct="1">
              <a:spcBef>
                <a:spcPct val="30000"/>
              </a:spcBef>
              <a:buFontTx/>
              <a:buAutoNum type="arabicParenR"/>
            </a:pPr>
            <a:endParaRPr lang="pl-PL" b="1" dirty="0" smtClean="0"/>
          </a:p>
          <a:p>
            <a:pPr marL="0" indent="0" eaLnBrk="1" hangingPunct="1">
              <a:spcBef>
                <a:spcPct val="30000"/>
              </a:spcBef>
            </a:pPr>
            <a:r>
              <a:rPr lang="pl-PL" b="1" dirty="0" smtClean="0"/>
              <a:t>2) To </a:t>
            </a:r>
            <a:r>
              <a:rPr lang="pl-PL" b="1" dirty="0" err="1" smtClean="0"/>
              <a:t>get</a:t>
            </a:r>
            <a:r>
              <a:rPr lang="pl-PL" b="1" dirty="0" smtClean="0"/>
              <a:t>  </a:t>
            </a:r>
            <a:r>
              <a:rPr lang="pl-PL" b="1" dirty="0" err="1" smtClean="0"/>
              <a:t>information</a:t>
            </a:r>
            <a:r>
              <a:rPr lang="pl-PL" b="1" dirty="0" smtClean="0"/>
              <a:t> on </a:t>
            </a:r>
            <a:r>
              <a:rPr lang="pl-PL" b="1" dirty="0" err="1" smtClean="0"/>
              <a:t>static</a:t>
            </a:r>
            <a:r>
              <a:rPr lang="pl-PL" b="1" dirty="0" smtClean="0"/>
              <a:t> </a:t>
            </a:r>
            <a:r>
              <a:rPr lang="pl-PL" b="1" dirty="0" err="1" smtClean="0"/>
              <a:t>exposure</a:t>
            </a:r>
            <a:r>
              <a:rPr lang="pl-PL" b="1" dirty="0" smtClean="0"/>
              <a:t> </a:t>
            </a:r>
          </a:p>
          <a:p>
            <a:pPr marL="0" indent="0" eaLnBrk="1" hangingPunct="1">
              <a:spcBef>
                <a:spcPct val="30000"/>
              </a:spcBef>
            </a:pPr>
            <a:endParaRPr lang="pl-PL" b="1" dirty="0"/>
          </a:p>
          <a:p>
            <a:pPr marL="0" indent="0" eaLnBrk="1" hangingPunct="1">
              <a:spcBef>
                <a:spcPct val="30000"/>
              </a:spcBef>
            </a:pPr>
            <a:r>
              <a:rPr lang="pl-PL" b="1" dirty="0" smtClean="0"/>
              <a:t>3) ) To </a:t>
            </a:r>
            <a:r>
              <a:rPr lang="pl-PL" b="1" dirty="0" err="1" smtClean="0"/>
              <a:t>increase</a:t>
            </a:r>
            <a:r>
              <a:rPr lang="pl-PL" b="1" dirty="0" smtClean="0"/>
              <a:t> the </a:t>
            </a:r>
            <a:r>
              <a:rPr lang="pl-PL" b="1" dirty="0" err="1" smtClean="0"/>
              <a:t>dose</a:t>
            </a:r>
            <a:r>
              <a:rPr lang="pl-PL" b="1" dirty="0" smtClean="0"/>
              <a:t> </a:t>
            </a:r>
            <a:r>
              <a:rPr lang="pl-PL" b="1" dirty="0" err="1" smtClean="0"/>
              <a:t>range</a:t>
            </a:r>
            <a:r>
              <a:rPr lang="pl-PL" b="1" dirty="0" smtClean="0"/>
              <a:t> to 10 </a:t>
            </a:r>
            <a:r>
              <a:rPr lang="pl-PL" b="1" dirty="0" err="1" smtClean="0"/>
              <a:t>Gy</a:t>
            </a:r>
            <a:endParaRPr lang="en-US" b="1" dirty="0"/>
          </a:p>
          <a:p>
            <a:pPr eaLnBrk="1" hangingPunct="1">
              <a:spcBef>
                <a:spcPct val="30000"/>
              </a:spcBef>
            </a:pPr>
            <a:endParaRPr lang="en-US" b="1" dirty="0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61380" y="765175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The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aim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of the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work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6151" name="Rectangle 14"/>
          <p:cNvSpPr>
            <a:spLocks noChangeArrowheads="1"/>
          </p:cNvSpPr>
          <p:nvPr/>
        </p:nvSpPr>
        <p:spPr bwMode="auto">
          <a:xfrm>
            <a:off x="0" y="4629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765175"/>
            <a:ext cx="1801812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76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8600" y="980728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Method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95536" y="144239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09627" y="2583761"/>
            <a:ext cx="3960441" cy="2296104"/>
          </a:xfrm>
          <a:prstGeom prst="rect">
            <a:avLst/>
          </a:prstGeom>
        </p:spPr>
      </p:pic>
      <p:pic>
        <p:nvPicPr>
          <p:cNvPr id="9" name="Picture 16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363" y="1607247"/>
            <a:ext cx="1877869" cy="207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Łącznik prosty ze strzałką 7"/>
          <p:cNvCxnSpPr/>
          <p:nvPr/>
        </p:nvCxnSpPr>
        <p:spPr>
          <a:xfrm>
            <a:off x="3275856" y="3650352"/>
            <a:ext cx="79208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>
            <a:off x="7452320" y="3645024"/>
            <a:ext cx="79208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Symbol zastępczy zawartości 6" descr="IMG_105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5" b="13976"/>
          <a:stretch>
            <a:fillRect/>
          </a:stretch>
        </p:blipFill>
        <p:spPr bwMode="auto">
          <a:xfrm>
            <a:off x="4858527" y="3812297"/>
            <a:ext cx="1725540" cy="191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39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8" b="2245"/>
          <a:stretch>
            <a:fillRect/>
          </a:stretch>
        </p:blipFill>
        <p:spPr bwMode="auto">
          <a:xfrm>
            <a:off x="971600" y="1849301"/>
            <a:ext cx="3528962" cy="333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3773"/>
          <a:stretch>
            <a:fillRect/>
          </a:stretch>
        </p:blipFill>
        <p:spPr bwMode="auto">
          <a:xfrm>
            <a:off x="4857750" y="1857375"/>
            <a:ext cx="3643313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pole tekstowe 3"/>
          <p:cNvSpPr txBox="1">
            <a:spLocks noChangeArrowheads="1"/>
          </p:cNvSpPr>
          <p:nvPr/>
        </p:nvSpPr>
        <p:spPr bwMode="auto">
          <a:xfrm>
            <a:off x="285750" y="5406231"/>
            <a:ext cx="4214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sz="1400" b="1" dirty="0">
                <a:latin typeface="Bookman Old Style" panose="02050604050505020204" pitchFamily="18" charset="0"/>
              </a:rPr>
              <a:t>D= 20 </a:t>
            </a:r>
            <a:r>
              <a:rPr lang="pl-PL" sz="1400" b="1" dirty="0" err="1">
                <a:latin typeface="Bookman Old Style" panose="02050604050505020204" pitchFamily="18" charset="0"/>
              </a:rPr>
              <a:t>mSv</a:t>
            </a:r>
            <a:r>
              <a:rPr lang="pl-PL" sz="1400" b="1" dirty="0">
                <a:latin typeface="Bookman Old Style" panose="02050604050505020204" pitchFamily="18" charset="0"/>
              </a:rPr>
              <a:t>; </a:t>
            </a:r>
            <a:r>
              <a:rPr lang="pl-PL" sz="1400" b="1" dirty="0" err="1" smtClean="0">
                <a:latin typeface="Bookman Old Style" panose="02050604050505020204" pitchFamily="18" charset="0"/>
              </a:rPr>
              <a:t>static</a:t>
            </a:r>
            <a:r>
              <a:rPr lang="pl-PL" sz="1400" b="1" dirty="0" smtClean="0">
                <a:latin typeface="Bookman Old Style" panose="02050604050505020204" pitchFamily="18" charset="0"/>
              </a:rPr>
              <a:t> </a:t>
            </a:r>
            <a:r>
              <a:rPr lang="pl-PL" sz="1400" b="1" dirty="0" err="1" smtClean="0">
                <a:latin typeface="Bookman Old Style" panose="02050604050505020204" pitchFamily="18" charset="0"/>
              </a:rPr>
              <a:t>exposure</a:t>
            </a:r>
            <a:r>
              <a:rPr lang="pl-PL" sz="1400" b="1" dirty="0" smtClean="0">
                <a:latin typeface="Bookman Old Style" panose="02050604050505020204" pitchFamily="18" charset="0"/>
              </a:rPr>
              <a:t> </a:t>
            </a:r>
          </a:p>
          <a:p>
            <a:pPr algn="ctr" eaLnBrk="1" hangingPunct="1"/>
            <a:r>
              <a:rPr lang="pl-PL" sz="1400" b="1" dirty="0" err="1" smtClean="0">
                <a:latin typeface="Bookman Old Style" panose="02050604050505020204" pitchFamily="18" charset="0"/>
              </a:rPr>
              <a:t>under</a:t>
            </a:r>
            <a:r>
              <a:rPr lang="pl-PL" sz="1400" b="1" dirty="0" smtClean="0">
                <a:latin typeface="Bookman Old Style" panose="02050604050505020204" pitchFamily="18" charset="0"/>
              </a:rPr>
              <a:t>  </a:t>
            </a:r>
            <a:r>
              <a:rPr lang="pl-PL" sz="1400" b="1" dirty="0" err="1">
                <a:latin typeface="Bookman Old Style" panose="02050604050505020204" pitchFamily="18" charset="0"/>
              </a:rPr>
              <a:t>O</a:t>
            </a:r>
            <a:r>
              <a:rPr lang="pl-PL" sz="1400" b="1" baseline="30000" dirty="0" err="1">
                <a:latin typeface="Bookman Old Style" panose="02050604050505020204" pitchFamily="18" charset="0"/>
              </a:rPr>
              <a:t>o</a:t>
            </a:r>
            <a:r>
              <a:rPr lang="pl-PL" sz="1400" b="1" dirty="0">
                <a:latin typeface="Bookman Old Style" panose="02050604050505020204" pitchFamily="18" charset="0"/>
              </a:rPr>
              <a:t>, 30</a:t>
            </a:r>
            <a:r>
              <a:rPr lang="pl-PL" sz="1400" b="1" baseline="30000" dirty="0">
                <a:latin typeface="Bookman Old Style" panose="02050604050505020204" pitchFamily="18" charset="0"/>
              </a:rPr>
              <a:t>o</a:t>
            </a:r>
            <a:r>
              <a:rPr lang="pl-PL" sz="1400" b="1" dirty="0">
                <a:latin typeface="Bookman Old Style" panose="02050604050505020204" pitchFamily="18" charset="0"/>
              </a:rPr>
              <a:t>, 45</a:t>
            </a:r>
            <a:r>
              <a:rPr lang="pl-PL" sz="1400" b="1" baseline="30000" dirty="0">
                <a:latin typeface="Bookman Old Style" panose="02050604050505020204" pitchFamily="18" charset="0"/>
              </a:rPr>
              <a:t>o</a:t>
            </a:r>
            <a:r>
              <a:rPr lang="pl-PL" sz="1400" b="1" dirty="0">
                <a:latin typeface="Bookman Old Style" panose="02050604050505020204" pitchFamily="18" charset="0"/>
              </a:rPr>
              <a:t>, 60</a:t>
            </a:r>
            <a:r>
              <a:rPr lang="pl-PL" sz="1400" b="1" baseline="30000" dirty="0">
                <a:latin typeface="Bookman Old Style" panose="02050604050505020204" pitchFamily="18" charset="0"/>
              </a:rPr>
              <a:t>o</a:t>
            </a:r>
            <a:r>
              <a:rPr lang="pl-PL" sz="1200" b="1" dirty="0">
                <a:latin typeface="Bookman Old Style" panose="02050604050505020204" pitchFamily="18" charset="0"/>
              </a:rPr>
              <a:t>.</a:t>
            </a:r>
            <a:endParaRPr lang="pl-PL" sz="1200" dirty="0"/>
          </a:p>
        </p:txBody>
      </p:sp>
      <p:sp>
        <p:nvSpPr>
          <p:cNvPr id="77830" name="pole tekstowe 5"/>
          <p:cNvSpPr txBox="1">
            <a:spLocks noChangeArrowheads="1"/>
          </p:cNvSpPr>
          <p:nvPr/>
        </p:nvSpPr>
        <p:spPr bwMode="auto">
          <a:xfrm>
            <a:off x="4429125" y="5406231"/>
            <a:ext cx="45005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sz="1400" b="1" dirty="0" err="1" smtClean="0">
                <a:latin typeface="Bookman Old Style" panose="02050604050505020204" pitchFamily="18" charset="0"/>
              </a:rPr>
              <a:t>Dose</a:t>
            </a:r>
            <a:r>
              <a:rPr lang="pl-PL" sz="1400" b="1" dirty="0" smtClean="0">
                <a:latin typeface="Bookman Old Style" panose="02050604050505020204" pitchFamily="18" charset="0"/>
              </a:rPr>
              <a:t> 5 </a:t>
            </a:r>
            <a:r>
              <a:rPr lang="pl-PL" sz="1400" b="1" dirty="0" err="1">
                <a:latin typeface="Bookman Old Style" panose="02050604050505020204" pitchFamily="18" charset="0"/>
              </a:rPr>
              <a:t>mSv</a:t>
            </a:r>
            <a:r>
              <a:rPr lang="pl-PL" sz="1400" b="1" dirty="0">
                <a:latin typeface="Bookman Old Style" panose="02050604050505020204" pitchFamily="18" charset="0"/>
              </a:rPr>
              <a:t>, 10 </a:t>
            </a:r>
            <a:r>
              <a:rPr lang="pl-PL" sz="1400" b="1" dirty="0" err="1">
                <a:latin typeface="Bookman Old Style" panose="02050604050505020204" pitchFamily="18" charset="0"/>
              </a:rPr>
              <a:t>mSv</a:t>
            </a:r>
            <a:r>
              <a:rPr lang="pl-PL" sz="1400" b="1" dirty="0">
                <a:latin typeface="Bookman Old Style" panose="02050604050505020204" pitchFamily="18" charset="0"/>
              </a:rPr>
              <a:t>, 15 </a:t>
            </a:r>
            <a:r>
              <a:rPr lang="pl-PL" sz="1400" b="1" dirty="0" err="1">
                <a:latin typeface="Bookman Old Style" panose="02050604050505020204" pitchFamily="18" charset="0"/>
              </a:rPr>
              <a:t>mSv</a:t>
            </a:r>
            <a:r>
              <a:rPr lang="pl-PL" sz="1400" b="1" dirty="0">
                <a:latin typeface="Bookman Old Style" panose="02050604050505020204" pitchFamily="18" charset="0"/>
              </a:rPr>
              <a:t> i 20 </a:t>
            </a:r>
            <a:r>
              <a:rPr lang="pl-PL" sz="1400" b="1" dirty="0" err="1">
                <a:latin typeface="Bookman Old Style" panose="02050604050505020204" pitchFamily="18" charset="0"/>
              </a:rPr>
              <a:t>mSv</a:t>
            </a:r>
            <a:r>
              <a:rPr lang="pl-PL" sz="1400" b="1" dirty="0">
                <a:latin typeface="Bookman Old Style" panose="02050604050505020204" pitchFamily="18" charset="0"/>
              </a:rPr>
              <a:t>; </a:t>
            </a:r>
            <a:r>
              <a:rPr lang="pl-PL" sz="1400" b="1" dirty="0" err="1" smtClean="0">
                <a:latin typeface="Bookman Old Style" panose="02050604050505020204" pitchFamily="18" charset="0"/>
              </a:rPr>
              <a:t>dynamic</a:t>
            </a:r>
            <a:r>
              <a:rPr lang="pl-PL" sz="1400" b="1" dirty="0" smtClean="0">
                <a:latin typeface="Bookman Old Style" panose="02050604050505020204" pitchFamily="18" charset="0"/>
              </a:rPr>
              <a:t> </a:t>
            </a:r>
            <a:r>
              <a:rPr lang="pl-PL" sz="1400" b="1" dirty="0" err="1" smtClean="0">
                <a:latin typeface="Bookman Old Style" panose="02050604050505020204" pitchFamily="18" charset="0"/>
              </a:rPr>
              <a:t>exposure</a:t>
            </a:r>
            <a:endParaRPr lang="pl-PL" sz="140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3667345" y="5744785"/>
            <a:ext cx="1523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40 </a:t>
            </a:r>
            <a:r>
              <a:rPr lang="pl-PL" b="1" dirty="0" err="1" smtClean="0"/>
              <a:t>kVp</a:t>
            </a:r>
            <a:r>
              <a:rPr lang="pl-PL" b="1" dirty="0" smtClean="0"/>
              <a:t> X-</a:t>
            </a:r>
            <a:r>
              <a:rPr lang="pl-PL" b="1" dirty="0" err="1" smtClean="0"/>
              <a:t>rays</a:t>
            </a:r>
            <a:r>
              <a:rPr lang="pl-PL" b="1" dirty="0" smtClean="0"/>
              <a:t> </a:t>
            </a:r>
            <a:endParaRPr lang="en-US" b="1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14313" y="824939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Results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for X-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rays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52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28600" y="980728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The problem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683568" y="1988840"/>
            <a:ext cx="30243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In nuclear industry exposure takes place at higher photon energies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In LADIS </a:t>
            </a:r>
            <a:r>
              <a:rPr lang="pl-PL" dirty="0" smtClean="0"/>
              <a:t> dosimetric </a:t>
            </a:r>
            <a:r>
              <a:rPr lang="en-US" dirty="0" smtClean="0"/>
              <a:t>service the highest exposures measured regularly for Cs-137 sources.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For 661 </a:t>
            </a:r>
            <a:r>
              <a:rPr lang="en-US" dirty="0" err="1" smtClean="0"/>
              <a:t>keV</a:t>
            </a:r>
            <a:r>
              <a:rPr lang="en-US" dirty="0" smtClean="0"/>
              <a:t> thicker filters and more sensitive cameras needed</a:t>
            </a:r>
            <a:endParaRPr lang="en-US" dirty="0"/>
          </a:p>
        </p:txBody>
      </p:sp>
      <p:pic>
        <p:nvPicPr>
          <p:cNvPr id="13" name="Picture 2" descr="energie vs grubo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37048"/>
            <a:ext cx="3816423" cy="394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y ze strzałką 3"/>
          <p:cNvCxnSpPr/>
          <p:nvPr/>
        </p:nvCxnSpPr>
        <p:spPr>
          <a:xfrm>
            <a:off x="4283968" y="1718201"/>
            <a:ext cx="0" cy="3921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 rot="16200000">
            <a:off x="3388331" y="3527723"/>
            <a:ext cx="1432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err="1" smtClean="0"/>
              <a:t>Filter</a:t>
            </a:r>
            <a:r>
              <a:rPr lang="pl-PL" sz="1600" dirty="0" smtClean="0"/>
              <a:t> </a:t>
            </a:r>
            <a:r>
              <a:rPr lang="pl-PL" sz="1600" dirty="0" err="1" smtClean="0"/>
              <a:t>thickness</a:t>
            </a:r>
            <a:endParaRPr lang="en-US" sz="1600" dirty="0"/>
          </a:p>
        </p:txBody>
      </p:sp>
      <p:cxnSp>
        <p:nvCxnSpPr>
          <p:cNvPr id="7" name="Łącznik prosty ze strzałką 6"/>
          <p:cNvCxnSpPr/>
          <p:nvPr/>
        </p:nvCxnSpPr>
        <p:spPr>
          <a:xfrm>
            <a:off x="4572000" y="5947264"/>
            <a:ext cx="3816423" cy="30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5868144" y="5650939"/>
            <a:ext cx="1406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err="1" smtClean="0"/>
              <a:t>Photon</a:t>
            </a:r>
            <a:r>
              <a:rPr lang="pl-PL" sz="1600" dirty="0" smtClean="0"/>
              <a:t> </a:t>
            </a:r>
            <a:r>
              <a:rPr lang="pl-PL" sz="1600" dirty="0" err="1" smtClean="0"/>
              <a:t>Energy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789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280580"/>
              </p:ext>
            </p:extLst>
          </p:nvPr>
        </p:nvGraphicFramePr>
        <p:xfrm>
          <a:off x="539552" y="2348880"/>
          <a:ext cx="3200400" cy="273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0" name="CorelPhotoPaint.Image.11" r:id="rId3" imgW="6806349" imgH="5815873" progId="">
                  <p:embed/>
                </p:oleObj>
              </mc:Choice>
              <mc:Fallback>
                <p:oleObj name="CorelPhotoPaint.Image.11" r:id="rId3" imgW="6806349" imgH="581587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2348880"/>
                        <a:ext cx="3200400" cy="2735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346581"/>
              </p:ext>
            </p:extLst>
          </p:nvPr>
        </p:nvGraphicFramePr>
        <p:xfrm>
          <a:off x="3995936" y="2348880"/>
          <a:ext cx="5032375" cy="271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1" name="Obraz - mapa bitowa" r:id="rId5" imgW="9733333" imgH="5249008" progId="PBrush">
                  <p:embed/>
                </p:oleObj>
              </mc:Choice>
              <mc:Fallback>
                <p:oleObj name="Obraz - mapa bitowa" r:id="rId5" imgW="9733333" imgH="524900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2348880"/>
                        <a:ext cx="5032375" cy="2716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ole tekstowe 1"/>
          <p:cNvSpPr txBox="1"/>
          <p:nvPr/>
        </p:nvSpPr>
        <p:spPr>
          <a:xfrm>
            <a:off x="827584" y="5373216"/>
            <a:ext cx="180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New CCD </a:t>
            </a:r>
            <a:r>
              <a:rPr lang="pl-PL" dirty="0" err="1" smtClean="0"/>
              <a:t>camera</a:t>
            </a:r>
            <a:endParaRPr lang="en-US" dirty="0"/>
          </a:p>
        </p:txBody>
      </p:sp>
      <p:sp>
        <p:nvSpPr>
          <p:cNvPr id="3" name="pole tekstowe 2"/>
          <p:cNvSpPr txBox="1"/>
          <p:nvPr/>
        </p:nvSpPr>
        <p:spPr>
          <a:xfrm>
            <a:off x="3495426" y="5403994"/>
            <a:ext cx="5497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MCP-N </a:t>
            </a:r>
            <a:r>
              <a:rPr lang="pl-PL" sz="1600" dirty="0" err="1" smtClean="0"/>
              <a:t>detectors</a:t>
            </a:r>
            <a:r>
              <a:rPr lang="pl-PL" sz="1600" dirty="0" smtClean="0"/>
              <a:t> </a:t>
            </a:r>
            <a:r>
              <a:rPr lang="pl-PL" sz="1600" dirty="0" err="1" smtClean="0"/>
              <a:t>covered</a:t>
            </a:r>
            <a:r>
              <a:rPr lang="pl-PL" sz="1600" dirty="0" smtClean="0"/>
              <a:t> with 1 mm, 2 mm and 4 mm Pb </a:t>
            </a:r>
            <a:r>
              <a:rPr lang="pl-PL" sz="1600" dirty="0" err="1" smtClean="0"/>
              <a:t>filters</a:t>
            </a:r>
            <a:endParaRPr lang="en-US" sz="1600" dirty="0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28600" y="980728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Preliminary setup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35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441343"/>
              </p:ext>
            </p:extLst>
          </p:nvPr>
        </p:nvGraphicFramePr>
        <p:xfrm>
          <a:off x="2195736" y="2060848"/>
          <a:ext cx="5256584" cy="3640832"/>
        </p:xfrm>
        <a:graphic>
          <a:graphicData uri="http://schemas.openxmlformats.org/drawingml/2006/table">
            <a:tbl>
              <a:tblPr/>
              <a:tblGrid>
                <a:gridCol w="747447"/>
                <a:gridCol w="1268777"/>
                <a:gridCol w="1080120"/>
                <a:gridCol w="1224136"/>
                <a:gridCol w="936104"/>
              </a:tblGrid>
              <a:tr h="62331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Pb </a:t>
                      </a:r>
                      <a:r>
                        <a:rPr kumimoji="0" lang="pl-PL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thickness</a:t>
                      </a:r>
                      <a:endParaRPr kumimoji="0" lang="pl-PL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Detector</a:t>
                      </a: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No.</a:t>
                      </a:r>
                      <a:endParaRPr kumimoji="0" lang="pl-PL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TL </a:t>
                      </a:r>
                      <a:r>
                        <a:rPr kumimoji="0" lang="pl-PL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without</a:t>
                      </a: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Pb</a:t>
                      </a:r>
                      <a:endParaRPr kumimoji="0" lang="pl-PL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TL </a:t>
                      </a:r>
                      <a:r>
                        <a:rPr kumimoji="0" lang="pl-PL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under</a:t>
                      </a: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Pb</a:t>
                      </a:r>
                      <a:endParaRPr kumimoji="0" lang="pl-PL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Difference</a:t>
                      </a:r>
                      <a:endParaRPr kumimoji="0" lang="pl-PL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034">
                <a:tc rowSpan="6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 mm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R88-1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266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258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</a:t>
                      </a:r>
                      <a:endParaRPr kumimoji="0" lang="pl-PL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03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R88-2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267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261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6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03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R88-3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268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260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03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R89-1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274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266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03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R89-2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273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265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03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R89-3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273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266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7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034">
                <a:tc rowSpan="6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 mm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R90-1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253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244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9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03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R90-2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248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239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9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03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R90-3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247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238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9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03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R94-1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255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245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10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03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R94-2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257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248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9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03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R94-3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261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252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9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034">
                <a:tc rowSpan="6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 mm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R95-1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238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219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19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03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R95-2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232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217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15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03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R95-3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239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223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16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03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R96-1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244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223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21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03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R96-2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232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214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18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03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R96-3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239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222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17</a:t>
                      </a:r>
                      <a:endParaRPr kumimoji="0" lang="pl-PL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204" marR="4020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28600" y="980728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Preliminary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results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48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az 23" descr="DYNAMICZNA_HISTOG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04020"/>
            <a:ext cx="5779142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STATYCZNA_HISTOGR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370" y="3872744"/>
            <a:ext cx="5615681" cy="152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980728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Method of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analysis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– histogram of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pixel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intensity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84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1124744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Summary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and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conclusions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331640" y="1916832"/>
            <a:ext cx="64087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b="1" dirty="0" smtClean="0"/>
              <a:t>New </a:t>
            </a:r>
            <a:r>
              <a:rPr lang="pl-PL" b="1" dirty="0" err="1" smtClean="0"/>
              <a:t>method</a:t>
            </a:r>
            <a:r>
              <a:rPr lang="pl-PL" b="1" dirty="0" smtClean="0"/>
              <a:t> for re-</a:t>
            </a:r>
            <a:r>
              <a:rPr lang="pl-PL" b="1" dirty="0" err="1" smtClean="0"/>
              <a:t>estimation</a:t>
            </a:r>
            <a:r>
              <a:rPr lang="pl-PL" b="1" dirty="0" smtClean="0"/>
              <a:t> of </a:t>
            </a:r>
            <a:r>
              <a:rPr lang="pl-PL" b="1" dirty="0" err="1" smtClean="0"/>
              <a:t>dose</a:t>
            </a:r>
            <a:r>
              <a:rPr lang="pl-PL" b="1" dirty="0" smtClean="0"/>
              <a:t> for thermoluminescence </a:t>
            </a:r>
            <a:r>
              <a:rPr lang="pl-PL" b="1" dirty="0" err="1" smtClean="0"/>
              <a:t>detectors</a:t>
            </a:r>
            <a:r>
              <a:rPr lang="pl-PL" b="1" dirty="0" smtClean="0"/>
              <a:t> </a:t>
            </a:r>
            <a:r>
              <a:rPr lang="pl-PL" b="1" dirty="0" err="1" smtClean="0"/>
              <a:t>LiF:Mg,Ti</a:t>
            </a:r>
            <a:r>
              <a:rPr lang="pl-PL" b="1" dirty="0" smtClean="0"/>
              <a:t>  </a:t>
            </a:r>
            <a:r>
              <a:rPr lang="pl-PL" b="1" dirty="0" err="1" smtClean="0"/>
              <a:t>js</a:t>
            </a:r>
            <a:r>
              <a:rPr lang="pl-PL" b="1" dirty="0" smtClean="0"/>
              <a:t> </a:t>
            </a:r>
            <a:r>
              <a:rPr lang="pl-PL" b="1" dirty="0" err="1" smtClean="0"/>
              <a:t>been</a:t>
            </a:r>
            <a:r>
              <a:rPr lang="pl-PL" b="1" dirty="0" smtClean="0"/>
              <a:t> </a:t>
            </a:r>
            <a:r>
              <a:rPr lang="pl-PL" b="1" dirty="0" err="1" smtClean="0"/>
              <a:t>developed</a:t>
            </a:r>
            <a:r>
              <a:rPr lang="pl-PL" b="1" dirty="0" smtClean="0"/>
              <a:t>. Second </a:t>
            </a:r>
            <a:r>
              <a:rPr lang="pl-PL" b="1" dirty="0" err="1" smtClean="0"/>
              <a:t>readout</a:t>
            </a:r>
            <a:r>
              <a:rPr lang="pl-PL" b="1" dirty="0" smtClean="0"/>
              <a:t> </a:t>
            </a:r>
            <a:r>
              <a:rPr lang="pl-PL" b="1" dirty="0" err="1" smtClean="0"/>
              <a:t>after</a:t>
            </a:r>
            <a:r>
              <a:rPr lang="pl-PL" b="1" dirty="0" smtClean="0"/>
              <a:t> 1.5 h UV </a:t>
            </a:r>
            <a:r>
              <a:rPr lang="pl-PL" b="1" dirty="0" err="1" smtClean="0"/>
              <a:t>irradiation</a:t>
            </a:r>
            <a:r>
              <a:rPr lang="pl-PL" b="1" dirty="0" smtClean="0"/>
              <a:t>  </a:t>
            </a:r>
            <a:r>
              <a:rPr lang="pl-PL" b="1" dirty="0" err="1" smtClean="0"/>
              <a:t>allows</a:t>
            </a:r>
            <a:r>
              <a:rPr lang="pl-PL" b="1" dirty="0" smtClean="0"/>
              <a:t> to </a:t>
            </a:r>
            <a:r>
              <a:rPr lang="pl-PL" b="1" dirty="0" err="1" smtClean="0"/>
              <a:t>determine</a:t>
            </a:r>
            <a:r>
              <a:rPr lang="pl-PL" b="1" dirty="0" smtClean="0"/>
              <a:t> </a:t>
            </a:r>
            <a:r>
              <a:rPr lang="pl-PL" b="1" dirty="0" err="1" smtClean="0"/>
              <a:t>doses</a:t>
            </a:r>
            <a:r>
              <a:rPr lang="pl-PL" b="1" dirty="0" smtClean="0"/>
              <a:t> </a:t>
            </a:r>
            <a:r>
              <a:rPr lang="pl-PL" b="1" dirty="0" err="1" smtClean="0"/>
              <a:t>above</a:t>
            </a:r>
            <a:r>
              <a:rPr lang="pl-PL" b="1" dirty="0" smtClean="0"/>
              <a:t> 5 </a:t>
            </a:r>
            <a:r>
              <a:rPr lang="pl-PL" b="1" dirty="0" err="1" smtClean="0"/>
              <a:t>mSv</a:t>
            </a:r>
            <a:r>
              <a:rPr lang="pl-PL" b="1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b="1" dirty="0" smtClean="0"/>
              <a:t>The </a:t>
            </a:r>
            <a:r>
              <a:rPr lang="pl-PL" b="1" dirty="0" err="1" smtClean="0"/>
              <a:t>dose</a:t>
            </a:r>
            <a:r>
              <a:rPr lang="pl-PL" b="1" dirty="0" smtClean="0"/>
              <a:t> </a:t>
            </a:r>
            <a:r>
              <a:rPr lang="pl-PL" b="1" dirty="0" err="1" smtClean="0"/>
              <a:t>range</a:t>
            </a:r>
            <a:r>
              <a:rPr lang="pl-PL" b="1" dirty="0" smtClean="0"/>
              <a:t> for </a:t>
            </a:r>
            <a:r>
              <a:rPr lang="pl-PL" b="1" dirty="0" err="1" smtClean="0"/>
              <a:t>individual</a:t>
            </a:r>
            <a:r>
              <a:rPr lang="pl-PL" b="1" dirty="0" smtClean="0"/>
              <a:t> dosemeter </a:t>
            </a:r>
            <a:r>
              <a:rPr lang="pl-PL" b="1" dirty="0" err="1" smtClean="0"/>
              <a:t>has</a:t>
            </a:r>
            <a:r>
              <a:rPr lang="pl-PL" b="1" dirty="0" smtClean="0"/>
              <a:t> </a:t>
            </a:r>
            <a:r>
              <a:rPr lang="pl-PL" b="1" dirty="0" err="1" smtClean="0"/>
              <a:t>been</a:t>
            </a:r>
            <a:r>
              <a:rPr lang="pl-PL" b="1" dirty="0" smtClean="0"/>
              <a:t> </a:t>
            </a:r>
            <a:r>
              <a:rPr lang="pl-PL" b="1" dirty="0" err="1" smtClean="0"/>
              <a:t>extended</a:t>
            </a:r>
            <a:r>
              <a:rPr lang="pl-PL" b="1" dirty="0" smtClean="0"/>
              <a:t> to 10 </a:t>
            </a:r>
            <a:r>
              <a:rPr lang="pl-PL" b="1" dirty="0" err="1" smtClean="0"/>
              <a:t>Gy</a:t>
            </a:r>
            <a:r>
              <a:rPr lang="pl-PL" b="1" dirty="0" smtClean="0"/>
              <a:t>, </a:t>
            </a:r>
            <a:r>
              <a:rPr lang="pl-PL" b="1" dirty="0" err="1" smtClean="0"/>
              <a:t>allowing</a:t>
            </a:r>
            <a:r>
              <a:rPr lang="pl-PL" b="1" dirty="0" smtClean="0"/>
              <a:t> for </a:t>
            </a:r>
            <a:r>
              <a:rPr lang="pl-PL" b="1" dirty="0" err="1" smtClean="0"/>
              <a:t>using</a:t>
            </a:r>
            <a:r>
              <a:rPr lang="pl-PL" b="1" dirty="0" smtClean="0"/>
              <a:t> </a:t>
            </a:r>
            <a:r>
              <a:rPr lang="pl-PL" b="1" dirty="0" err="1" smtClean="0"/>
              <a:t>it</a:t>
            </a:r>
            <a:r>
              <a:rPr lang="pl-PL" b="1" dirty="0" smtClean="0"/>
              <a:t> in  </a:t>
            </a:r>
            <a:r>
              <a:rPr lang="pl-PL" b="1" dirty="0" err="1" smtClean="0"/>
              <a:t>accidental</a:t>
            </a:r>
            <a:r>
              <a:rPr lang="pl-PL" b="1" dirty="0" smtClean="0"/>
              <a:t> </a:t>
            </a:r>
            <a:r>
              <a:rPr lang="pl-PL" b="1" dirty="0" err="1" smtClean="0"/>
              <a:t>exposures</a:t>
            </a:r>
            <a:endParaRPr lang="pl-PL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b="1" dirty="0" smtClean="0"/>
              <a:t>The </a:t>
            </a:r>
            <a:r>
              <a:rPr lang="pl-PL" b="1" dirty="0" err="1" smtClean="0"/>
              <a:t>preliminary</a:t>
            </a:r>
            <a:r>
              <a:rPr lang="pl-PL" b="1" dirty="0" smtClean="0"/>
              <a:t> </a:t>
            </a:r>
            <a:r>
              <a:rPr lang="pl-PL" b="1" dirty="0" err="1" smtClean="0"/>
              <a:t>tests</a:t>
            </a:r>
            <a:r>
              <a:rPr lang="pl-PL" b="1" dirty="0" smtClean="0"/>
              <a:t> </a:t>
            </a:r>
            <a:r>
              <a:rPr lang="pl-PL" b="1" dirty="0" err="1" smtClean="0"/>
              <a:t>demenstrate</a:t>
            </a:r>
            <a:r>
              <a:rPr lang="pl-PL" b="1" dirty="0" smtClean="0"/>
              <a:t> </a:t>
            </a:r>
            <a:r>
              <a:rPr lang="pl-PL" b="1" dirty="0" err="1" smtClean="0"/>
              <a:t>that</a:t>
            </a:r>
            <a:r>
              <a:rPr lang="pl-PL" b="1" dirty="0" smtClean="0"/>
              <a:t> </a:t>
            </a:r>
            <a:r>
              <a:rPr lang="pl-PL" b="1" dirty="0" err="1" smtClean="0"/>
              <a:t>it</a:t>
            </a:r>
            <a:r>
              <a:rPr lang="pl-PL" b="1" dirty="0" smtClean="0"/>
              <a:t> </a:t>
            </a:r>
            <a:r>
              <a:rPr lang="pl-PL" b="1" dirty="0" err="1" smtClean="0"/>
              <a:t>is</a:t>
            </a:r>
            <a:r>
              <a:rPr lang="pl-PL" b="1" dirty="0" smtClean="0"/>
              <a:t> </a:t>
            </a:r>
            <a:r>
              <a:rPr lang="pl-PL" b="1" dirty="0" err="1" smtClean="0"/>
              <a:t>possible</a:t>
            </a:r>
            <a:r>
              <a:rPr lang="pl-PL" b="1" dirty="0" smtClean="0"/>
              <a:t> to </a:t>
            </a:r>
            <a:r>
              <a:rPr lang="pl-PL" b="1" dirty="0" err="1" smtClean="0"/>
              <a:t>distinguish</a:t>
            </a:r>
            <a:r>
              <a:rPr lang="pl-PL" b="1" dirty="0" smtClean="0"/>
              <a:t> </a:t>
            </a:r>
            <a:r>
              <a:rPr lang="pl-PL" b="1" dirty="0" err="1" smtClean="0"/>
              <a:t>statiic</a:t>
            </a:r>
            <a:r>
              <a:rPr lang="pl-PL" b="1" dirty="0" smtClean="0"/>
              <a:t> </a:t>
            </a:r>
            <a:r>
              <a:rPr lang="pl-PL" b="1" dirty="0" err="1" smtClean="0"/>
              <a:t>exposure</a:t>
            </a:r>
            <a:r>
              <a:rPr lang="pl-PL" b="1" dirty="0" smtClean="0"/>
              <a:t> of TLD </a:t>
            </a:r>
            <a:r>
              <a:rPr lang="pl-PL" b="1" dirty="0" err="1" smtClean="0"/>
              <a:t>detectors</a:t>
            </a:r>
            <a:r>
              <a:rPr lang="pl-PL" b="1" dirty="0" smtClean="0"/>
              <a:t> for 661 </a:t>
            </a:r>
            <a:r>
              <a:rPr lang="pl-PL" b="1" dirty="0" err="1"/>
              <a:t>k</a:t>
            </a:r>
            <a:r>
              <a:rPr lang="pl-PL" b="1" dirty="0" err="1" smtClean="0"/>
              <a:t>eV</a:t>
            </a:r>
            <a:r>
              <a:rPr lang="pl-PL" b="1" dirty="0" smtClean="0"/>
              <a:t> gamma-</a:t>
            </a:r>
            <a:r>
              <a:rPr lang="pl-PL" b="1" dirty="0" err="1" smtClean="0"/>
              <a:t>rays</a:t>
            </a:r>
            <a:endParaRPr lang="pl-PL" b="1" dirty="0" smtClean="0"/>
          </a:p>
          <a:p>
            <a:endParaRPr lang="pl-PL" dirty="0"/>
          </a:p>
          <a:p>
            <a:endParaRPr lang="pl-PL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92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755576" y="1412776"/>
            <a:ext cx="770485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err="1" smtClean="0"/>
              <a:t>This</a:t>
            </a:r>
            <a:r>
              <a:rPr lang="pl-PL" sz="2400" dirty="0" smtClean="0"/>
              <a:t> </a:t>
            </a:r>
            <a:r>
              <a:rPr lang="pl-PL" sz="2400" dirty="0" err="1" smtClean="0"/>
              <a:t>research</a:t>
            </a:r>
            <a:r>
              <a:rPr lang="pl-PL" sz="2400" dirty="0" smtClean="0"/>
              <a:t> was </a:t>
            </a:r>
            <a:r>
              <a:rPr lang="pl-PL" sz="2400" dirty="0" err="1" smtClean="0"/>
              <a:t>kindly</a:t>
            </a:r>
            <a:r>
              <a:rPr lang="pl-PL" sz="2400" dirty="0" smtClean="0"/>
              <a:t> </a:t>
            </a:r>
            <a:r>
              <a:rPr lang="pl-PL" sz="2400" dirty="0" err="1" smtClean="0"/>
              <a:t>supported</a:t>
            </a:r>
            <a:r>
              <a:rPr lang="pl-PL" sz="2400" dirty="0" smtClean="0"/>
              <a:t> from the </a:t>
            </a:r>
            <a:r>
              <a:rPr lang="pl-PL" sz="2400" dirty="0" err="1" smtClean="0"/>
              <a:t>project</a:t>
            </a:r>
            <a:endParaRPr lang="pl-PL" sz="2400" dirty="0" smtClean="0"/>
          </a:p>
          <a:p>
            <a:pPr algn="ctr"/>
            <a:endParaRPr lang="pl-PL" sz="2400" dirty="0"/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DEVELOPMENT OF NUCLEAR SAFETY AND RADIOLOGICAL PROTECTION METHODS </a:t>
            </a:r>
            <a:endParaRPr lang="pl-PL" sz="2400" dirty="0">
              <a:latin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FOR THE NUCLEAR POWER ENGINEERING’S CURRENT AND FUTURE </a:t>
            </a:r>
            <a:r>
              <a:rPr lang="en-US" sz="2400" dirty="0" smtClean="0">
                <a:latin typeface="Calibri" panose="020F0502020204030204" pitchFamily="34" charset="0"/>
              </a:rPr>
              <a:t>NEEDS</a:t>
            </a:r>
            <a:endParaRPr lang="pl-PL" sz="2400" dirty="0" smtClean="0">
              <a:latin typeface="Calibri" panose="020F0502020204030204" pitchFamily="34" charset="0"/>
            </a:endParaRPr>
          </a:p>
          <a:p>
            <a:pPr algn="ctr"/>
            <a:endParaRPr lang="pl-PL" sz="2400" dirty="0">
              <a:latin typeface="Calibri" panose="020F0502020204030204" pitchFamily="34" charset="0"/>
            </a:endParaRPr>
          </a:p>
          <a:p>
            <a:pPr algn="ctr"/>
            <a:r>
              <a:rPr lang="pl-PL" sz="2400" dirty="0" smtClean="0">
                <a:latin typeface="Calibri" panose="020F0502020204030204" pitchFamily="34" charset="0"/>
              </a:rPr>
              <a:t>from</a:t>
            </a:r>
          </a:p>
          <a:p>
            <a:pPr algn="ctr"/>
            <a:endParaRPr lang="pl-PL" sz="2400" dirty="0">
              <a:latin typeface="Calibri" panose="020F0502020204030204" pitchFamily="34" charset="0"/>
            </a:endParaRPr>
          </a:p>
          <a:p>
            <a:pPr algn="ctr"/>
            <a:r>
              <a:rPr lang="pl-PL" sz="2400" dirty="0" smtClean="0">
                <a:latin typeface="Calibri" panose="020F0502020204030204" pitchFamily="34" charset="0"/>
              </a:rPr>
              <a:t>Narodowe Centrum Badan i Rozwoju, </a:t>
            </a:r>
            <a:r>
              <a:rPr lang="pl-PL" sz="2400" dirty="0" err="1" smtClean="0">
                <a:latin typeface="Calibri" panose="020F0502020204030204" pitchFamily="34" charset="0"/>
              </a:rPr>
              <a:t>NCBiR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38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08848" y="2204864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Introduction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to thermoluminescence and </a:t>
            </a:r>
            <a:r>
              <a:rPr lang="pl-PL" sz="24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thermoluminescent</a:t>
            </a:r>
            <a:r>
              <a:rPr lang="pl-PL" sz="24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dosimetry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72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5" descr="sklodows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5089"/>
            <a:ext cx="37052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 Box 6"/>
          <p:cNvSpPr txBox="1">
            <a:spLocks noChangeArrowheads="1"/>
          </p:cNvSpPr>
          <p:nvPr/>
        </p:nvSpPr>
        <p:spPr bwMode="auto">
          <a:xfrm>
            <a:off x="5292080" y="5623828"/>
            <a:ext cx="30243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dirty="0">
                <a:solidFill>
                  <a:srgbClr val="FFFF00"/>
                </a:solidFill>
                <a:latin typeface="Arial Rounded MT Bold" panose="020F0704030504030204" pitchFamily="34" charset="0"/>
              </a:rPr>
              <a:t>Maria Curie-Skłodowska</a:t>
            </a:r>
          </a:p>
        </p:txBody>
      </p:sp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395536" y="1556792"/>
            <a:ext cx="4054475" cy="368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sz="2800" dirty="0"/>
              <a:t>1904 – </a:t>
            </a:r>
            <a:r>
              <a:rPr lang="pl-PL" sz="2800" dirty="0" err="1" smtClean="0"/>
              <a:t>observed</a:t>
            </a:r>
            <a:r>
              <a:rPr lang="pl-PL" sz="2800" dirty="0" smtClean="0"/>
              <a:t> thermoluminescence in </a:t>
            </a:r>
            <a:r>
              <a:rPr lang="pl-PL" sz="2800" dirty="0" err="1" smtClean="0"/>
              <a:t>natural</a:t>
            </a:r>
            <a:r>
              <a:rPr lang="pl-PL" sz="2800" dirty="0" smtClean="0"/>
              <a:t> </a:t>
            </a:r>
            <a:r>
              <a:rPr lang="pl-PL" sz="2800" dirty="0" err="1" smtClean="0"/>
              <a:t>fluorite</a:t>
            </a:r>
            <a:r>
              <a:rPr lang="pl-PL" sz="2800" dirty="0" smtClean="0"/>
              <a:t> CaF</a:t>
            </a:r>
            <a:r>
              <a:rPr lang="pl-PL" sz="2800" baseline="-25000" dirty="0" smtClean="0"/>
              <a:t>2 </a:t>
            </a:r>
          </a:p>
          <a:p>
            <a:pPr eaLnBrk="1" hangingPunct="1"/>
            <a:endParaRPr lang="pl-PL" sz="2800" baseline="-25000" dirty="0"/>
          </a:p>
          <a:p>
            <a:pPr eaLnBrk="1" hangingPunct="1"/>
            <a:r>
              <a:rPr lang="pl-PL" sz="2800" dirty="0" smtClean="0"/>
              <a:t>„....the radium </a:t>
            </a:r>
            <a:r>
              <a:rPr lang="pl-PL" sz="2800" dirty="0" err="1" smtClean="0"/>
              <a:t>source</a:t>
            </a:r>
            <a:r>
              <a:rPr lang="pl-PL" sz="2800" dirty="0" smtClean="0"/>
              <a:t> </a:t>
            </a:r>
            <a:r>
              <a:rPr lang="pl-PL" sz="2800" dirty="0" err="1" smtClean="0"/>
              <a:t>restores</a:t>
            </a:r>
            <a:r>
              <a:rPr lang="pl-PL" sz="2800" dirty="0" smtClean="0"/>
              <a:t> the thermoluminescence of fluorytu</a:t>
            </a:r>
            <a:r>
              <a:rPr lang="pl-PL" sz="2800" dirty="0"/>
              <a:t>”</a:t>
            </a:r>
            <a:endParaRPr lang="pl-PL" sz="2800" baseline="-25000" dirty="0"/>
          </a:p>
          <a:p>
            <a:pPr eaLnBrk="1" hangingPunct="1"/>
            <a:endParaRPr lang="pl-PL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338003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6"/>
          <p:cNvSpPr>
            <a:spLocks noChangeArrowheads="1"/>
          </p:cNvSpPr>
          <p:nvPr/>
        </p:nvSpPr>
        <p:spPr bwMode="auto">
          <a:xfrm>
            <a:off x="3152324" y="1408321"/>
            <a:ext cx="6516688" cy="433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pl-PL" sz="2000" b="1" dirty="0">
                <a:latin typeface="Times New Roman" panose="02020603050405020304" pitchFamily="18" charset="0"/>
              </a:rPr>
              <a:t>1960</a:t>
            </a:r>
            <a:r>
              <a:rPr lang="pl-PL" sz="2000" dirty="0">
                <a:latin typeface="Times New Roman" panose="02020603050405020304" pitchFamily="18" charset="0"/>
              </a:rPr>
              <a:t> </a:t>
            </a:r>
            <a:r>
              <a:rPr lang="pl-PL" sz="2000" dirty="0" smtClean="0">
                <a:latin typeface="Times New Roman" panose="02020603050405020304" pitchFamily="18" charset="0"/>
              </a:rPr>
              <a:t>First </a:t>
            </a:r>
            <a:r>
              <a:rPr lang="pl-PL" sz="2000" dirty="0" err="1" smtClean="0">
                <a:latin typeface="Times New Roman" panose="02020603050405020304" pitchFamily="18" charset="0"/>
              </a:rPr>
              <a:t>LiF</a:t>
            </a:r>
            <a:r>
              <a:rPr lang="pl-PL" sz="2000" dirty="0" smtClean="0">
                <a:latin typeface="Times New Roman" panose="02020603050405020304" pitchFamily="18" charset="0"/>
              </a:rPr>
              <a:t>  </a:t>
            </a:r>
            <a:r>
              <a:rPr lang="pl-PL" sz="2000" dirty="0" err="1" smtClean="0">
                <a:latin typeface="Times New Roman" panose="02020603050405020304" pitchFamily="18" charset="0"/>
              </a:rPr>
              <a:t>monocrystals</a:t>
            </a:r>
            <a:r>
              <a:rPr lang="pl-PL" sz="2000" dirty="0" smtClean="0">
                <a:latin typeface="Times New Roman" panose="02020603050405020304" pitchFamily="18" charset="0"/>
              </a:rPr>
              <a:t> for dosimetry</a:t>
            </a:r>
            <a:endParaRPr lang="pl-PL" sz="20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pl-PL" sz="20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pl-PL" sz="2000" b="1" dirty="0">
                <a:latin typeface="Times New Roman" panose="02020603050405020304" pitchFamily="18" charset="0"/>
              </a:rPr>
              <a:t>1974</a:t>
            </a:r>
            <a:r>
              <a:rPr lang="pl-PL" sz="2000" dirty="0">
                <a:latin typeface="Times New Roman" panose="02020603050405020304" pitchFamily="18" charset="0"/>
              </a:rPr>
              <a:t> Patent </a:t>
            </a:r>
            <a:r>
              <a:rPr lang="pl-PL" sz="2000" dirty="0" smtClean="0">
                <a:latin typeface="Times New Roman" panose="02020603050405020304" pitchFamily="18" charset="0"/>
              </a:rPr>
              <a:t>of T</a:t>
            </a:r>
            <a:r>
              <a:rPr lang="pl-PL" sz="2000" dirty="0">
                <a:latin typeface="Times New Roman" panose="02020603050405020304" pitchFamily="18" charset="0"/>
              </a:rPr>
              <a:t>. </a:t>
            </a:r>
            <a:r>
              <a:rPr lang="pl-PL" sz="2000" dirty="0" smtClean="0">
                <a:latin typeface="Times New Roman" panose="02020603050405020304" pitchFamily="18" charset="0"/>
              </a:rPr>
              <a:t>Niewiadomski </a:t>
            </a:r>
            <a:r>
              <a:rPr lang="pl-PL" sz="2000" dirty="0" err="1" smtClean="0">
                <a:latin typeface="Times New Roman" panose="02020603050405020304" pitchFamily="18" charset="0"/>
              </a:rPr>
              <a:t>LiF:Mg,Ti</a:t>
            </a:r>
            <a:r>
              <a:rPr lang="pl-PL" sz="2000" dirty="0" smtClean="0">
                <a:latin typeface="Times New Roman" panose="02020603050405020304" pitchFamily="18" charset="0"/>
              </a:rPr>
              <a:t> </a:t>
            </a:r>
            <a:r>
              <a:rPr lang="pl-PL" sz="2000" dirty="0">
                <a:latin typeface="Times New Roman" panose="02020603050405020304" pitchFamily="18" charset="0"/>
              </a:rPr>
              <a:t>(MTS-N)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pl-PL" sz="2000" dirty="0"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pl-PL" sz="2000" b="1" dirty="0">
                <a:latin typeface="Times New Roman" panose="02020603050405020304" pitchFamily="18" charset="0"/>
              </a:rPr>
              <a:t>1978</a:t>
            </a:r>
            <a:r>
              <a:rPr lang="pl-PL" sz="2000" dirty="0">
                <a:latin typeface="Times New Roman" panose="02020603050405020304" pitchFamily="18" charset="0"/>
              </a:rPr>
              <a:t> </a:t>
            </a:r>
            <a:r>
              <a:rPr lang="pl-PL" sz="2000" dirty="0" err="1" smtClean="0">
                <a:latin typeface="Times New Roman" panose="02020603050405020304" pitchFamily="18" charset="0"/>
              </a:rPr>
              <a:t>Licence</a:t>
            </a:r>
            <a:r>
              <a:rPr lang="pl-PL" sz="2000" dirty="0" smtClean="0">
                <a:latin typeface="Times New Roman" panose="02020603050405020304" pitchFamily="18" charset="0"/>
              </a:rPr>
              <a:t> for </a:t>
            </a:r>
            <a:r>
              <a:rPr lang="pl-PL" sz="2000" dirty="0" err="1">
                <a:latin typeface="Times New Roman" panose="02020603050405020304" pitchFamily="18" charset="0"/>
              </a:rPr>
              <a:t>Studsvik</a:t>
            </a:r>
            <a:r>
              <a:rPr lang="pl-PL" sz="2000" dirty="0">
                <a:latin typeface="Times New Roman" panose="02020603050405020304" pitchFamily="18" charset="0"/>
              </a:rPr>
              <a:t> </a:t>
            </a:r>
            <a:r>
              <a:rPr lang="pl-PL" sz="2000" dirty="0" smtClean="0">
                <a:latin typeface="Times New Roman" panose="02020603050405020304" pitchFamily="18" charset="0"/>
              </a:rPr>
              <a:t>for MTS-N</a:t>
            </a:r>
            <a:endParaRPr lang="pl-PL" sz="20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pl-PL" sz="20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pl-PL" sz="2000" b="1" dirty="0">
                <a:latin typeface="Times New Roman" panose="02020603050405020304" pitchFamily="18" charset="0"/>
              </a:rPr>
              <a:t>1983</a:t>
            </a:r>
            <a:r>
              <a:rPr lang="pl-PL" sz="2000" dirty="0">
                <a:latin typeface="Times New Roman" panose="02020603050405020304" pitchFamily="18" charset="0"/>
              </a:rPr>
              <a:t> </a:t>
            </a:r>
            <a:r>
              <a:rPr lang="pl-PL" sz="2000" dirty="0" err="1" smtClean="0">
                <a:latin typeface="Times New Roman" panose="02020603050405020304" pitchFamily="18" charset="0"/>
              </a:rPr>
              <a:t>Thin</a:t>
            </a:r>
            <a:r>
              <a:rPr lang="pl-PL" sz="2000" dirty="0" smtClean="0">
                <a:latin typeface="Times New Roman" panose="02020603050405020304" pitchFamily="18" charset="0"/>
              </a:rPr>
              <a:t> </a:t>
            </a:r>
            <a:r>
              <a:rPr lang="pl-PL" sz="2000" dirty="0" err="1" smtClean="0">
                <a:latin typeface="Times New Roman" panose="02020603050405020304" pitchFamily="18" charset="0"/>
              </a:rPr>
              <a:t>layer</a:t>
            </a:r>
            <a:r>
              <a:rPr lang="pl-PL" sz="2000" dirty="0" smtClean="0">
                <a:latin typeface="Times New Roman" panose="02020603050405020304" pitchFamily="18" charset="0"/>
              </a:rPr>
              <a:t> CaSO</a:t>
            </a:r>
            <a:r>
              <a:rPr lang="pl-PL" sz="2000" baseline="-25000" dirty="0" smtClean="0">
                <a:latin typeface="Times New Roman" panose="02020603050405020304" pitchFamily="18" charset="0"/>
              </a:rPr>
              <a:t>4</a:t>
            </a:r>
            <a:r>
              <a:rPr lang="pl-PL" sz="2000" dirty="0" smtClean="0">
                <a:latin typeface="Times New Roman" panose="02020603050405020304" pitchFamily="18" charset="0"/>
              </a:rPr>
              <a:t>:Dy for radon dosimetry </a:t>
            </a:r>
            <a:endParaRPr lang="pl-PL" sz="20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pl-PL" sz="2000" b="1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pl-PL" sz="2000" b="1" dirty="0">
                <a:latin typeface="Times New Roman" panose="02020603050405020304" pitchFamily="18" charset="0"/>
              </a:rPr>
              <a:t>1985</a:t>
            </a:r>
            <a:r>
              <a:rPr lang="pl-PL" sz="2000" dirty="0">
                <a:latin typeface="Times New Roman" panose="02020603050405020304" pitchFamily="18" charset="0"/>
              </a:rPr>
              <a:t> </a:t>
            </a:r>
            <a:r>
              <a:rPr lang="pl-PL" sz="2000" dirty="0" smtClean="0">
                <a:latin typeface="Times New Roman" panose="02020603050405020304" pitchFamily="18" charset="0"/>
              </a:rPr>
              <a:t>High </a:t>
            </a:r>
            <a:r>
              <a:rPr lang="pl-PL" sz="2000" dirty="0" err="1" smtClean="0">
                <a:latin typeface="Times New Roman" panose="02020603050405020304" pitchFamily="18" charset="0"/>
              </a:rPr>
              <a:t>sensitive</a:t>
            </a:r>
            <a:r>
              <a:rPr lang="pl-PL" sz="2000" dirty="0" smtClean="0">
                <a:latin typeface="Times New Roman" panose="02020603050405020304" pitchFamily="18" charset="0"/>
              </a:rPr>
              <a:t> MCP-N </a:t>
            </a:r>
            <a:r>
              <a:rPr lang="pl-PL" sz="2000" dirty="0">
                <a:latin typeface="Times New Roman" panose="02020603050405020304" pitchFamily="18" charset="0"/>
              </a:rPr>
              <a:t>(</a:t>
            </a:r>
            <a:r>
              <a:rPr lang="pl-PL" sz="2000" dirty="0" err="1">
                <a:latin typeface="Times New Roman" panose="02020603050405020304" pitchFamily="18" charset="0"/>
              </a:rPr>
              <a:t>LiF:Mg,Cu,P</a:t>
            </a:r>
            <a:r>
              <a:rPr lang="pl-PL" sz="2000" dirty="0">
                <a:latin typeface="Times New Roman" panose="02020603050405020304" pitchFamily="18" charset="0"/>
              </a:rPr>
              <a:t>)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pl-PL" sz="2000" b="1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pl-PL" sz="2000" b="1" dirty="0">
                <a:latin typeface="Times New Roman" panose="02020603050405020304" pitchFamily="18" charset="0"/>
              </a:rPr>
              <a:t>1995</a:t>
            </a:r>
            <a:r>
              <a:rPr lang="pl-PL" sz="2000" dirty="0">
                <a:latin typeface="Times New Roman" panose="02020603050405020304" pitchFamily="18" charset="0"/>
              </a:rPr>
              <a:t> </a:t>
            </a:r>
            <a:r>
              <a:rPr lang="pl-PL" sz="2000" dirty="0" err="1" smtClean="0">
                <a:latin typeface="Times New Roman" panose="02020603050405020304" pitchFamily="18" charset="0"/>
              </a:rPr>
              <a:t>Thin</a:t>
            </a:r>
            <a:r>
              <a:rPr lang="pl-PL" sz="2000" dirty="0" smtClean="0">
                <a:latin typeface="Times New Roman" panose="02020603050405020304" pitchFamily="18" charset="0"/>
              </a:rPr>
              <a:t> </a:t>
            </a:r>
            <a:r>
              <a:rPr lang="pl-PL" sz="2000" dirty="0" err="1" smtClean="0">
                <a:latin typeface="Times New Roman" panose="02020603050405020304" pitchFamily="18" charset="0"/>
              </a:rPr>
              <a:t>layer</a:t>
            </a:r>
            <a:r>
              <a:rPr lang="pl-PL" sz="2000" dirty="0" smtClean="0">
                <a:latin typeface="Times New Roman" panose="02020603050405020304" pitchFamily="18" charset="0"/>
              </a:rPr>
              <a:t> MCP-</a:t>
            </a:r>
            <a:r>
              <a:rPr lang="pl-PL" sz="2000" dirty="0" err="1" smtClean="0">
                <a:latin typeface="Times New Roman" panose="02020603050405020304" pitchFamily="18" charset="0"/>
              </a:rPr>
              <a:t>Ns</a:t>
            </a:r>
            <a:endParaRPr lang="pl-PL" sz="20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pl-PL" sz="2000" b="1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pl-PL" sz="2000" b="1" dirty="0">
                <a:latin typeface="Times New Roman" panose="02020603050405020304" pitchFamily="18" charset="0"/>
              </a:rPr>
              <a:t>2005</a:t>
            </a:r>
            <a:r>
              <a:rPr lang="pl-PL" sz="2000" dirty="0">
                <a:latin typeface="Times New Roman" panose="02020603050405020304" pitchFamily="18" charset="0"/>
              </a:rPr>
              <a:t> </a:t>
            </a:r>
            <a:r>
              <a:rPr lang="pl-PL" sz="2000" dirty="0" smtClean="0">
                <a:latin typeface="Times New Roman" panose="02020603050405020304" pitchFamily="18" charset="0"/>
              </a:rPr>
              <a:t>MTT </a:t>
            </a:r>
            <a:r>
              <a:rPr lang="pl-PL" sz="2000" dirty="0">
                <a:latin typeface="Times New Roman" panose="02020603050405020304" pitchFamily="18" charset="0"/>
              </a:rPr>
              <a:t>(</a:t>
            </a:r>
            <a:r>
              <a:rPr lang="pl-PL" sz="2000" dirty="0" err="1">
                <a:latin typeface="Times New Roman" panose="02020603050405020304" pitchFamily="18" charset="0"/>
              </a:rPr>
              <a:t>LiF:Mg,Ti</a:t>
            </a:r>
            <a:r>
              <a:rPr lang="pl-PL" sz="2000" dirty="0">
                <a:latin typeface="Times New Roman" panose="02020603050405020304" pitchFamily="18" charset="0"/>
              </a:rPr>
              <a:t>) </a:t>
            </a:r>
            <a:r>
              <a:rPr lang="pl-PL" sz="2000" dirty="0" smtClean="0">
                <a:latin typeface="Times New Roman" panose="02020603050405020304" pitchFamily="18" charset="0"/>
              </a:rPr>
              <a:t>for </a:t>
            </a:r>
            <a:r>
              <a:rPr lang="pl-PL" sz="2000" dirty="0" err="1" smtClean="0">
                <a:latin typeface="Times New Roman" panose="02020603050405020304" pitchFamily="18" charset="0"/>
              </a:rPr>
              <a:t>space</a:t>
            </a:r>
            <a:r>
              <a:rPr lang="pl-PL" sz="2000" dirty="0" smtClean="0">
                <a:latin typeface="Times New Roman" panose="02020603050405020304" pitchFamily="18" charset="0"/>
              </a:rPr>
              <a:t> </a:t>
            </a:r>
            <a:r>
              <a:rPr lang="pl-PL" sz="2000" dirty="0" err="1" smtClean="0">
                <a:latin typeface="Times New Roman" panose="02020603050405020304" pitchFamily="18" charset="0"/>
              </a:rPr>
              <a:t>measurements</a:t>
            </a:r>
            <a:r>
              <a:rPr lang="pl-PL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	kosmosie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pl-PL" sz="2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pl-PL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2005</a:t>
            </a:r>
            <a:r>
              <a:rPr lang="pl-PL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Detektory powierzchniowe 2-D do pomiarów 	klinicznych</a:t>
            </a:r>
          </a:p>
        </p:txBody>
      </p:sp>
      <p:pic>
        <p:nvPicPr>
          <p:cNvPr id="86020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00" y="1412776"/>
            <a:ext cx="3011024" cy="334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21" name="Text Box 8"/>
          <p:cNvSpPr txBox="1">
            <a:spLocks noChangeArrowheads="1"/>
          </p:cNvSpPr>
          <p:nvPr/>
        </p:nvSpPr>
        <p:spPr bwMode="auto">
          <a:xfrm>
            <a:off x="0" y="5060851"/>
            <a:ext cx="302433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sz="1600" dirty="0">
                <a:latin typeface="Arial Rounded MT Bold" panose="020F0704030504030204" pitchFamily="34" charset="0"/>
              </a:rPr>
              <a:t>Tadeusz </a:t>
            </a:r>
            <a:r>
              <a:rPr lang="pl-PL" sz="1600" dirty="0" smtClean="0">
                <a:latin typeface="Arial Rounded MT Bold" panose="020F0704030504030204" pitchFamily="34" charset="0"/>
              </a:rPr>
              <a:t>Niewiadomski, </a:t>
            </a:r>
            <a:r>
              <a:rPr lang="pl-PL" sz="1600" dirty="0" err="1" smtClean="0">
                <a:latin typeface="Arial Rounded MT Bold" panose="020F0704030504030204" pitchFamily="34" charset="0"/>
              </a:rPr>
              <a:t>Institute</a:t>
            </a:r>
            <a:r>
              <a:rPr lang="pl-PL" sz="1600" dirty="0" smtClean="0">
                <a:latin typeface="Arial Rounded MT Bold" panose="020F0704030504030204" pitchFamily="34" charset="0"/>
              </a:rPr>
              <a:t> of </a:t>
            </a:r>
            <a:r>
              <a:rPr lang="pl-PL" sz="1600" dirty="0" err="1" smtClean="0">
                <a:latin typeface="Arial Rounded MT Bold" panose="020F0704030504030204" pitchFamily="34" charset="0"/>
              </a:rPr>
              <a:t>Nuclear</a:t>
            </a:r>
            <a:r>
              <a:rPr lang="pl-PL" sz="1600" dirty="0" smtClean="0">
                <a:latin typeface="Arial Rounded MT Bold" panose="020F0704030504030204" pitchFamily="34" charset="0"/>
              </a:rPr>
              <a:t> </a:t>
            </a:r>
            <a:r>
              <a:rPr lang="pl-PL" sz="1600" dirty="0" err="1" smtClean="0">
                <a:latin typeface="Arial Rounded MT Bold" panose="020F0704030504030204" pitchFamily="34" charset="0"/>
              </a:rPr>
              <a:t>Physics</a:t>
            </a:r>
            <a:r>
              <a:rPr lang="pl-PL" sz="1600" dirty="0" smtClean="0">
                <a:latin typeface="Arial Rounded MT Bold" panose="020F0704030504030204" pitchFamily="34" charset="0"/>
              </a:rPr>
              <a:t> , Kraków, Poland  </a:t>
            </a:r>
            <a:r>
              <a:rPr lang="pl-PL" sz="1600" dirty="0">
                <a:latin typeface="Arial Rounded MT Bold" panose="020F0704030504030204" pitchFamily="34" charset="0"/>
              </a:rPr>
              <a:t>(1920-1996)</a:t>
            </a:r>
          </a:p>
          <a:p>
            <a:pPr algn="ctr" eaLnBrk="1" hangingPunct="1"/>
            <a:endParaRPr lang="pl-PL" sz="1600" dirty="0">
              <a:solidFill>
                <a:srgbClr val="FFFF66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03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Line 4"/>
          <p:cNvSpPr>
            <a:spLocks noChangeShapeType="1"/>
          </p:cNvSpPr>
          <p:nvPr/>
        </p:nvSpPr>
        <p:spPr bwMode="auto">
          <a:xfrm>
            <a:off x="900113" y="1052513"/>
            <a:ext cx="7921625" cy="0"/>
          </a:xfrm>
          <a:prstGeom prst="line">
            <a:avLst/>
          </a:prstGeom>
          <a:noFill/>
          <a:ln w="25400">
            <a:solidFill>
              <a:srgbClr val="00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Rectangle 5"/>
          <p:cNvSpPr>
            <a:spLocks noChangeArrowheads="1"/>
          </p:cNvSpPr>
          <p:nvPr/>
        </p:nvSpPr>
        <p:spPr bwMode="auto">
          <a:xfrm>
            <a:off x="675481" y="1084432"/>
            <a:ext cx="7793037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sz="2400" b="1" dirty="0">
                <a:solidFill>
                  <a:schemeClr val="accent2"/>
                </a:solidFill>
                <a:latin typeface="Tahoma" panose="020B0604030504040204" pitchFamily="34" charset="0"/>
              </a:rPr>
              <a:t>Model of </a:t>
            </a:r>
            <a:r>
              <a:rPr lang="pl-PL" sz="2400" b="1" dirty="0" err="1">
                <a:solidFill>
                  <a:schemeClr val="accent2"/>
                </a:solidFill>
                <a:latin typeface="Tahoma" panose="020B0604030504040204" pitchFamily="34" charset="0"/>
              </a:rPr>
              <a:t>luminescence</a:t>
            </a:r>
            <a:r>
              <a:rPr lang="pl-PL" sz="2400" b="1" dirty="0">
                <a:solidFill>
                  <a:schemeClr val="accent2"/>
                </a:solidFill>
                <a:latin typeface="Arial Rounded MT Bold" panose="020F0704030504030204" pitchFamily="34" charset="0"/>
              </a:rPr>
              <a:t> - </a:t>
            </a:r>
            <a:r>
              <a:rPr lang="pl-PL" sz="2400" b="1" dirty="0" err="1">
                <a:solidFill>
                  <a:schemeClr val="accent2"/>
                </a:solidFill>
                <a:latin typeface="Arial Rounded MT Bold" panose="020F0704030504030204" pitchFamily="34" charset="0"/>
              </a:rPr>
              <a:t>excitation</a:t>
            </a:r>
            <a:endParaRPr lang="en-US" sz="2400" b="1" dirty="0">
              <a:solidFill>
                <a:schemeClr val="accent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176" name="Rectangle 6"/>
          <p:cNvSpPr>
            <a:spLocks noChangeArrowheads="1"/>
          </p:cNvSpPr>
          <p:nvPr/>
        </p:nvSpPr>
        <p:spPr bwMode="auto">
          <a:xfrm>
            <a:off x="0" y="18526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177" name="Rectangle 7"/>
          <p:cNvSpPr>
            <a:spLocks noChangeArrowheads="1"/>
          </p:cNvSpPr>
          <p:nvPr/>
        </p:nvSpPr>
        <p:spPr bwMode="auto">
          <a:xfrm>
            <a:off x="0" y="18526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178" name="Rectangle 8"/>
          <p:cNvSpPr>
            <a:spLocks noChangeArrowheads="1"/>
          </p:cNvSpPr>
          <p:nvPr/>
        </p:nvSpPr>
        <p:spPr bwMode="auto">
          <a:xfrm>
            <a:off x="0" y="1309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717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736" y="2052750"/>
            <a:ext cx="4914159" cy="346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80" name="Text Box 16"/>
          <p:cNvSpPr txBox="1">
            <a:spLocks noChangeArrowheads="1"/>
          </p:cNvSpPr>
          <p:nvPr/>
        </p:nvSpPr>
        <p:spPr bwMode="auto">
          <a:xfrm>
            <a:off x="6135688" y="5659438"/>
            <a:ext cx="20875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sz="1400" dirty="0" err="1"/>
              <a:t>Yukihara</a:t>
            </a:r>
            <a:r>
              <a:rPr lang="pl-PL" sz="1400" dirty="0"/>
              <a:t>, SSD 15, 2007</a:t>
            </a:r>
          </a:p>
        </p:txBody>
      </p:sp>
    </p:spTree>
    <p:extLst>
      <p:ext uri="{BB962C8B-B14F-4D97-AF65-F5344CB8AC3E}">
        <p14:creationId xmlns:p14="http://schemas.microsoft.com/office/powerpoint/2010/main" val="406124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0" y="18526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0" y="18526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201" name="Rectangle 8"/>
          <p:cNvSpPr>
            <a:spLocks noChangeArrowheads="1"/>
          </p:cNvSpPr>
          <p:nvPr/>
        </p:nvSpPr>
        <p:spPr bwMode="auto">
          <a:xfrm>
            <a:off x="0" y="1309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820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724" y="1480990"/>
            <a:ext cx="6985000" cy="417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3" name="Rectangle 10"/>
          <p:cNvSpPr>
            <a:spLocks noChangeArrowheads="1"/>
          </p:cNvSpPr>
          <p:nvPr/>
        </p:nvSpPr>
        <p:spPr bwMode="auto">
          <a:xfrm>
            <a:off x="950511" y="961232"/>
            <a:ext cx="7793037" cy="4048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sz="2400" b="1" dirty="0">
                <a:solidFill>
                  <a:schemeClr val="accent2"/>
                </a:solidFill>
                <a:latin typeface="Tahoma" panose="020B0604030504040204" pitchFamily="34" charset="0"/>
              </a:rPr>
              <a:t>Model of </a:t>
            </a:r>
            <a:r>
              <a:rPr lang="pl-PL" sz="2400" b="1" dirty="0" err="1">
                <a:solidFill>
                  <a:schemeClr val="accent2"/>
                </a:solidFill>
                <a:latin typeface="Tahoma" panose="020B0604030504040204" pitchFamily="34" charset="0"/>
              </a:rPr>
              <a:t>luminescence</a:t>
            </a:r>
            <a:r>
              <a:rPr lang="pl-PL" sz="2400" b="1" dirty="0">
                <a:solidFill>
                  <a:schemeClr val="accent2"/>
                </a:solidFill>
                <a:latin typeface="Arial Rounded MT Bold" panose="020F0704030504030204" pitchFamily="34" charset="0"/>
              </a:rPr>
              <a:t> - </a:t>
            </a:r>
            <a:r>
              <a:rPr lang="pl-PL" sz="2400" b="1" dirty="0" err="1">
                <a:solidFill>
                  <a:schemeClr val="accent2"/>
                </a:solidFill>
                <a:latin typeface="Arial Rounded MT Bold" panose="020F0704030504030204" pitchFamily="34" charset="0"/>
              </a:rPr>
              <a:t>stimulation</a:t>
            </a:r>
            <a:endParaRPr lang="en-US" sz="2400" b="1" dirty="0">
              <a:solidFill>
                <a:schemeClr val="accent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204" name="Text Box 11"/>
          <p:cNvSpPr txBox="1">
            <a:spLocks noChangeArrowheads="1"/>
          </p:cNvSpPr>
          <p:nvPr/>
        </p:nvSpPr>
        <p:spPr bwMode="auto">
          <a:xfrm>
            <a:off x="6135688" y="5659438"/>
            <a:ext cx="20875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sz="1400"/>
              <a:t>Yukihara, SSD 15, 2007</a:t>
            </a:r>
          </a:p>
        </p:txBody>
      </p:sp>
      <p:sp>
        <p:nvSpPr>
          <p:cNvPr id="8206" name="Line 15"/>
          <p:cNvSpPr>
            <a:spLocks noChangeShapeType="1"/>
          </p:cNvSpPr>
          <p:nvPr/>
        </p:nvSpPr>
        <p:spPr bwMode="auto">
          <a:xfrm flipV="1">
            <a:off x="5508625" y="3284538"/>
            <a:ext cx="719138" cy="10810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7" name="Text Box 16"/>
          <p:cNvSpPr txBox="1">
            <a:spLocks noChangeArrowheads="1"/>
          </p:cNvSpPr>
          <p:nvPr/>
        </p:nvSpPr>
        <p:spPr bwMode="auto">
          <a:xfrm>
            <a:off x="4787900" y="4437063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b="1">
                <a:solidFill>
                  <a:srgbClr val="FF3300"/>
                </a:solidFill>
              </a:rPr>
              <a:t>Heat</a:t>
            </a:r>
          </a:p>
        </p:txBody>
      </p:sp>
      <p:sp>
        <p:nvSpPr>
          <p:cNvPr id="8210" name="Line 20"/>
          <p:cNvSpPr>
            <a:spLocks noChangeShapeType="1"/>
          </p:cNvSpPr>
          <p:nvPr/>
        </p:nvSpPr>
        <p:spPr bwMode="auto">
          <a:xfrm flipH="1" flipV="1">
            <a:off x="896464" y="2272507"/>
            <a:ext cx="1511300" cy="2303462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1" name="Text Box 22"/>
          <p:cNvSpPr txBox="1">
            <a:spLocks noChangeArrowheads="1"/>
          </p:cNvSpPr>
          <p:nvPr/>
        </p:nvSpPr>
        <p:spPr bwMode="auto">
          <a:xfrm>
            <a:off x="179388" y="1989138"/>
            <a:ext cx="177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b="1">
                <a:solidFill>
                  <a:srgbClr val="0066FF"/>
                </a:solidFill>
              </a:rPr>
              <a:t>Luminescence</a:t>
            </a:r>
          </a:p>
        </p:txBody>
      </p:sp>
    </p:spTree>
    <p:extLst>
      <p:ext uri="{BB962C8B-B14F-4D97-AF65-F5344CB8AC3E}">
        <p14:creationId xmlns:p14="http://schemas.microsoft.com/office/powerpoint/2010/main" val="74974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1" i="0" u="none" strike="noStrike" cap="none" normalizeH="0" baseline="0" dirty="0" smtClean="0">
            <a:ln>
              <a:noFill/>
            </a:ln>
            <a:solidFill>
              <a:schemeClr val="tx2">
                <a:lumMod val="75000"/>
              </a:schemeClr>
            </a:solidFill>
            <a:effectLst/>
            <a:latin typeface="Cambria" pitchFamily="18" charset="0"/>
            <a:ea typeface="Times New Roman" pitchFamily="18" charset="0"/>
            <a:cs typeface="Arial" pitchFamily="34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13559</TotalTime>
  <Words>1181</Words>
  <Application>Microsoft Office PowerPoint</Application>
  <PresentationFormat>Pokaz na ekranie (4:3)</PresentationFormat>
  <Paragraphs>316</Paragraphs>
  <Slides>47</Slides>
  <Notes>9</Notes>
  <HiddenSlides>0</HiddenSlides>
  <MMClips>0</MMClips>
  <ScaleCrop>false</ScaleCrop>
  <HeadingPairs>
    <vt:vector size="8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4</vt:i4>
      </vt:variant>
      <vt:variant>
        <vt:lpstr>Tytuły slajdów</vt:lpstr>
      </vt:variant>
      <vt:variant>
        <vt:i4>47</vt:i4>
      </vt:variant>
    </vt:vector>
  </HeadingPairs>
  <TitlesOfParts>
    <vt:vector size="62" baseType="lpstr">
      <vt:lpstr>Arial</vt:lpstr>
      <vt:lpstr>Arial Narrow</vt:lpstr>
      <vt:lpstr>Arial Rounded MT Bold</vt:lpstr>
      <vt:lpstr>Bookman Old Style</vt:lpstr>
      <vt:lpstr>Calibri</vt:lpstr>
      <vt:lpstr>Courier New</vt:lpstr>
      <vt:lpstr>Symbol</vt:lpstr>
      <vt:lpstr>Tahoma</vt:lpstr>
      <vt:lpstr>Times New Roman</vt:lpstr>
      <vt:lpstr>Wingdings</vt:lpstr>
      <vt:lpstr>Office Theme</vt:lpstr>
      <vt:lpstr>Arkusz</vt:lpstr>
      <vt:lpstr>Graph</vt:lpstr>
      <vt:lpstr>CorelPhotoPaint.Image.11</vt:lpstr>
      <vt:lpstr>Obraz - mapa bitowa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Pawel Krajewski</dc:creator>
  <cp:lastModifiedBy>POlko</cp:lastModifiedBy>
  <cp:revision>691</cp:revision>
  <cp:lastPrinted>2013-05-13T07:03:33Z</cp:lastPrinted>
  <dcterms:created xsi:type="dcterms:W3CDTF">2007-02-24T11:53:26Z</dcterms:created>
  <dcterms:modified xsi:type="dcterms:W3CDTF">2013-06-19T09:19:04Z</dcterms:modified>
</cp:coreProperties>
</file>