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530" r:id="rId2"/>
    <p:sldId id="531" r:id="rId3"/>
    <p:sldId id="532" r:id="rId4"/>
    <p:sldId id="533" r:id="rId5"/>
    <p:sldId id="534" r:id="rId6"/>
    <p:sldId id="535" r:id="rId7"/>
    <p:sldId id="536" r:id="rId8"/>
    <p:sldId id="537" r:id="rId9"/>
    <p:sldId id="538" r:id="rId10"/>
    <p:sldId id="539" r:id="rId11"/>
    <p:sldId id="540" r:id="rId12"/>
    <p:sldId id="541" r:id="rId13"/>
    <p:sldId id="542" r:id="rId14"/>
    <p:sldId id="543" r:id="rId15"/>
    <p:sldId id="544" r:id="rId16"/>
    <p:sldId id="545" r:id="rId17"/>
    <p:sldId id="546" r:id="rId18"/>
    <p:sldId id="547" r:id="rId19"/>
    <p:sldId id="548" r:id="rId20"/>
    <p:sldId id="549" r:id="rId21"/>
    <p:sldId id="550" r:id="rId22"/>
    <p:sldId id="557" r:id="rId23"/>
    <p:sldId id="551" r:id="rId24"/>
    <p:sldId id="552" r:id="rId25"/>
    <p:sldId id="553" r:id="rId26"/>
    <p:sldId id="554" r:id="rId27"/>
    <p:sldId id="555" r:id="rId28"/>
    <p:sldId id="556" r:id="rId29"/>
  </p:sldIdLst>
  <p:sldSz cx="9144000" cy="6858000" type="screen4x3"/>
  <p:notesSz cx="6858000" cy="994568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weł" initials="P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6D9F1"/>
    <a:srgbClr val="FF5353"/>
    <a:srgbClr val="FF0000"/>
    <a:srgbClr val="0033CC"/>
    <a:srgbClr val="E7EFF9"/>
    <a:srgbClr val="E4EDF8"/>
    <a:srgbClr val="E1EBF7"/>
    <a:srgbClr val="F2F7FC"/>
    <a:srgbClr val="C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06" autoAdjust="0"/>
    <p:restoredTop sz="83688" autoAdjust="0"/>
  </p:normalViewPr>
  <p:slideViewPr>
    <p:cSldViewPr showGuides="1">
      <p:cViewPr>
        <p:scale>
          <a:sx n="100" d="100"/>
          <a:sy n="100" d="100"/>
        </p:scale>
        <p:origin x="-588" y="-258"/>
      </p:cViewPr>
      <p:guideLst>
        <p:guide orient="horz" pos="1162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1800" cy="497285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5" y="2"/>
            <a:ext cx="2971800" cy="497285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>
              <a:defRPr sz="1200"/>
            </a:lvl1pPr>
          </a:lstStyle>
          <a:p>
            <a:fld id="{04454121-D3CD-4120-BF9B-5D3F7C51FA8D}" type="datetimeFigureOut">
              <a:rPr lang="pl-PL" smtClean="0"/>
              <a:pPr/>
              <a:t>2013-06-18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6679"/>
            <a:ext cx="2971800" cy="497285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5" y="9446679"/>
            <a:ext cx="2971800" cy="497285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/>
            </a:lvl1pPr>
          </a:lstStyle>
          <a:p>
            <a:fld id="{8B9A9EB0-A657-40EA-A814-93B579C9C4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1620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1800" cy="497285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2"/>
            <a:ext cx="2971800" cy="497285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>
              <a:defRPr sz="1200"/>
            </a:lvl1pPr>
          </a:lstStyle>
          <a:p>
            <a:fld id="{266D67D6-7EBF-419B-A2FD-94C28AC3B67B}" type="datetimeFigureOut">
              <a:rPr lang="pl-PL" smtClean="0"/>
              <a:pPr/>
              <a:t>2013-06-18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4538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4" rIns="91426" bIns="45714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5"/>
            <a:ext cx="5486400" cy="4475559"/>
          </a:xfrm>
          <a:prstGeom prst="rect">
            <a:avLst/>
          </a:prstGeom>
        </p:spPr>
        <p:txBody>
          <a:bodyPr vert="horz" lIns="91426" tIns="45714" rIns="91426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6679"/>
            <a:ext cx="2971800" cy="497285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9446679"/>
            <a:ext cx="2971800" cy="497285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/>
            </a:lvl1pPr>
          </a:lstStyle>
          <a:p>
            <a:fld id="{C483C6E9-F197-4E4F-AD48-B4AC9F5405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5371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3C6E9-F197-4E4F-AD48-B4AC9F54050E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2698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3C6E9-F197-4E4F-AD48-B4AC9F54050E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2698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3C6E9-F197-4E4F-AD48-B4AC9F54050E}" type="slidenum">
              <a:rPr lang="pl-PL" smtClean="0"/>
              <a:pPr/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2698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432048" cy="24849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E2184F6-B7EF-4020-A117-128689956E9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18864" y="2097280"/>
            <a:ext cx="8229600" cy="38520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600" b="1" cap="small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SzPct val="120000"/>
              <a:buFont typeface="Wingdings" pitchFamily="2" charset="2"/>
              <a:buChar char="§"/>
              <a:defRPr sz="2400">
                <a:solidFill>
                  <a:srgbClr val="0066FF"/>
                </a:solidFill>
              </a:defRPr>
            </a:lvl2pPr>
            <a:lvl3pPr>
              <a:buClr>
                <a:srgbClr val="0033CC"/>
              </a:buClr>
              <a:buSzPct val="150000"/>
              <a:defRPr sz="2000"/>
            </a:lvl3pPr>
            <a:lvl4pPr marL="1600200" indent="-228600">
              <a:buFont typeface="Courier New" pitchFamily="49" charset="0"/>
              <a:buChar char="o"/>
              <a:defRPr sz="1800"/>
            </a:lvl4pPr>
            <a:lvl5pPr>
              <a:defRPr sz="1800">
                <a:solidFill>
                  <a:srgbClr val="0066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l-PL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18864" y="908720"/>
            <a:ext cx="8229600" cy="756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66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4276BF-9FD4-43F2-8CC0-8562B5750B1F}" type="datetime1">
              <a:rPr lang="pl-PL" smtClean="0"/>
              <a:pPr/>
              <a:t>2013-06-18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2184F6-B7EF-4020-A117-128689956E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27CEF9-A8AC-499D-96FF-682CCE35E7CC}" type="datetime1">
              <a:rPr lang="pl-PL" smtClean="0"/>
              <a:pPr/>
              <a:t>2013-06-18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2184F6-B7EF-4020-A117-128689956E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8864" y="908720"/>
            <a:ext cx="8229600" cy="756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66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2097280"/>
            <a:ext cx="8229600" cy="38520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600" b="1" cap="small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SzPct val="120000"/>
              <a:buFont typeface="Wingdings" pitchFamily="2" charset="2"/>
              <a:buChar char="§"/>
              <a:defRPr sz="2400">
                <a:solidFill>
                  <a:srgbClr val="0066FF"/>
                </a:solidFill>
              </a:defRPr>
            </a:lvl2pPr>
            <a:lvl3pPr>
              <a:buClr>
                <a:srgbClr val="0033CC"/>
              </a:buClr>
              <a:buSzPct val="150000"/>
              <a:defRPr sz="2000"/>
            </a:lvl3pPr>
            <a:lvl4pPr marL="1600200" indent="-228600">
              <a:buFont typeface="Courier New" pitchFamily="49" charset="0"/>
              <a:buChar char="o"/>
              <a:defRPr sz="1800"/>
            </a:lvl4pPr>
            <a:lvl5pPr>
              <a:defRPr sz="1800">
                <a:solidFill>
                  <a:srgbClr val="0066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1D88CF-4BD0-43E4-89DA-EF78FC87F99F}" type="datetime1">
              <a:rPr lang="pl-PL" smtClean="0"/>
              <a:pPr/>
              <a:t>2013-06-18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576064" cy="365125"/>
          </a:xfrm>
          <a:prstGeom prst="rect">
            <a:avLst/>
          </a:prstGeom>
        </p:spPr>
        <p:txBody>
          <a:bodyPr/>
          <a:lstStyle/>
          <a:p>
            <a:fld id="{CE2184F6-B7EF-4020-A117-128689956E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0024FE-0089-49DD-AC73-B7943C39E7B3}" type="datetime1">
              <a:rPr lang="pl-PL" smtClean="0"/>
              <a:pPr/>
              <a:t>2013-06-18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2184F6-B7EF-4020-A117-128689956E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EBC7D9-0D26-4D93-AC30-EAE850AB9D0A}" type="datetime1">
              <a:rPr lang="pl-PL" smtClean="0"/>
              <a:pPr/>
              <a:t>2013-06-18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2184F6-B7EF-4020-A117-128689956E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33285B-8F55-4444-AED8-868BF0413B05}" type="datetime1">
              <a:rPr lang="pl-PL" smtClean="0"/>
              <a:pPr/>
              <a:t>2013-06-18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2184F6-B7EF-4020-A117-128689956E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1D965D-8621-4DAD-AAAD-3C8C16D6EE94}" type="datetime1">
              <a:rPr lang="pl-PL" smtClean="0"/>
              <a:pPr/>
              <a:t>2013-06-18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2184F6-B7EF-4020-A117-128689956E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44599C-3B50-4FC0-AC7D-5EFF79EEED8E}" type="datetime1">
              <a:rPr lang="pl-PL" smtClean="0"/>
              <a:pPr/>
              <a:t>2013-06-18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2184F6-B7EF-4020-A117-128689956E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FDA202-61B4-49F9-AD33-673F09D99D8D}" type="datetime1">
              <a:rPr lang="pl-PL" smtClean="0"/>
              <a:pPr/>
              <a:t>2013-06-18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2184F6-B7EF-4020-A117-128689956E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97B08-470D-49FA-968B-5F67066201D6}" type="datetime1">
              <a:rPr lang="pl-PL" smtClean="0"/>
              <a:pPr/>
              <a:t>2013-06-18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2184F6-B7EF-4020-A117-128689956E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2"/>
          <p:cNvCxnSpPr/>
          <p:nvPr/>
        </p:nvCxnSpPr>
        <p:spPr>
          <a:xfrm>
            <a:off x="972400" y="6165304"/>
            <a:ext cx="7200000" cy="0"/>
          </a:xfrm>
          <a:prstGeom prst="line">
            <a:avLst/>
          </a:prstGeom>
          <a:ln w="19050">
            <a:solidFill>
              <a:srgbClr val="0066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upa 4"/>
          <p:cNvGrpSpPr>
            <a:grpSpLocks noChangeAspect="1"/>
          </p:cNvGrpSpPr>
          <p:nvPr userDrawn="1"/>
        </p:nvGrpSpPr>
        <p:grpSpPr>
          <a:xfrm>
            <a:off x="54000" y="5949376"/>
            <a:ext cx="864000" cy="864000"/>
            <a:chOff x="2195736" y="1052736"/>
            <a:chExt cx="4680000" cy="4680000"/>
          </a:xfrm>
        </p:grpSpPr>
        <p:sp>
          <p:nvSpPr>
            <p:cNvPr id="3" name="Elipsa 2"/>
            <p:cNvSpPr/>
            <p:nvPr userDrawn="1"/>
          </p:nvSpPr>
          <p:spPr bwMode="auto">
            <a:xfrm>
              <a:off x="2195736" y="1052736"/>
              <a:ext cx="4680000" cy="4680000"/>
            </a:xfrm>
            <a:prstGeom prst="ellipse">
              <a:avLst/>
            </a:prstGeom>
            <a:gradFill flip="none" rotWithShape="1">
              <a:gsLst>
                <a:gs pos="27000">
                  <a:schemeClr val="bg1">
                    <a:alpha val="82000"/>
                  </a:schemeClr>
                </a:gs>
                <a:gs pos="63000">
                  <a:srgbClr val="F2F7FC"/>
                </a:gs>
                <a:gs pos="99000">
                  <a:srgbClr val="C6D9F1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endParaRPr>
            </a:p>
          </p:txBody>
        </p:sp>
        <p:pic>
          <p:nvPicPr>
            <p:cNvPr id="8" name="Obraz 7"/>
            <p:cNvPicPr>
              <a:picLocks noChangeAspect="1"/>
            </p:cNvPicPr>
            <p:nvPr userDrawn="1"/>
          </p:nvPicPr>
          <p:blipFill rotWithShape="1"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55" r="6377"/>
            <a:stretch/>
          </p:blipFill>
          <p:spPr>
            <a:xfrm>
              <a:off x="2996374" y="1052736"/>
              <a:ext cx="3159802" cy="2657801"/>
            </a:xfrm>
            <a:prstGeom prst="rect">
              <a:avLst/>
            </a:prstGeom>
          </p:spPr>
        </p:pic>
      </p:grpSp>
      <p:sp>
        <p:nvSpPr>
          <p:cNvPr id="10" name="Title 1"/>
          <p:cNvSpPr txBox="1">
            <a:spLocks/>
          </p:cNvSpPr>
          <p:nvPr userDrawn="1"/>
        </p:nvSpPr>
        <p:spPr>
          <a:xfrm>
            <a:off x="36000" y="6336000"/>
            <a:ext cx="864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1600" b="1" baseline="0">
                <a:solidFill>
                  <a:schemeClr val="tx2">
                    <a:lumMod val="75000"/>
                  </a:schemeClr>
                </a:solidFill>
                <a:latin typeface="Cambria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E7E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CENTRAL LABORATORY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E7E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FOR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E7E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RADIOLOGICAL PROTECTION</a:t>
            </a:r>
          </a:p>
        </p:txBody>
      </p:sp>
      <p:sp>
        <p:nvSpPr>
          <p:cNvPr id="9" name="Freeform 7"/>
          <p:cNvSpPr/>
          <p:nvPr userDrawn="1"/>
        </p:nvSpPr>
        <p:spPr>
          <a:xfrm flipH="1">
            <a:off x="1224536" y="908720"/>
            <a:ext cx="7452000" cy="72000"/>
          </a:xfrm>
          <a:custGeom>
            <a:avLst/>
            <a:gdLst>
              <a:gd name="connsiteX0" fmla="*/ 0 w 9144000"/>
              <a:gd name="connsiteY0" fmla="*/ 642930 h 1285860"/>
              <a:gd name="connsiteX1" fmla="*/ 3935336 w 9144000"/>
              <a:gd name="connsiteY1" fmla="*/ 6269 h 1285860"/>
              <a:gd name="connsiteX2" fmla="*/ 4572001 w 9144000"/>
              <a:gd name="connsiteY2" fmla="*/ 5 h 1285860"/>
              <a:gd name="connsiteX3" fmla="*/ 8792914 w 9144000"/>
              <a:gd name="connsiteY3" fmla="*/ 49371 h 1285860"/>
              <a:gd name="connsiteX4" fmla="*/ 9144000 w 9144000"/>
              <a:gd name="connsiteY4" fmla="*/ 642930 h 1285860"/>
              <a:gd name="connsiteX5" fmla="*/ 5208665 w 9144000"/>
              <a:gd name="connsiteY5" fmla="*/ 1279596 h 1285860"/>
              <a:gd name="connsiteX6" fmla="*/ 4571999 w 9144000"/>
              <a:gd name="connsiteY6" fmla="*/ 1285860 h 1285860"/>
              <a:gd name="connsiteX7" fmla="*/ 3935332 w 9144000"/>
              <a:gd name="connsiteY7" fmla="*/ 1279596 h 1285860"/>
              <a:gd name="connsiteX8" fmla="*/ -1 w 9144000"/>
              <a:gd name="connsiteY8" fmla="*/ 642925 h 1285860"/>
              <a:gd name="connsiteX9" fmla="*/ 0 w 9144000"/>
              <a:gd name="connsiteY9" fmla="*/ 642930 h 1285860"/>
              <a:gd name="connsiteX0" fmla="*/ 20 w 9144020"/>
              <a:gd name="connsiteY0" fmla="*/ 636661 h 1279591"/>
              <a:gd name="connsiteX1" fmla="*/ 3935356 w 9144020"/>
              <a:gd name="connsiteY1" fmla="*/ 0 h 1279591"/>
              <a:gd name="connsiteX2" fmla="*/ 6215063 w 9144020"/>
              <a:gd name="connsiteY2" fmla="*/ 493802 h 1279591"/>
              <a:gd name="connsiteX3" fmla="*/ 8792934 w 9144020"/>
              <a:gd name="connsiteY3" fmla="*/ 43102 h 1279591"/>
              <a:gd name="connsiteX4" fmla="*/ 9144020 w 9144020"/>
              <a:gd name="connsiteY4" fmla="*/ 636661 h 1279591"/>
              <a:gd name="connsiteX5" fmla="*/ 5208685 w 9144020"/>
              <a:gd name="connsiteY5" fmla="*/ 1273327 h 1279591"/>
              <a:gd name="connsiteX6" fmla="*/ 4572019 w 9144020"/>
              <a:gd name="connsiteY6" fmla="*/ 1279591 h 1279591"/>
              <a:gd name="connsiteX7" fmla="*/ 3935352 w 9144020"/>
              <a:gd name="connsiteY7" fmla="*/ 1273327 h 1279591"/>
              <a:gd name="connsiteX8" fmla="*/ 19 w 9144020"/>
              <a:gd name="connsiteY8" fmla="*/ 636656 h 1279591"/>
              <a:gd name="connsiteX9" fmla="*/ 20 w 9144020"/>
              <a:gd name="connsiteY9" fmla="*/ 636661 h 1279591"/>
              <a:gd name="connsiteX0" fmla="*/ 20 w 9744876"/>
              <a:gd name="connsiteY0" fmla="*/ 681468 h 1324398"/>
              <a:gd name="connsiteX1" fmla="*/ 3935356 w 9744876"/>
              <a:gd name="connsiteY1" fmla="*/ 44807 h 1324398"/>
              <a:gd name="connsiteX2" fmla="*/ 6215063 w 9744876"/>
              <a:gd name="connsiteY2" fmla="*/ 538609 h 1324398"/>
              <a:gd name="connsiteX3" fmla="*/ 8792934 w 9744876"/>
              <a:gd name="connsiteY3" fmla="*/ 87909 h 1324398"/>
              <a:gd name="connsiteX4" fmla="*/ 8813840 w 9744876"/>
              <a:gd name="connsiteY4" fmla="*/ 98926 h 1324398"/>
              <a:gd name="connsiteX5" fmla="*/ 9144020 w 9744876"/>
              <a:gd name="connsiteY5" fmla="*/ 681468 h 1324398"/>
              <a:gd name="connsiteX6" fmla="*/ 5208685 w 9744876"/>
              <a:gd name="connsiteY6" fmla="*/ 1318134 h 1324398"/>
              <a:gd name="connsiteX7" fmla="*/ 4572019 w 9744876"/>
              <a:gd name="connsiteY7" fmla="*/ 1324398 h 1324398"/>
              <a:gd name="connsiteX8" fmla="*/ 3935352 w 9744876"/>
              <a:gd name="connsiteY8" fmla="*/ 1318134 h 1324398"/>
              <a:gd name="connsiteX9" fmla="*/ 19 w 9744876"/>
              <a:gd name="connsiteY9" fmla="*/ 681463 h 1324398"/>
              <a:gd name="connsiteX10" fmla="*/ 20 w 9744876"/>
              <a:gd name="connsiteY10" fmla="*/ 681468 h 1324398"/>
              <a:gd name="connsiteX0" fmla="*/ 20 w 9744876"/>
              <a:gd name="connsiteY0" fmla="*/ 681468 h 1324398"/>
              <a:gd name="connsiteX1" fmla="*/ 3935356 w 9744876"/>
              <a:gd name="connsiteY1" fmla="*/ 44807 h 1324398"/>
              <a:gd name="connsiteX2" fmla="*/ 3764780 w 9744876"/>
              <a:gd name="connsiteY2" fmla="*/ 508864 h 1324398"/>
              <a:gd name="connsiteX3" fmla="*/ 6215063 w 9744876"/>
              <a:gd name="connsiteY3" fmla="*/ 538609 h 1324398"/>
              <a:gd name="connsiteX4" fmla="*/ 8792934 w 9744876"/>
              <a:gd name="connsiteY4" fmla="*/ 87909 h 1324398"/>
              <a:gd name="connsiteX5" fmla="*/ 8813840 w 9744876"/>
              <a:gd name="connsiteY5" fmla="*/ 98926 h 1324398"/>
              <a:gd name="connsiteX6" fmla="*/ 9144020 w 9744876"/>
              <a:gd name="connsiteY6" fmla="*/ 681468 h 1324398"/>
              <a:gd name="connsiteX7" fmla="*/ 5208685 w 9744876"/>
              <a:gd name="connsiteY7" fmla="*/ 1318134 h 1324398"/>
              <a:gd name="connsiteX8" fmla="*/ 4572019 w 9744876"/>
              <a:gd name="connsiteY8" fmla="*/ 1324398 h 1324398"/>
              <a:gd name="connsiteX9" fmla="*/ 3935352 w 9744876"/>
              <a:gd name="connsiteY9" fmla="*/ 1318134 h 1324398"/>
              <a:gd name="connsiteX10" fmla="*/ 19 w 9744876"/>
              <a:gd name="connsiteY10" fmla="*/ 681463 h 1324398"/>
              <a:gd name="connsiteX11" fmla="*/ 20 w 9744876"/>
              <a:gd name="connsiteY11" fmla="*/ 681468 h 1324398"/>
              <a:gd name="connsiteX0" fmla="*/ 20 w 9744876"/>
              <a:gd name="connsiteY0" fmla="*/ 681468 h 1324398"/>
              <a:gd name="connsiteX1" fmla="*/ 3764780 w 9744876"/>
              <a:gd name="connsiteY1" fmla="*/ 508864 h 1324398"/>
              <a:gd name="connsiteX2" fmla="*/ 6215063 w 9744876"/>
              <a:gd name="connsiteY2" fmla="*/ 538609 h 1324398"/>
              <a:gd name="connsiteX3" fmla="*/ 8792934 w 9744876"/>
              <a:gd name="connsiteY3" fmla="*/ 87909 h 1324398"/>
              <a:gd name="connsiteX4" fmla="*/ 8813840 w 9744876"/>
              <a:gd name="connsiteY4" fmla="*/ 98926 h 1324398"/>
              <a:gd name="connsiteX5" fmla="*/ 9144020 w 9744876"/>
              <a:gd name="connsiteY5" fmla="*/ 681468 h 1324398"/>
              <a:gd name="connsiteX6" fmla="*/ 5208685 w 9744876"/>
              <a:gd name="connsiteY6" fmla="*/ 1318134 h 1324398"/>
              <a:gd name="connsiteX7" fmla="*/ 4572019 w 9744876"/>
              <a:gd name="connsiteY7" fmla="*/ 1324398 h 1324398"/>
              <a:gd name="connsiteX8" fmla="*/ 3935352 w 9744876"/>
              <a:gd name="connsiteY8" fmla="*/ 1318134 h 1324398"/>
              <a:gd name="connsiteX9" fmla="*/ 19 w 9744876"/>
              <a:gd name="connsiteY9" fmla="*/ 681463 h 1324398"/>
              <a:gd name="connsiteX10" fmla="*/ 20 w 9744876"/>
              <a:gd name="connsiteY10" fmla="*/ 681468 h 1324398"/>
              <a:gd name="connsiteX0" fmla="*/ 20 w 9741395"/>
              <a:gd name="connsiteY0" fmla="*/ 626473 h 1269403"/>
              <a:gd name="connsiteX1" fmla="*/ 3764780 w 9741395"/>
              <a:gd name="connsiteY1" fmla="*/ 453869 h 1269403"/>
              <a:gd name="connsiteX2" fmla="*/ 6215063 w 9741395"/>
              <a:gd name="connsiteY2" fmla="*/ 483614 h 1269403"/>
              <a:gd name="connsiteX3" fmla="*/ 8792934 w 9741395"/>
              <a:gd name="connsiteY3" fmla="*/ 32914 h 1269403"/>
              <a:gd name="connsiteX4" fmla="*/ 9144020 w 9741395"/>
              <a:gd name="connsiteY4" fmla="*/ 626473 h 1269403"/>
              <a:gd name="connsiteX5" fmla="*/ 5208685 w 9741395"/>
              <a:gd name="connsiteY5" fmla="*/ 1263139 h 1269403"/>
              <a:gd name="connsiteX6" fmla="*/ 4572019 w 9741395"/>
              <a:gd name="connsiteY6" fmla="*/ 1269403 h 1269403"/>
              <a:gd name="connsiteX7" fmla="*/ 3935352 w 9741395"/>
              <a:gd name="connsiteY7" fmla="*/ 1263139 h 1269403"/>
              <a:gd name="connsiteX8" fmla="*/ 19 w 9741395"/>
              <a:gd name="connsiteY8" fmla="*/ 626468 h 1269403"/>
              <a:gd name="connsiteX9" fmla="*/ 20 w 9741395"/>
              <a:gd name="connsiteY9" fmla="*/ 626473 h 1269403"/>
              <a:gd name="connsiteX0" fmla="*/ 20 w 9741395"/>
              <a:gd name="connsiteY0" fmla="*/ 785808 h 1428738"/>
              <a:gd name="connsiteX1" fmla="*/ 3764780 w 9741395"/>
              <a:gd name="connsiteY1" fmla="*/ 613204 h 1428738"/>
              <a:gd name="connsiteX2" fmla="*/ 6215063 w 9741395"/>
              <a:gd name="connsiteY2" fmla="*/ 642949 h 1428738"/>
              <a:gd name="connsiteX3" fmla="*/ 8767051 w 9741395"/>
              <a:gd name="connsiteY3" fmla="*/ 32914 h 1428738"/>
              <a:gd name="connsiteX4" fmla="*/ 9144020 w 9741395"/>
              <a:gd name="connsiteY4" fmla="*/ 785808 h 1428738"/>
              <a:gd name="connsiteX5" fmla="*/ 5208685 w 9741395"/>
              <a:gd name="connsiteY5" fmla="*/ 1422474 h 1428738"/>
              <a:gd name="connsiteX6" fmla="*/ 4572019 w 9741395"/>
              <a:gd name="connsiteY6" fmla="*/ 1428738 h 1428738"/>
              <a:gd name="connsiteX7" fmla="*/ 3935352 w 9741395"/>
              <a:gd name="connsiteY7" fmla="*/ 1422474 h 1428738"/>
              <a:gd name="connsiteX8" fmla="*/ 19 w 9741395"/>
              <a:gd name="connsiteY8" fmla="*/ 785803 h 1428738"/>
              <a:gd name="connsiteX9" fmla="*/ 20 w 9741395"/>
              <a:gd name="connsiteY9" fmla="*/ 785808 h 1428738"/>
              <a:gd name="connsiteX0" fmla="*/ 20 w 9832764"/>
              <a:gd name="connsiteY0" fmla="*/ 785808 h 1428738"/>
              <a:gd name="connsiteX1" fmla="*/ 3764780 w 9832764"/>
              <a:gd name="connsiteY1" fmla="*/ 613204 h 1428738"/>
              <a:gd name="connsiteX2" fmla="*/ 6215063 w 9832764"/>
              <a:gd name="connsiteY2" fmla="*/ 642949 h 1428738"/>
              <a:gd name="connsiteX3" fmla="*/ 8767051 w 9832764"/>
              <a:gd name="connsiteY3" fmla="*/ 32914 h 1428738"/>
              <a:gd name="connsiteX4" fmla="*/ 9144020 w 9832764"/>
              <a:gd name="connsiteY4" fmla="*/ 785808 h 1428738"/>
              <a:gd name="connsiteX5" fmla="*/ 9176875 w 9832764"/>
              <a:gd name="connsiteY5" fmla="*/ 852478 h 1428738"/>
              <a:gd name="connsiteX6" fmla="*/ 5208685 w 9832764"/>
              <a:gd name="connsiteY6" fmla="*/ 1422474 h 1428738"/>
              <a:gd name="connsiteX7" fmla="*/ 4572019 w 9832764"/>
              <a:gd name="connsiteY7" fmla="*/ 1428738 h 1428738"/>
              <a:gd name="connsiteX8" fmla="*/ 3935352 w 9832764"/>
              <a:gd name="connsiteY8" fmla="*/ 1422474 h 1428738"/>
              <a:gd name="connsiteX9" fmla="*/ 19 w 9832764"/>
              <a:gd name="connsiteY9" fmla="*/ 785803 h 1428738"/>
              <a:gd name="connsiteX10" fmla="*/ 20 w 9832764"/>
              <a:gd name="connsiteY10" fmla="*/ 785808 h 1428738"/>
              <a:gd name="connsiteX0" fmla="*/ 20 w 9832764"/>
              <a:gd name="connsiteY0" fmla="*/ 785808 h 1496481"/>
              <a:gd name="connsiteX1" fmla="*/ 3764780 w 9832764"/>
              <a:gd name="connsiteY1" fmla="*/ 613204 h 1496481"/>
              <a:gd name="connsiteX2" fmla="*/ 6215063 w 9832764"/>
              <a:gd name="connsiteY2" fmla="*/ 642949 h 1496481"/>
              <a:gd name="connsiteX3" fmla="*/ 8767051 w 9832764"/>
              <a:gd name="connsiteY3" fmla="*/ 32914 h 1496481"/>
              <a:gd name="connsiteX4" fmla="*/ 9144020 w 9832764"/>
              <a:gd name="connsiteY4" fmla="*/ 785808 h 1496481"/>
              <a:gd name="connsiteX5" fmla="*/ 9176875 w 9832764"/>
              <a:gd name="connsiteY5" fmla="*/ 852478 h 1496481"/>
              <a:gd name="connsiteX6" fmla="*/ 5208685 w 9832764"/>
              <a:gd name="connsiteY6" fmla="*/ 1422474 h 1496481"/>
              <a:gd name="connsiteX7" fmla="*/ 4572019 w 9832764"/>
              <a:gd name="connsiteY7" fmla="*/ 1428738 h 1496481"/>
              <a:gd name="connsiteX8" fmla="*/ 3935352 w 9832764"/>
              <a:gd name="connsiteY8" fmla="*/ 1422474 h 1496481"/>
              <a:gd name="connsiteX9" fmla="*/ 19 w 9832764"/>
              <a:gd name="connsiteY9" fmla="*/ 785803 h 1496481"/>
              <a:gd name="connsiteX10" fmla="*/ 20 w 9832764"/>
              <a:gd name="connsiteY10" fmla="*/ 785808 h 1496481"/>
              <a:gd name="connsiteX0" fmla="*/ 20 w 9832764"/>
              <a:gd name="connsiteY0" fmla="*/ 785808 h 1496481"/>
              <a:gd name="connsiteX1" fmla="*/ 3764780 w 9832764"/>
              <a:gd name="connsiteY1" fmla="*/ 613204 h 1496481"/>
              <a:gd name="connsiteX2" fmla="*/ 6215063 w 9832764"/>
              <a:gd name="connsiteY2" fmla="*/ 642949 h 1496481"/>
              <a:gd name="connsiteX3" fmla="*/ 8767051 w 9832764"/>
              <a:gd name="connsiteY3" fmla="*/ 32914 h 1496481"/>
              <a:gd name="connsiteX4" fmla="*/ 9169644 w 9832764"/>
              <a:gd name="connsiteY4" fmla="*/ 789503 h 1496481"/>
              <a:gd name="connsiteX5" fmla="*/ 9176875 w 9832764"/>
              <a:gd name="connsiteY5" fmla="*/ 852478 h 1496481"/>
              <a:gd name="connsiteX6" fmla="*/ 5208685 w 9832764"/>
              <a:gd name="connsiteY6" fmla="*/ 1422474 h 1496481"/>
              <a:gd name="connsiteX7" fmla="*/ 4572019 w 9832764"/>
              <a:gd name="connsiteY7" fmla="*/ 1428738 h 1496481"/>
              <a:gd name="connsiteX8" fmla="*/ 3935352 w 9832764"/>
              <a:gd name="connsiteY8" fmla="*/ 1422474 h 1496481"/>
              <a:gd name="connsiteX9" fmla="*/ 19 w 9832764"/>
              <a:gd name="connsiteY9" fmla="*/ 785803 h 1496481"/>
              <a:gd name="connsiteX10" fmla="*/ 20 w 9832764"/>
              <a:gd name="connsiteY10" fmla="*/ 785808 h 1496481"/>
              <a:gd name="connsiteX0" fmla="*/ 20 w 9767019"/>
              <a:gd name="connsiteY0" fmla="*/ 785808 h 1529013"/>
              <a:gd name="connsiteX1" fmla="*/ 3764780 w 9767019"/>
              <a:gd name="connsiteY1" fmla="*/ 613204 h 1529013"/>
              <a:gd name="connsiteX2" fmla="*/ 6215063 w 9767019"/>
              <a:gd name="connsiteY2" fmla="*/ 642949 h 1529013"/>
              <a:gd name="connsiteX3" fmla="*/ 8767051 w 9767019"/>
              <a:gd name="connsiteY3" fmla="*/ 32914 h 1529013"/>
              <a:gd name="connsiteX4" fmla="*/ 9169644 w 9767019"/>
              <a:gd name="connsiteY4" fmla="*/ 789503 h 1529013"/>
              <a:gd name="connsiteX5" fmla="*/ 5208685 w 9767019"/>
              <a:gd name="connsiteY5" fmla="*/ 1422474 h 1529013"/>
              <a:gd name="connsiteX6" fmla="*/ 4572019 w 9767019"/>
              <a:gd name="connsiteY6" fmla="*/ 1428738 h 1529013"/>
              <a:gd name="connsiteX7" fmla="*/ 3935352 w 9767019"/>
              <a:gd name="connsiteY7" fmla="*/ 1422474 h 1529013"/>
              <a:gd name="connsiteX8" fmla="*/ 19 w 9767019"/>
              <a:gd name="connsiteY8" fmla="*/ 785803 h 1529013"/>
              <a:gd name="connsiteX9" fmla="*/ 20 w 9767019"/>
              <a:gd name="connsiteY9" fmla="*/ 785808 h 1529013"/>
              <a:gd name="connsiteX0" fmla="*/ 20 w 9767019"/>
              <a:gd name="connsiteY0" fmla="*/ 785808 h 1529013"/>
              <a:gd name="connsiteX1" fmla="*/ 3764780 w 9767019"/>
              <a:gd name="connsiteY1" fmla="*/ 613204 h 1529013"/>
              <a:gd name="connsiteX2" fmla="*/ 6215063 w 9767019"/>
              <a:gd name="connsiteY2" fmla="*/ 642949 h 1529013"/>
              <a:gd name="connsiteX3" fmla="*/ 8767051 w 9767019"/>
              <a:gd name="connsiteY3" fmla="*/ 32914 h 1529013"/>
              <a:gd name="connsiteX4" fmla="*/ 9169644 w 9767019"/>
              <a:gd name="connsiteY4" fmla="*/ 789503 h 1529013"/>
              <a:gd name="connsiteX5" fmla="*/ 5208685 w 9767019"/>
              <a:gd name="connsiteY5" fmla="*/ 1422474 h 1529013"/>
              <a:gd name="connsiteX6" fmla="*/ 4572019 w 9767019"/>
              <a:gd name="connsiteY6" fmla="*/ 1428738 h 1529013"/>
              <a:gd name="connsiteX7" fmla="*/ 3935352 w 9767019"/>
              <a:gd name="connsiteY7" fmla="*/ 1422474 h 1529013"/>
              <a:gd name="connsiteX8" fmla="*/ 19 w 9767019"/>
              <a:gd name="connsiteY8" fmla="*/ 785803 h 1529013"/>
              <a:gd name="connsiteX9" fmla="*/ 20 w 9767019"/>
              <a:gd name="connsiteY9" fmla="*/ 785808 h 1529013"/>
              <a:gd name="connsiteX0" fmla="*/ 20 w 9309783"/>
              <a:gd name="connsiteY0" fmla="*/ 785808 h 1529013"/>
              <a:gd name="connsiteX1" fmla="*/ 3764780 w 9309783"/>
              <a:gd name="connsiteY1" fmla="*/ 613204 h 1529013"/>
              <a:gd name="connsiteX2" fmla="*/ 6215063 w 9309783"/>
              <a:gd name="connsiteY2" fmla="*/ 642949 h 1529013"/>
              <a:gd name="connsiteX3" fmla="*/ 8767051 w 9309783"/>
              <a:gd name="connsiteY3" fmla="*/ 32914 h 1529013"/>
              <a:gd name="connsiteX4" fmla="*/ 9169644 w 9309783"/>
              <a:gd name="connsiteY4" fmla="*/ 789503 h 1529013"/>
              <a:gd name="connsiteX5" fmla="*/ 5208685 w 9309783"/>
              <a:gd name="connsiteY5" fmla="*/ 1422474 h 1529013"/>
              <a:gd name="connsiteX6" fmla="*/ 4572019 w 9309783"/>
              <a:gd name="connsiteY6" fmla="*/ 1428738 h 1529013"/>
              <a:gd name="connsiteX7" fmla="*/ 3935352 w 9309783"/>
              <a:gd name="connsiteY7" fmla="*/ 1422474 h 1529013"/>
              <a:gd name="connsiteX8" fmla="*/ 19 w 9309783"/>
              <a:gd name="connsiteY8" fmla="*/ 785803 h 1529013"/>
              <a:gd name="connsiteX9" fmla="*/ 20 w 9309783"/>
              <a:gd name="connsiteY9" fmla="*/ 785808 h 1529013"/>
              <a:gd name="connsiteX0" fmla="*/ 20 w 9255211"/>
              <a:gd name="connsiteY0" fmla="*/ 785808 h 1529013"/>
              <a:gd name="connsiteX1" fmla="*/ 3764780 w 9255211"/>
              <a:gd name="connsiteY1" fmla="*/ 613204 h 1529013"/>
              <a:gd name="connsiteX2" fmla="*/ 6215063 w 9255211"/>
              <a:gd name="connsiteY2" fmla="*/ 642949 h 1529013"/>
              <a:gd name="connsiteX3" fmla="*/ 8767051 w 9255211"/>
              <a:gd name="connsiteY3" fmla="*/ 32914 h 1529013"/>
              <a:gd name="connsiteX4" fmla="*/ 9169644 w 9255211"/>
              <a:gd name="connsiteY4" fmla="*/ 789503 h 1529013"/>
              <a:gd name="connsiteX5" fmla="*/ 5208685 w 9255211"/>
              <a:gd name="connsiteY5" fmla="*/ 1422474 h 1529013"/>
              <a:gd name="connsiteX6" fmla="*/ 4572019 w 9255211"/>
              <a:gd name="connsiteY6" fmla="*/ 1428738 h 1529013"/>
              <a:gd name="connsiteX7" fmla="*/ 3935352 w 9255211"/>
              <a:gd name="connsiteY7" fmla="*/ 1422474 h 1529013"/>
              <a:gd name="connsiteX8" fmla="*/ 19 w 9255211"/>
              <a:gd name="connsiteY8" fmla="*/ 785803 h 1529013"/>
              <a:gd name="connsiteX9" fmla="*/ 20 w 9255211"/>
              <a:gd name="connsiteY9" fmla="*/ 785808 h 1529013"/>
              <a:gd name="connsiteX0" fmla="*/ 20 w 9255211"/>
              <a:gd name="connsiteY0" fmla="*/ 785808 h 1529013"/>
              <a:gd name="connsiteX1" fmla="*/ 3764780 w 9255211"/>
              <a:gd name="connsiteY1" fmla="*/ 613204 h 1529013"/>
              <a:gd name="connsiteX2" fmla="*/ 6215063 w 9255211"/>
              <a:gd name="connsiteY2" fmla="*/ 642949 h 1529013"/>
              <a:gd name="connsiteX3" fmla="*/ 8767051 w 9255211"/>
              <a:gd name="connsiteY3" fmla="*/ 32914 h 1529013"/>
              <a:gd name="connsiteX4" fmla="*/ 9169644 w 9255211"/>
              <a:gd name="connsiteY4" fmla="*/ 789503 h 1529013"/>
              <a:gd name="connsiteX5" fmla="*/ 5208685 w 9255211"/>
              <a:gd name="connsiteY5" fmla="*/ 1422474 h 1529013"/>
              <a:gd name="connsiteX6" fmla="*/ 4572019 w 9255211"/>
              <a:gd name="connsiteY6" fmla="*/ 1428738 h 1529013"/>
              <a:gd name="connsiteX7" fmla="*/ 4598999 w 9255211"/>
              <a:gd name="connsiteY7" fmla="*/ 1484038 h 1529013"/>
              <a:gd name="connsiteX8" fmla="*/ 3935352 w 9255211"/>
              <a:gd name="connsiteY8" fmla="*/ 1422474 h 1529013"/>
              <a:gd name="connsiteX9" fmla="*/ 19 w 9255211"/>
              <a:gd name="connsiteY9" fmla="*/ 785803 h 1529013"/>
              <a:gd name="connsiteX10" fmla="*/ 20 w 9255211"/>
              <a:gd name="connsiteY10" fmla="*/ 785808 h 1529013"/>
              <a:gd name="connsiteX0" fmla="*/ 20 w 9255211"/>
              <a:gd name="connsiteY0" fmla="*/ 785808 h 1529013"/>
              <a:gd name="connsiteX1" fmla="*/ 3764780 w 9255211"/>
              <a:gd name="connsiteY1" fmla="*/ 613204 h 1529013"/>
              <a:gd name="connsiteX2" fmla="*/ 6215063 w 9255211"/>
              <a:gd name="connsiteY2" fmla="*/ 642949 h 1529013"/>
              <a:gd name="connsiteX3" fmla="*/ 8767051 w 9255211"/>
              <a:gd name="connsiteY3" fmla="*/ 32914 h 1529013"/>
              <a:gd name="connsiteX4" fmla="*/ 9169644 w 9255211"/>
              <a:gd name="connsiteY4" fmla="*/ 789503 h 1529013"/>
              <a:gd name="connsiteX5" fmla="*/ 5208685 w 9255211"/>
              <a:gd name="connsiteY5" fmla="*/ 1422474 h 1529013"/>
              <a:gd name="connsiteX6" fmla="*/ 4572019 w 9255211"/>
              <a:gd name="connsiteY6" fmla="*/ 1428738 h 1529013"/>
              <a:gd name="connsiteX7" fmla="*/ 3935352 w 9255211"/>
              <a:gd name="connsiteY7" fmla="*/ 1422474 h 1529013"/>
              <a:gd name="connsiteX8" fmla="*/ 19 w 9255211"/>
              <a:gd name="connsiteY8" fmla="*/ 785803 h 1529013"/>
              <a:gd name="connsiteX9" fmla="*/ 20 w 9255211"/>
              <a:gd name="connsiteY9" fmla="*/ 785808 h 1529013"/>
              <a:gd name="connsiteX0" fmla="*/ 20 w 9255211"/>
              <a:gd name="connsiteY0" fmla="*/ 785808 h 1528586"/>
              <a:gd name="connsiteX1" fmla="*/ 3764780 w 9255211"/>
              <a:gd name="connsiteY1" fmla="*/ 613204 h 1528586"/>
              <a:gd name="connsiteX2" fmla="*/ 6215063 w 9255211"/>
              <a:gd name="connsiteY2" fmla="*/ 642949 h 1528586"/>
              <a:gd name="connsiteX3" fmla="*/ 8767051 w 9255211"/>
              <a:gd name="connsiteY3" fmla="*/ 32914 h 1528586"/>
              <a:gd name="connsiteX4" fmla="*/ 9169644 w 9255211"/>
              <a:gd name="connsiteY4" fmla="*/ 789503 h 1528586"/>
              <a:gd name="connsiteX5" fmla="*/ 5208685 w 9255211"/>
              <a:gd name="connsiteY5" fmla="*/ 1422474 h 1528586"/>
              <a:gd name="connsiteX6" fmla="*/ 3935352 w 9255211"/>
              <a:gd name="connsiteY6" fmla="*/ 1422474 h 1528586"/>
              <a:gd name="connsiteX7" fmla="*/ 19 w 9255211"/>
              <a:gd name="connsiteY7" fmla="*/ 785803 h 1528586"/>
              <a:gd name="connsiteX8" fmla="*/ 20 w 9255211"/>
              <a:gd name="connsiteY8" fmla="*/ 785808 h 1528586"/>
              <a:gd name="connsiteX0" fmla="*/ 20 w 9255211"/>
              <a:gd name="connsiteY0" fmla="*/ 785808 h 1528586"/>
              <a:gd name="connsiteX1" fmla="*/ 3764780 w 9255211"/>
              <a:gd name="connsiteY1" fmla="*/ 613204 h 1528586"/>
              <a:gd name="connsiteX2" fmla="*/ 6215063 w 9255211"/>
              <a:gd name="connsiteY2" fmla="*/ 642949 h 1528586"/>
              <a:gd name="connsiteX3" fmla="*/ 8767051 w 9255211"/>
              <a:gd name="connsiteY3" fmla="*/ 32914 h 1528586"/>
              <a:gd name="connsiteX4" fmla="*/ 9169644 w 9255211"/>
              <a:gd name="connsiteY4" fmla="*/ 789503 h 1528586"/>
              <a:gd name="connsiteX5" fmla="*/ 5208685 w 9255211"/>
              <a:gd name="connsiteY5" fmla="*/ 1422474 h 1528586"/>
              <a:gd name="connsiteX6" fmla="*/ 3935352 w 9255211"/>
              <a:gd name="connsiteY6" fmla="*/ 1422474 h 1528586"/>
              <a:gd name="connsiteX7" fmla="*/ 19 w 9255211"/>
              <a:gd name="connsiteY7" fmla="*/ 785803 h 1528586"/>
              <a:gd name="connsiteX8" fmla="*/ 20 w 9255211"/>
              <a:gd name="connsiteY8" fmla="*/ 785808 h 1528586"/>
              <a:gd name="connsiteX0" fmla="*/ 20 w 9255211"/>
              <a:gd name="connsiteY0" fmla="*/ 785808 h 1487800"/>
              <a:gd name="connsiteX1" fmla="*/ 3764780 w 9255211"/>
              <a:gd name="connsiteY1" fmla="*/ 613204 h 1487800"/>
              <a:gd name="connsiteX2" fmla="*/ 6215063 w 9255211"/>
              <a:gd name="connsiteY2" fmla="*/ 642949 h 1487800"/>
              <a:gd name="connsiteX3" fmla="*/ 8767051 w 9255211"/>
              <a:gd name="connsiteY3" fmla="*/ 32914 h 1487800"/>
              <a:gd name="connsiteX4" fmla="*/ 9169644 w 9255211"/>
              <a:gd name="connsiteY4" fmla="*/ 789503 h 1487800"/>
              <a:gd name="connsiteX5" fmla="*/ 5208685 w 9255211"/>
              <a:gd name="connsiteY5" fmla="*/ 1422474 h 1487800"/>
              <a:gd name="connsiteX6" fmla="*/ 3935352 w 9255211"/>
              <a:gd name="connsiteY6" fmla="*/ 1422474 h 1487800"/>
              <a:gd name="connsiteX7" fmla="*/ 19 w 9255211"/>
              <a:gd name="connsiteY7" fmla="*/ 785803 h 1487800"/>
              <a:gd name="connsiteX8" fmla="*/ 20 w 9255211"/>
              <a:gd name="connsiteY8" fmla="*/ 785808 h 1487800"/>
              <a:gd name="connsiteX0" fmla="*/ 20 w 9255211"/>
              <a:gd name="connsiteY0" fmla="*/ 785808 h 1487800"/>
              <a:gd name="connsiteX1" fmla="*/ 3764780 w 9255211"/>
              <a:gd name="connsiteY1" fmla="*/ 613204 h 1487800"/>
              <a:gd name="connsiteX2" fmla="*/ 6215063 w 9255211"/>
              <a:gd name="connsiteY2" fmla="*/ 642949 h 1487800"/>
              <a:gd name="connsiteX3" fmla="*/ 8767051 w 9255211"/>
              <a:gd name="connsiteY3" fmla="*/ 32914 h 1487800"/>
              <a:gd name="connsiteX4" fmla="*/ 9169644 w 9255211"/>
              <a:gd name="connsiteY4" fmla="*/ 789503 h 1487800"/>
              <a:gd name="connsiteX5" fmla="*/ 5208685 w 9255211"/>
              <a:gd name="connsiteY5" fmla="*/ 1422474 h 1487800"/>
              <a:gd name="connsiteX6" fmla="*/ 3935352 w 9255211"/>
              <a:gd name="connsiteY6" fmla="*/ 1422474 h 1487800"/>
              <a:gd name="connsiteX7" fmla="*/ 19 w 9255211"/>
              <a:gd name="connsiteY7" fmla="*/ 785803 h 1487800"/>
              <a:gd name="connsiteX8" fmla="*/ 20 w 9255211"/>
              <a:gd name="connsiteY8" fmla="*/ 785808 h 1487800"/>
              <a:gd name="connsiteX0" fmla="*/ 31749 w 9255211"/>
              <a:gd name="connsiteY0" fmla="*/ 869624 h 1487800"/>
              <a:gd name="connsiteX1" fmla="*/ 3764780 w 9255211"/>
              <a:gd name="connsiteY1" fmla="*/ 613204 h 1487800"/>
              <a:gd name="connsiteX2" fmla="*/ 6215063 w 9255211"/>
              <a:gd name="connsiteY2" fmla="*/ 642949 h 1487800"/>
              <a:gd name="connsiteX3" fmla="*/ 8767051 w 9255211"/>
              <a:gd name="connsiteY3" fmla="*/ 32914 h 1487800"/>
              <a:gd name="connsiteX4" fmla="*/ 9169644 w 9255211"/>
              <a:gd name="connsiteY4" fmla="*/ 789503 h 1487800"/>
              <a:gd name="connsiteX5" fmla="*/ 5208685 w 9255211"/>
              <a:gd name="connsiteY5" fmla="*/ 1422474 h 1487800"/>
              <a:gd name="connsiteX6" fmla="*/ 3935352 w 9255211"/>
              <a:gd name="connsiteY6" fmla="*/ 1422474 h 1487800"/>
              <a:gd name="connsiteX7" fmla="*/ 19 w 9255211"/>
              <a:gd name="connsiteY7" fmla="*/ 785803 h 1487800"/>
              <a:gd name="connsiteX8" fmla="*/ 31749 w 9255211"/>
              <a:gd name="connsiteY8" fmla="*/ 869624 h 1487800"/>
              <a:gd name="connsiteX0" fmla="*/ 0 w 9223462"/>
              <a:gd name="connsiteY0" fmla="*/ 869624 h 1487800"/>
              <a:gd name="connsiteX1" fmla="*/ 3733031 w 9223462"/>
              <a:gd name="connsiteY1" fmla="*/ 613204 h 1487800"/>
              <a:gd name="connsiteX2" fmla="*/ 6183314 w 9223462"/>
              <a:gd name="connsiteY2" fmla="*/ 642949 h 1487800"/>
              <a:gd name="connsiteX3" fmla="*/ 8735302 w 9223462"/>
              <a:gd name="connsiteY3" fmla="*/ 32914 h 1487800"/>
              <a:gd name="connsiteX4" fmla="*/ 9137895 w 9223462"/>
              <a:gd name="connsiteY4" fmla="*/ 789503 h 1487800"/>
              <a:gd name="connsiteX5" fmla="*/ 5176936 w 9223462"/>
              <a:gd name="connsiteY5" fmla="*/ 1422474 h 1487800"/>
              <a:gd name="connsiteX6" fmla="*/ 3903603 w 9223462"/>
              <a:gd name="connsiteY6" fmla="*/ 1422474 h 1487800"/>
              <a:gd name="connsiteX7" fmla="*/ 0 w 9223462"/>
              <a:gd name="connsiteY7" fmla="*/ 869624 h 1487800"/>
              <a:gd name="connsiteX0" fmla="*/ 0 w 9223462"/>
              <a:gd name="connsiteY0" fmla="*/ 869624 h 1487800"/>
              <a:gd name="connsiteX1" fmla="*/ 3733031 w 9223462"/>
              <a:gd name="connsiteY1" fmla="*/ 613204 h 1487800"/>
              <a:gd name="connsiteX2" fmla="*/ 6183314 w 9223462"/>
              <a:gd name="connsiteY2" fmla="*/ 642949 h 1487800"/>
              <a:gd name="connsiteX3" fmla="*/ 8735302 w 9223462"/>
              <a:gd name="connsiteY3" fmla="*/ 32914 h 1487800"/>
              <a:gd name="connsiteX4" fmla="*/ 9137895 w 9223462"/>
              <a:gd name="connsiteY4" fmla="*/ 789503 h 1487800"/>
              <a:gd name="connsiteX5" fmla="*/ 5176936 w 9223462"/>
              <a:gd name="connsiteY5" fmla="*/ 1422474 h 1487800"/>
              <a:gd name="connsiteX6" fmla="*/ 3903603 w 9223462"/>
              <a:gd name="connsiteY6" fmla="*/ 1422474 h 1487800"/>
              <a:gd name="connsiteX7" fmla="*/ 0 w 9223462"/>
              <a:gd name="connsiteY7" fmla="*/ 869624 h 1487800"/>
              <a:gd name="connsiteX0" fmla="*/ 0 w 9223462"/>
              <a:gd name="connsiteY0" fmla="*/ 869624 h 1487800"/>
              <a:gd name="connsiteX1" fmla="*/ 3733031 w 9223462"/>
              <a:gd name="connsiteY1" fmla="*/ 613204 h 1487800"/>
              <a:gd name="connsiteX2" fmla="*/ 6183314 w 9223462"/>
              <a:gd name="connsiteY2" fmla="*/ 642949 h 1487800"/>
              <a:gd name="connsiteX3" fmla="*/ 8735302 w 9223462"/>
              <a:gd name="connsiteY3" fmla="*/ 32914 h 1487800"/>
              <a:gd name="connsiteX4" fmla="*/ 9137895 w 9223462"/>
              <a:gd name="connsiteY4" fmla="*/ 789503 h 1487800"/>
              <a:gd name="connsiteX5" fmla="*/ 5176936 w 9223462"/>
              <a:gd name="connsiteY5" fmla="*/ 1422474 h 1487800"/>
              <a:gd name="connsiteX6" fmla="*/ 3903603 w 9223462"/>
              <a:gd name="connsiteY6" fmla="*/ 1422474 h 1487800"/>
              <a:gd name="connsiteX7" fmla="*/ 0 w 9223462"/>
              <a:gd name="connsiteY7" fmla="*/ 869624 h 1487800"/>
              <a:gd name="connsiteX0" fmla="*/ 0 w 9080638"/>
              <a:gd name="connsiteY0" fmla="*/ 882002 h 1487800"/>
              <a:gd name="connsiteX1" fmla="*/ 3590207 w 9080638"/>
              <a:gd name="connsiteY1" fmla="*/ 613204 h 1487800"/>
              <a:gd name="connsiteX2" fmla="*/ 6040490 w 9080638"/>
              <a:gd name="connsiteY2" fmla="*/ 642949 h 1487800"/>
              <a:gd name="connsiteX3" fmla="*/ 8592478 w 9080638"/>
              <a:gd name="connsiteY3" fmla="*/ 32914 h 1487800"/>
              <a:gd name="connsiteX4" fmla="*/ 8995071 w 9080638"/>
              <a:gd name="connsiteY4" fmla="*/ 789503 h 1487800"/>
              <a:gd name="connsiteX5" fmla="*/ 5034112 w 9080638"/>
              <a:gd name="connsiteY5" fmla="*/ 1422474 h 1487800"/>
              <a:gd name="connsiteX6" fmla="*/ 3760779 w 9080638"/>
              <a:gd name="connsiteY6" fmla="*/ 1422474 h 1487800"/>
              <a:gd name="connsiteX7" fmla="*/ 0 w 9080638"/>
              <a:gd name="connsiteY7" fmla="*/ 882002 h 1487800"/>
              <a:gd name="connsiteX0" fmla="*/ 0 w 9080638"/>
              <a:gd name="connsiteY0" fmla="*/ 882002 h 1487800"/>
              <a:gd name="connsiteX1" fmla="*/ 3590207 w 9080638"/>
              <a:gd name="connsiteY1" fmla="*/ 613204 h 1487800"/>
              <a:gd name="connsiteX2" fmla="*/ 6040490 w 9080638"/>
              <a:gd name="connsiteY2" fmla="*/ 642949 h 1487800"/>
              <a:gd name="connsiteX3" fmla="*/ 8592478 w 9080638"/>
              <a:gd name="connsiteY3" fmla="*/ 32914 h 1487800"/>
              <a:gd name="connsiteX4" fmla="*/ 8995071 w 9080638"/>
              <a:gd name="connsiteY4" fmla="*/ 789503 h 1487800"/>
              <a:gd name="connsiteX5" fmla="*/ 5034112 w 9080638"/>
              <a:gd name="connsiteY5" fmla="*/ 1422474 h 1487800"/>
              <a:gd name="connsiteX6" fmla="*/ 3760779 w 9080638"/>
              <a:gd name="connsiteY6" fmla="*/ 1422474 h 1487800"/>
              <a:gd name="connsiteX7" fmla="*/ 0 w 9080638"/>
              <a:gd name="connsiteY7" fmla="*/ 882002 h 1487800"/>
              <a:gd name="connsiteX0" fmla="*/ 0 w 9080638"/>
              <a:gd name="connsiteY0" fmla="*/ 882002 h 1665600"/>
              <a:gd name="connsiteX1" fmla="*/ 3590207 w 9080638"/>
              <a:gd name="connsiteY1" fmla="*/ 613204 h 1665600"/>
              <a:gd name="connsiteX2" fmla="*/ 6040490 w 9080638"/>
              <a:gd name="connsiteY2" fmla="*/ 642949 h 1665600"/>
              <a:gd name="connsiteX3" fmla="*/ 8592478 w 9080638"/>
              <a:gd name="connsiteY3" fmla="*/ 32914 h 1665600"/>
              <a:gd name="connsiteX4" fmla="*/ 8995071 w 9080638"/>
              <a:gd name="connsiteY4" fmla="*/ 789503 h 1665600"/>
              <a:gd name="connsiteX5" fmla="*/ 5034112 w 9080638"/>
              <a:gd name="connsiteY5" fmla="*/ 1422474 h 1665600"/>
              <a:gd name="connsiteX6" fmla="*/ 3760779 w 9080638"/>
              <a:gd name="connsiteY6" fmla="*/ 1422474 h 1665600"/>
              <a:gd name="connsiteX7" fmla="*/ 0 w 9080638"/>
              <a:gd name="connsiteY7" fmla="*/ 882002 h 1665600"/>
              <a:gd name="connsiteX0" fmla="*/ 0 w 9080638"/>
              <a:gd name="connsiteY0" fmla="*/ 872094 h 1655692"/>
              <a:gd name="connsiteX1" fmla="*/ 3590207 w 9080638"/>
              <a:gd name="connsiteY1" fmla="*/ 603296 h 1655692"/>
              <a:gd name="connsiteX2" fmla="*/ 6040490 w 9080638"/>
              <a:gd name="connsiteY2" fmla="*/ 633041 h 1655692"/>
              <a:gd name="connsiteX3" fmla="*/ 5986610 w 9080638"/>
              <a:gd name="connsiteY3" fmla="*/ 141845 h 1655692"/>
              <a:gd name="connsiteX4" fmla="*/ 8592478 w 9080638"/>
              <a:gd name="connsiteY4" fmla="*/ 23006 h 1655692"/>
              <a:gd name="connsiteX5" fmla="*/ 8995071 w 9080638"/>
              <a:gd name="connsiteY5" fmla="*/ 779595 h 1655692"/>
              <a:gd name="connsiteX6" fmla="*/ 5034112 w 9080638"/>
              <a:gd name="connsiteY6" fmla="*/ 1412566 h 1655692"/>
              <a:gd name="connsiteX7" fmla="*/ 3760779 w 9080638"/>
              <a:gd name="connsiteY7" fmla="*/ 1412566 h 1655692"/>
              <a:gd name="connsiteX8" fmla="*/ 0 w 9080638"/>
              <a:gd name="connsiteY8" fmla="*/ 872094 h 1655692"/>
              <a:gd name="connsiteX0" fmla="*/ 0 w 9080638"/>
              <a:gd name="connsiteY0" fmla="*/ 872094 h 1655692"/>
              <a:gd name="connsiteX1" fmla="*/ 3590207 w 9080638"/>
              <a:gd name="connsiteY1" fmla="*/ 603296 h 1655692"/>
              <a:gd name="connsiteX2" fmla="*/ 6040490 w 9080638"/>
              <a:gd name="connsiteY2" fmla="*/ 633041 h 1655692"/>
              <a:gd name="connsiteX3" fmla="*/ 5986610 w 9080638"/>
              <a:gd name="connsiteY3" fmla="*/ 141845 h 1655692"/>
              <a:gd name="connsiteX4" fmla="*/ 8592478 w 9080638"/>
              <a:gd name="connsiteY4" fmla="*/ 23006 h 1655692"/>
              <a:gd name="connsiteX5" fmla="*/ 8995071 w 9080638"/>
              <a:gd name="connsiteY5" fmla="*/ 779595 h 1655692"/>
              <a:gd name="connsiteX6" fmla="*/ 5034112 w 9080638"/>
              <a:gd name="connsiteY6" fmla="*/ 1412566 h 1655692"/>
              <a:gd name="connsiteX7" fmla="*/ 5113486 w 9080638"/>
              <a:gd name="connsiteY7" fmla="*/ 1048681 h 1655692"/>
              <a:gd name="connsiteX8" fmla="*/ 3760779 w 9080638"/>
              <a:gd name="connsiteY8" fmla="*/ 1412566 h 1655692"/>
              <a:gd name="connsiteX9" fmla="*/ 0 w 9080638"/>
              <a:gd name="connsiteY9" fmla="*/ 872094 h 1655692"/>
              <a:gd name="connsiteX0" fmla="*/ 0 w 9080638"/>
              <a:gd name="connsiteY0" fmla="*/ 872094 h 1655692"/>
              <a:gd name="connsiteX1" fmla="*/ 3590207 w 9080638"/>
              <a:gd name="connsiteY1" fmla="*/ 603296 h 1655692"/>
              <a:gd name="connsiteX2" fmla="*/ 6040490 w 9080638"/>
              <a:gd name="connsiteY2" fmla="*/ 633041 h 1655692"/>
              <a:gd name="connsiteX3" fmla="*/ 5986610 w 9080638"/>
              <a:gd name="connsiteY3" fmla="*/ 141845 h 1655692"/>
              <a:gd name="connsiteX4" fmla="*/ 8592478 w 9080638"/>
              <a:gd name="connsiteY4" fmla="*/ 23006 h 1655692"/>
              <a:gd name="connsiteX5" fmla="*/ 8995071 w 9080638"/>
              <a:gd name="connsiteY5" fmla="*/ 779595 h 1655692"/>
              <a:gd name="connsiteX6" fmla="*/ 5034112 w 9080638"/>
              <a:gd name="connsiteY6" fmla="*/ 1412566 h 1655692"/>
              <a:gd name="connsiteX7" fmla="*/ 5373838 w 9080638"/>
              <a:gd name="connsiteY7" fmla="*/ 1024622 h 1655692"/>
              <a:gd name="connsiteX8" fmla="*/ 5113486 w 9080638"/>
              <a:gd name="connsiteY8" fmla="*/ 1048681 h 1655692"/>
              <a:gd name="connsiteX9" fmla="*/ 3760779 w 9080638"/>
              <a:gd name="connsiteY9" fmla="*/ 1412566 h 1655692"/>
              <a:gd name="connsiteX10" fmla="*/ 0 w 9080638"/>
              <a:gd name="connsiteY10" fmla="*/ 872094 h 1655692"/>
              <a:gd name="connsiteX0" fmla="*/ 0 w 9080638"/>
              <a:gd name="connsiteY0" fmla="*/ 872094 h 1497523"/>
              <a:gd name="connsiteX1" fmla="*/ 3590207 w 9080638"/>
              <a:gd name="connsiteY1" fmla="*/ 603296 h 1497523"/>
              <a:gd name="connsiteX2" fmla="*/ 6040490 w 9080638"/>
              <a:gd name="connsiteY2" fmla="*/ 633041 h 1497523"/>
              <a:gd name="connsiteX3" fmla="*/ 5986610 w 9080638"/>
              <a:gd name="connsiteY3" fmla="*/ 141845 h 1497523"/>
              <a:gd name="connsiteX4" fmla="*/ 8592478 w 9080638"/>
              <a:gd name="connsiteY4" fmla="*/ 23006 h 1497523"/>
              <a:gd name="connsiteX5" fmla="*/ 8995071 w 9080638"/>
              <a:gd name="connsiteY5" fmla="*/ 779595 h 1497523"/>
              <a:gd name="connsiteX6" fmla="*/ 5373838 w 9080638"/>
              <a:gd name="connsiteY6" fmla="*/ 1024622 h 1497523"/>
              <a:gd name="connsiteX7" fmla="*/ 5113486 w 9080638"/>
              <a:gd name="connsiteY7" fmla="*/ 1048681 h 1497523"/>
              <a:gd name="connsiteX8" fmla="*/ 3760779 w 9080638"/>
              <a:gd name="connsiteY8" fmla="*/ 1412566 h 1497523"/>
              <a:gd name="connsiteX9" fmla="*/ 0 w 9080638"/>
              <a:gd name="connsiteY9" fmla="*/ 872094 h 1497523"/>
              <a:gd name="connsiteX0" fmla="*/ 0 w 9080638"/>
              <a:gd name="connsiteY0" fmla="*/ 872094 h 1497523"/>
              <a:gd name="connsiteX1" fmla="*/ 3590207 w 9080638"/>
              <a:gd name="connsiteY1" fmla="*/ 603296 h 1497523"/>
              <a:gd name="connsiteX2" fmla="*/ 5986610 w 9080638"/>
              <a:gd name="connsiteY2" fmla="*/ 141845 h 1497523"/>
              <a:gd name="connsiteX3" fmla="*/ 8592478 w 9080638"/>
              <a:gd name="connsiteY3" fmla="*/ 23006 h 1497523"/>
              <a:gd name="connsiteX4" fmla="*/ 8995071 w 9080638"/>
              <a:gd name="connsiteY4" fmla="*/ 779595 h 1497523"/>
              <a:gd name="connsiteX5" fmla="*/ 5373838 w 9080638"/>
              <a:gd name="connsiteY5" fmla="*/ 1024622 h 1497523"/>
              <a:gd name="connsiteX6" fmla="*/ 5113486 w 9080638"/>
              <a:gd name="connsiteY6" fmla="*/ 1048681 h 1497523"/>
              <a:gd name="connsiteX7" fmla="*/ 3760779 w 9080638"/>
              <a:gd name="connsiteY7" fmla="*/ 1412566 h 1497523"/>
              <a:gd name="connsiteX8" fmla="*/ 0 w 9080638"/>
              <a:gd name="connsiteY8" fmla="*/ 872094 h 1497523"/>
              <a:gd name="connsiteX0" fmla="*/ 0 w 9080638"/>
              <a:gd name="connsiteY0" fmla="*/ 872094 h 1497523"/>
              <a:gd name="connsiteX1" fmla="*/ 3590207 w 9080638"/>
              <a:gd name="connsiteY1" fmla="*/ 603296 h 1497523"/>
              <a:gd name="connsiteX2" fmla="*/ 2736992 w 9080638"/>
              <a:gd name="connsiteY2" fmla="*/ 165904 h 1497523"/>
              <a:gd name="connsiteX3" fmla="*/ 5986610 w 9080638"/>
              <a:gd name="connsiteY3" fmla="*/ 141845 h 1497523"/>
              <a:gd name="connsiteX4" fmla="*/ 8592478 w 9080638"/>
              <a:gd name="connsiteY4" fmla="*/ 23006 h 1497523"/>
              <a:gd name="connsiteX5" fmla="*/ 8995071 w 9080638"/>
              <a:gd name="connsiteY5" fmla="*/ 779595 h 1497523"/>
              <a:gd name="connsiteX6" fmla="*/ 5373838 w 9080638"/>
              <a:gd name="connsiteY6" fmla="*/ 1024622 h 1497523"/>
              <a:gd name="connsiteX7" fmla="*/ 5113486 w 9080638"/>
              <a:gd name="connsiteY7" fmla="*/ 1048681 h 1497523"/>
              <a:gd name="connsiteX8" fmla="*/ 3760779 w 9080638"/>
              <a:gd name="connsiteY8" fmla="*/ 1412566 h 1497523"/>
              <a:gd name="connsiteX9" fmla="*/ 0 w 9080638"/>
              <a:gd name="connsiteY9" fmla="*/ 872094 h 1497523"/>
              <a:gd name="connsiteX0" fmla="*/ 0 w 9080638"/>
              <a:gd name="connsiteY0" fmla="*/ 872094 h 1432924"/>
              <a:gd name="connsiteX1" fmla="*/ 3590207 w 9080638"/>
              <a:gd name="connsiteY1" fmla="*/ 603296 h 1432924"/>
              <a:gd name="connsiteX2" fmla="*/ 2736992 w 9080638"/>
              <a:gd name="connsiteY2" fmla="*/ 165904 h 1432924"/>
              <a:gd name="connsiteX3" fmla="*/ 5986610 w 9080638"/>
              <a:gd name="connsiteY3" fmla="*/ 141845 h 1432924"/>
              <a:gd name="connsiteX4" fmla="*/ 8592478 w 9080638"/>
              <a:gd name="connsiteY4" fmla="*/ 23006 h 1432924"/>
              <a:gd name="connsiteX5" fmla="*/ 8995071 w 9080638"/>
              <a:gd name="connsiteY5" fmla="*/ 779595 h 1432924"/>
              <a:gd name="connsiteX6" fmla="*/ 5373838 w 9080638"/>
              <a:gd name="connsiteY6" fmla="*/ 1024622 h 1432924"/>
              <a:gd name="connsiteX7" fmla="*/ 5113486 w 9080638"/>
              <a:gd name="connsiteY7" fmla="*/ 1048681 h 1432924"/>
              <a:gd name="connsiteX8" fmla="*/ 3760779 w 9080638"/>
              <a:gd name="connsiteY8" fmla="*/ 1412566 h 1432924"/>
              <a:gd name="connsiteX9" fmla="*/ 3687910 w 9080638"/>
              <a:gd name="connsiteY9" fmla="*/ 926535 h 1432924"/>
              <a:gd name="connsiteX10" fmla="*/ 0 w 9080638"/>
              <a:gd name="connsiteY10" fmla="*/ 872094 h 1432924"/>
              <a:gd name="connsiteX0" fmla="*/ 0 w 9080638"/>
              <a:gd name="connsiteY0" fmla="*/ 872094 h 1069471"/>
              <a:gd name="connsiteX1" fmla="*/ 3590207 w 9080638"/>
              <a:gd name="connsiteY1" fmla="*/ 603296 h 1069471"/>
              <a:gd name="connsiteX2" fmla="*/ 2736992 w 9080638"/>
              <a:gd name="connsiteY2" fmla="*/ 165904 h 1069471"/>
              <a:gd name="connsiteX3" fmla="*/ 5986610 w 9080638"/>
              <a:gd name="connsiteY3" fmla="*/ 141845 h 1069471"/>
              <a:gd name="connsiteX4" fmla="*/ 8592478 w 9080638"/>
              <a:gd name="connsiteY4" fmla="*/ 23006 h 1069471"/>
              <a:gd name="connsiteX5" fmla="*/ 8995071 w 9080638"/>
              <a:gd name="connsiteY5" fmla="*/ 779595 h 1069471"/>
              <a:gd name="connsiteX6" fmla="*/ 5373838 w 9080638"/>
              <a:gd name="connsiteY6" fmla="*/ 1024622 h 1069471"/>
              <a:gd name="connsiteX7" fmla="*/ 5113486 w 9080638"/>
              <a:gd name="connsiteY7" fmla="*/ 1048681 h 1069471"/>
              <a:gd name="connsiteX8" fmla="*/ 4125949 w 9080638"/>
              <a:gd name="connsiteY8" fmla="*/ 996131 h 1069471"/>
              <a:gd name="connsiteX9" fmla="*/ 3687910 w 9080638"/>
              <a:gd name="connsiteY9" fmla="*/ 926535 h 1069471"/>
              <a:gd name="connsiteX10" fmla="*/ 0 w 9080638"/>
              <a:gd name="connsiteY10" fmla="*/ 872094 h 1069471"/>
              <a:gd name="connsiteX0" fmla="*/ 0 w 9172021"/>
              <a:gd name="connsiteY0" fmla="*/ 872094 h 1069470"/>
              <a:gd name="connsiteX1" fmla="*/ 3590207 w 9172021"/>
              <a:gd name="connsiteY1" fmla="*/ 603296 h 1069470"/>
              <a:gd name="connsiteX2" fmla="*/ 2736992 w 9172021"/>
              <a:gd name="connsiteY2" fmla="*/ 165904 h 1069470"/>
              <a:gd name="connsiteX3" fmla="*/ 5986610 w 9172021"/>
              <a:gd name="connsiteY3" fmla="*/ 141845 h 1069470"/>
              <a:gd name="connsiteX4" fmla="*/ 8592478 w 9172021"/>
              <a:gd name="connsiteY4" fmla="*/ 23006 h 1069470"/>
              <a:gd name="connsiteX5" fmla="*/ 8995071 w 9172021"/>
              <a:gd name="connsiteY5" fmla="*/ 779595 h 1069470"/>
              <a:gd name="connsiteX6" fmla="*/ 8525090 w 9172021"/>
              <a:gd name="connsiteY6" fmla="*/ 1024622 h 1069470"/>
              <a:gd name="connsiteX7" fmla="*/ 5113486 w 9172021"/>
              <a:gd name="connsiteY7" fmla="*/ 1048681 h 1069470"/>
              <a:gd name="connsiteX8" fmla="*/ 4125949 w 9172021"/>
              <a:gd name="connsiteY8" fmla="*/ 996131 h 1069470"/>
              <a:gd name="connsiteX9" fmla="*/ 3687910 w 9172021"/>
              <a:gd name="connsiteY9" fmla="*/ 926535 h 1069470"/>
              <a:gd name="connsiteX10" fmla="*/ 0 w 9172021"/>
              <a:gd name="connsiteY10" fmla="*/ 872094 h 1069470"/>
              <a:gd name="connsiteX0" fmla="*/ 0 w 9445806"/>
              <a:gd name="connsiteY0" fmla="*/ 872094 h 1069470"/>
              <a:gd name="connsiteX1" fmla="*/ 3590207 w 9445806"/>
              <a:gd name="connsiteY1" fmla="*/ 603296 h 1069470"/>
              <a:gd name="connsiteX2" fmla="*/ 2736992 w 9445806"/>
              <a:gd name="connsiteY2" fmla="*/ 165904 h 1069470"/>
              <a:gd name="connsiteX3" fmla="*/ 5986610 w 9445806"/>
              <a:gd name="connsiteY3" fmla="*/ 141845 h 1069470"/>
              <a:gd name="connsiteX4" fmla="*/ 8592478 w 9445806"/>
              <a:gd name="connsiteY4" fmla="*/ 23006 h 1069470"/>
              <a:gd name="connsiteX5" fmla="*/ 8995071 w 9445806"/>
              <a:gd name="connsiteY5" fmla="*/ 779595 h 1069470"/>
              <a:gd name="connsiteX6" fmla="*/ 8798875 w 9445806"/>
              <a:gd name="connsiteY6" fmla="*/ 1024622 h 1069470"/>
              <a:gd name="connsiteX7" fmla="*/ 5113486 w 9445806"/>
              <a:gd name="connsiteY7" fmla="*/ 1048681 h 1069470"/>
              <a:gd name="connsiteX8" fmla="*/ 4125949 w 9445806"/>
              <a:gd name="connsiteY8" fmla="*/ 996131 h 1069470"/>
              <a:gd name="connsiteX9" fmla="*/ 3687910 w 9445806"/>
              <a:gd name="connsiteY9" fmla="*/ 926535 h 1069470"/>
              <a:gd name="connsiteX10" fmla="*/ 0 w 9445806"/>
              <a:gd name="connsiteY10" fmla="*/ 872094 h 1069470"/>
              <a:gd name="connsiteX0" fmla="*/ 0 w 9378707"/>
              <a:gd name="connsiteY0" fmla="*/ 872094 h 1195568"/>
              <a:gd name="connsiteX1" fmla="*/ 3590207 w 9378707"/>
              <a:gd name="connsiteY1" fmla="*/ 603296 h 1195568"/>
              <a:gd name="connsiteX2" fmla="*/ 2736992 w 9378707"/>
              <a:gd name="connsiteY2" fmla="*/ 165904 h 1195568"/>
              <a:gd name="connsiteX3" fmla="*/ 5986610 w 9378707"/>
              <a:gd name="connsiteY3" fmla="*/ 141845 h 1195568"/>
              <a:gd name="connsiteX4" fmla="*/ 8592478 w 9378707"/>
              <a:gd name="connsiteY4" fmla="*/ 23006 h 1195568"/>
              <a:gd name="connsiteX5" fmla="*/ 8798875 w 9378707"/>
              <a:gd name="connsiteY5" fmla="*/ 1024622 h 1195568"/>
              <a:gd name="connsiteX6" fmla="*/ 5113486 w 9378707"/>
              <a:gd name="connsiteY6" fmla="*/ 1048681 h 1195568"/>
              <a:gd name="connsiteX7" fmla="*/ 4125949 w 9378707"/>
              <a:gd name="connsiteY7" fmla="*/ 996131 h 1195568"/>
              <a:gd name="connsiteX8" fmla="*/ 3687910 w 9378707"/>
              <a:gd name="connsiteY8" fmla="*/ 926535 h 1195568"/>
              <a:gd name="connsiteX9" fmla="*/ 0 w 9378707"/>
              <a:gd name="connsiteY9" fmla="*/ 872094 h 1195568"/>
              <a:gd name="connsiteX0" fmla="*/ 0 w 9378707"/>
              <a:gd name="connsiteY0" fmla="*/ 872094 h 1195568"/>
              <a:gd name="connsiteX1" fmla="*/ 3590207 w 9378707"/>
              <a:gd name="connsiteY1" fmla="*/ 603296 h 1195568"/>
              <a:gd name="connsiteX2" fmla="*/ 2081730 w 9378707"/>
              <a:gd name="connsiteY2" fmla="*/ 332468 h 1195568"/>
              <a:gd name="connsiteX3" fmla="*/ 2736992 w 9378707"/>
              <a:gd name="connsiteY3" fmla="*/ 165904 h 1195568"/>
              <a:gd name="connsiteX4" fmla="*/ 5986610 w 9378707"/>
              <a:gd name="connsiteY4" fmla="*/ 141845 h 1195568"/>
              <a:gd name="connsiteX5" fmla="*/ 8592478 w 9378707"/>
              <a:gd name="connsiteY5" fmla="*/ 23006 h 1195568"/>
              <a:gd name="connsiteX6" fmla="*/ 8798875 w 9378707"/>
              <a:gd name="connsiteY6" fmla="*/ 1024622 h 1195568"/>
              <a:gd name="connsiteX7" fmla="*/ 5113486 w 9378707"/>
              <a:gd name="connsiteY7" fmla="*/ 1048681 h 1195568"/>
              <a:gd name="connsiteX8" fmla="*/ 4125949 w 9378707"/>
              <a:gd name="connsiteY8" fmla="*/ 996131 h 1195568"/>
              <a:gd name="connsiteX9" fmla="*/ 3687910 w 9378707"/>
              <a:gd name="connsiteY9" fmla="*/ 926535 h 1195568"/>
              <a:gd name="connsiteX10" fmla="*/ 0 w 9378707"/>
              <a:gd name="connsiteY10" fmla="*/ 872094 h 1195568"/>
              <a:gd name="connsiteX0" fmla="*/ 267697 w 9646404"/>
              <a:gd name="connsiteY0" fmla="*/ 872094 h 1195568"/>
              <a:gd name="connsiteX1" fmla="*/ 2349427 w 9646404"/>
              <a:gd name="connsiteY1" fmla="*/ 332468 h 1195568"/>
              <a:gd name="connsiteX2" fmla="*/ 3004689 w 9646404"/>
              <a:gd name="connsiteY2" fmla="*/ 165904 h 1195568"/>
              <a:gd name="connsiteX3" fmla="*/ 6254307 w 9646404"/>
              <a:gd name="connsiteY3" fmla="*/ 141845 h 1195568"/>
              <a:gd name="connsiteX4" fmla="*/ 8860175 w 9646404"/>
              <a:gd name="connsiteY4" fmla="*/ 23006 h 1195568"/>
              <a:gd name="connsiteX5" fmla="*/ 9066572 w 9646404"/>
              <a:gd name="connsiteY5" fmla="*/ 1024622 h 1195568"/>
              <a:gd name="connsiteX6" fmla="*/ 5381183 w 9646404"/>
              <a:gd name="connsiteY6" fmla="*/ 1048681 h 1195568"/>
              <a:gd name="connsiteX7" fmla="*/ 4393646 w 9646404"/>
              <a:gd name="connsiteY7" fmla="*/ 996131 h 1195568"/>
              <a:gd name="connsiteX8" fmla="*/ 3955607 w 9646404"/>
              <a:gd name="connsiteY8" fmla="*/ 926535 h 1195568"/>
              <a:gd name="connsiteX9" fmla="*/ 267697 w 9646404"/>
              <a:gd name="connsiteY9" fmla="*/ 872094 h 1195568"/>
              <a:gd name="connsiteX0" fmla="*/ 267697 w 9646404"/>
              <a:gd name="connsiteY0" fmla="*/ 872094 h 1195568"/>
              <a:gd name="connsiteX1" fmla="*/ 2349427 w 9646404"/>
              <a:gd name="connsiteY1" fmla="*/ 332468 h 1195568"/>
              <a:gd name="connsiteX2" fmla="*/ 3004689 w 9646404"/>
              <a:gd name="connsiteY2" fmla="*/ 165904 h 1195568"/>
              <a:gd name="connsiteX3" fmla="*/ 7517799 w 9646404"/>
              <a:gd name="connsiteY3" fmla="*/ 308379 h 1195568"/>
              <a:gd name="connsiteX4" fmla="*/ 8860175 w 9646404"/>
              <a:gd name="connsiteY4" fmla="*/ 23006 h 1195568"/>
              <a:gd name="connsiteX5" fmla="*/ 9066572 w 9646404"/>
              <a:gd name="connsiteY5" fmla="*/ 1024622 h 1195568"/>
              <a:gd name="connsiteX6" fmla="*/ 5381183 w 9646404"/>
              <a:gd name="connsiteY6" fmla="*/ 1048681 h 1195568"/>
              <a:gd name="connsiteX7" fmla="*/ 4393646 w 9646404"/>
              <a:gd name="connsiteY7" fmla="*/ 996131 h 1195568"/>
              <a:gd name="connsiteX8" fmla="*/ 3955607 w 9646404"/>
              <a:gd name="connsiteY8" fmla="*/ 926535 h 1195568"/>
              <a:gd name="connsiteX9" fmla="*/ 267697 w 9646404"/>
              <a:gd name="connsiteY9" fmla="*/ 872094 h 1195568"/>
              <a:gd name="connsiteX0" fmla="*/ 267697 w 9646404"/>
              <a:gd name="connsiteY0" fmla="*/ 872094 h 1195568"/>
              <a:gd name="connsiteX1" fmla="*/ 2349427 w 9646404"/>
              <a:gd name="connsiteY1" fmla="*/ 332468 h 1195568"/>
              <a:gd name="connsiteX2" fmla="*/ 6482759 w 9646404"/>
              <a:gd name="connsiteY2" fmla="*/ 165904 h 1195568"/>
              <a:gd name="connsiteX3" fmla="*/ 7517799 w 9646404"/>
              <a:gd name="connsiteY3" fmla="*/ 308379 h 1195568"/>
              <a:gd name="connsiteX4" fmla="*/ 8860175 w 9646404"/>
              <a:gd name="connsiteY4" fmla="*/ 23006 h 1195568"/>
              <a:gd name="connsiteX5" fmla="*/ 9066572 w 9646404"/>
              <a:gd name="connsiteY5" fmla="*/ 1024622 h 1195568"/>
              <a:gd name="connsiteX6" fmla="*/ 5381183 w 9646404"/>
              <a:gd name="connsiteY6" fmla="*/ 1048681 h 1195568"/>
              <a:gd name="connsiteX7" fmla="*/ 4393646 w 9646404"/>
              <a:gd name="connsiteY7" fmla="*/ 996131 h 1195568"/>
              <a:gd name="connsiteX8" fmla="*/ 3955607 w 9646404"/>
              <a:gd name="connsiteY8" fmla="*/ 926535 h 1195568"/>
              <a:gd name="connsiteX9" fmla="*/ 267697 w 9646404"/>
              <a:gd name="connsiteY9" fmla="*/ 872094 h 1195568"/>
              <a:gd name="connsiteX0" fmla="*/ 267697 w 9646404"/>
              <a:gd name="connsiteY0" fmla="*/ 872094 h 1195568"/>
              <a:gd name="connsiteX1" fmla="*/ 2349427 w 9646404"/>
              <a:gd name="connsiteY1" fmla="*/ 332468 h 1195568"/>
              <a:gd name="connsiteX2" fmla="*/ 6482759 w 9646404"/>
              <a:gd name="connsiteY2" fmla="*/ 165904 h 1195568"/>
              <a:gd name="connsiteX3" fmla="*/ 7517799 w 9646404"/>
              <a:gd name="connsiteY3" fmla="*/ 308379 h 1195568"/>
              <a:gd name="connsiteX4" fmla="*/ 8860175 w 9646404"/>
              <a:gd name="connsiteY4" fmla="*/ 23006 h 1195568"/>
              <a:gd name="connsiteX5" fmla="*/ 9066572 w 9646404"/>
              <a:gd name="connsiteY5" fmla="*/ 1024622 h 1195568"/>
              <a:gd name="connsiteX6" fmla="*/ 5381183 w 9646404"/>
              <a:gd name="connsiteY6" fmla="*/ 1048681 h 1195568"/>
              <a:gd name="connsiteX7" fmla="*/ 4393646 w 9646404"/>
              <a:gd name="connsiteY7" fmla="*/ 996131 h 1195568"/>
              <a:gd name="connsiteX8" fmla="*/ 3955607 w 9646404"/>
              <a:gd name="connsiteY8" fmla="*/ 926535 h 1195568"/>
              <a:gd name="connsiteX9" fmla="*/ 267697 w 9646404"/>
              <a:gd name="connsiteY9" fmla="*/ 872094 h 1195568"/>
              <a:gd name="connsiteX0" fmla="*/ 267697 w 9646404"/>
              <a:gd name="connsiteY0" fmla="*/ 872094 h 1256270"/>
              <a:gd name="connsiteX1" fmla="*/ 2349427 w 9646404"/>
              <a:gd name="connsiteY1" fmla="*/ 332468 h 1256270"/>
              <a:gd name="connsiteX2" fmla="*/ 6482759 w 9646404"/>
              <a:gd name="connsiteY2" fmla="*/ 165904 h 1256270"/>
              <a:gd name="connsiteX3" fmla="*/ 7517799 w 9646404"/>
              <a:gd name="connsiteY3" fmla="*/ 308379 h 1256270"/>
              <a:gd name="connsiteX4" fmla="*/ 8860175 w 9646404"/>
              <a:gd name="connsiteY4" fmla="*/ 23006 h 1256270"/>
              <a:gd name="connsiteX5" fmla="*/ 9066572 w 9646404"/>
              <a:gd name="connsiteY5" fmla="*/ 1024622 h 1256270"/>
              <a:gd name="connsiteX6" fmla="*/ 7046263 w 9646404"/>
              <a:gd name="connsiteY6" fmla="*/ 1252261 h 1256270"/>
              <a:gd name="connsiteX7" fmla="*/ 5381183 w 9646404"/>
              <a:gd name="connsiteY7" fmla="*/ 1048681 h 1256270"/>
              <a:gd name="connsiteX8" fmla="*/ 4393646 w 9646404"/>
              <a:gd name="connsiteY8" fmla="*/ 996131 h 1256270"/>
              <a:gd name="connsiteX9" fmla="*/ 3955607 w 9646404"/>
              <a:gd name="connsiteY9" fmla="*/ 926535 h 1256270"/>
              <a:gd name="connsiteX10" fmla="*/ 267697 w 9646404"/>
              <a:gd name="connsiteY10" fmla="*/ 872094 h 1256270"/>
              <a:gd name="connsiteX0" fmla="*/ 267697 w 9646404"/>
              <a:gd name="connsiteY0" fmla="*/ 872094 h 1256271"/>
              <a:gd name="connsiteX1" fmla="*/ 2349427 w 9646404"/>
              <a:gd name="connsiteY1" fmla="*/ 332468 h 1256271"/>
              <a:gd name="connsiteX2" fmla="*/ 6482759 w 9646404"/>
              <a:gd name="connsiteY2" fmla="*/ 165904 h 1256271"/>
              <a:gd name="connsiteX3" fmla="*/ 8138349 w 9646404"/>
              <a:gd name="connsiteY3" fmla="*/ 308379 h 1256271"/>
              <a:gd name="connsiteX4" fmla="*/ 8860175 w 9646404"/>
              <a:gd name="connsiteY4" fmla="*/ 23006 h 1256271"/>
              <a:gd name="connsiteX5" fmla="*/ 9066572 w 9646404"/>
              <a:gd name="connsiteY5" fmla="*/ 1024622 h 1256271"/>
              <a:gd name="connsiteX6" fmla="*/ 7046263 w 9646404"/>
              <a:gd name="connsiteY6" fmla="*/ 1252261 h 1256271"/>
              <a:gd name="connsiteX7" fmla="*/ 5381183 w 9646404"/>
              <a:gd name="connsiteY7" fmla="*/ 1048681 h 1256271"/>
              <a:gd name="connsiteX8" fmla="*/ 4393646 w 9646404"/>
              <a:gd name="connsiteY8" fmla="*/ 996131 h 1256271"/>
              <a:gd name="connsiteX9" fmla="*/ 3955607 w 9646404"/>
              <a:gd name="connsiteY9" fmla="*/ 926535 h 1256271"/>
              <a:gd name="connsiteX10" fmla="*/ 267697 w 9646404"/>
              <a:gd name="connsiteY10" fmla="*/ 872094 h 1256271"/>
              <a:gd name="connsiteX0" fmla="*/ 267697 w 9646404"/>
              <a:gd name="connsiteY0" fmla="*/ 872094 h 1256271"/>
              <a:gd name="connsiteX1" fmla="*/ 2349427 w 9646404"/>
              <a:gd name="connsiteY1" fmla="*/ 332468 h 1256271"/>
              <a:gd name="connsiteX2" fmla="*/ 6482759 w 9646404"/>
              <a:gd name="connsiteY2" fmla="*/ 165904 h 1256271"/>
              <a:gd name="connsiteX3" fmla="*/ 8138349 w 9646404"/>
              <a:gd name="connsiteY3" fmla="*/ 308379 h 1256271"/>
              <a:gd name="connsiteX4" fmla="*/ 8860175 w 9646404"/>
              <a:gd name="connsiteY4" fmla="*/ 23006 h 1256271"/>
              <a:gd name="connsiteX5" fmla="*/ 9066572 w 9646404"/>
              <a:gd name="connsiteY5" fmla="*/ 1024622 h 1256271"/>
              <a:gd name="connsiteX6" fmla="*/ 7046263 w 9646404"/>
              <a:gd name="connsiteY6" fmla="*/ 1252261 h 1256271"/>
              <a:gd name="connsiteX7" fmla="*/ 5381183 w 9646404"/>
              <a:gd name="connsiteY7" fmla="*/ 1048681 h 1256271"/>
              <a:gd name="connsiteX8" fmla="*/ 4393646 w 9646404"/>
              <a:gd name="connsiteY8" fmla="*/ 996131 h 1256271"/>
              <a:gd name="connsiteX9" fmla="*/ 3955607 w 9646404"/>
              <a:gd name="connsiteY9" fmla="*/ 926535 h 1256271"/>
              <a:gd name="connsiteX10" fmla="*/ 267697 w 9646404"/>
              <a:gd name="connsiteY10" fmla="*/ 872094 h 1256271"/>
              <a:gd name="connsiteX0" fmla="*/ 267697 w 9646404"/>
              <a:gd name="connsiteY0" fmla="*/ 872094 h 1256271"/>
              <a:gd name="connsiteX1" fmla="*/ 2349427 w 9646404"/>
              <a:gd name="connsiteY1" fmla="*/ 332468 h 1256271"/>
              <a:gd name="connsiteX2" fmla="*/ 6482759 w 9646404"/>
              <a:gd name="connsiteY2" fmla="*/ 165904 h 1256271"/>
              <a:gd name="connsiteX3" fmla="*/ 8138349 w 9646404"/>
              <a:gd name="connsiteY3" fmla="*/ 308379 h 1256271"/>
              <a:gd name="connsiteX4" fmla="*/ 8860175 w 9646404"/>
              <a:gd name="connsiteY4" fmla="*/ 23006 h 1256271"/>
              <a:gd name="connsiteX5" fmla="*/ 9066572 w 9646404"/>
              <a:gd name="connsiteY5" fmla="*/ 1024622 h 1256271"/>
              <a:gd name="connsiteX6" fmla="*/ 7046263 w 9646404"/>
              <a:gd name="connsiteY6" fmla="*/ 1252261 h 1256271"/>
              <a:gd name="connsiteX7" fmla="*/ 5381183 w 9646404"/>
              <a:gd name="connsiteY7" fmla="*/ 1048681 h 1256271"/>
              <a:gd name="connsiteX8" fmla="*/ 4393646 w 9646404"/>
              <a:gd name="connsiteY8" fmla="*/ 996131 h 1256271"/>
              <a:gd name="connsiteX9" fmla="*/ 3955607 w 9646404"/>
              <a:gd name="connsiteY9" fmla="*/ 926535 h 1256271"/>
              <a:gd name="connsiteX10" fmla="*/ 267697 w 9646404"/>
              <a:gd name="connsiteY10" fmla="*/ 872094 h 1256271"/>
              <a:gd name="connsiteX0" fmla="*/ 267697 w 9646404"/>
              <a:gd name="connsiteY0" fmla="*/ 872094 h 1253500"/>
              <a:gd name="connsiteX1" fmla="*/ 2349427 w 9646404"/>
              <a:gd name="connsiteY1" fmla="*/ 332468 h 1253500"/>
              <a:gd name="connsiteX2" fmla="*/ 6482759 w 9646404"/>
              <a:gd name="connsiteY2" fmla="*/ 165904 h 1253500"/>
              <a:gd name="connsiteX3" fmla="*/ 8138349 w 9646404"/>
              <a:gd name="connsiteY3" fmla="*/ 308379 h 1253500"/>
              <a:gd name="connsiteX4" fmla="*/ 8860175 w 9646404"/>
              <a:gd name="connsiteY4" fmla="*/ 23006 h 1253500"/>
              <a:gd name="connsiteX5" fmla="*/ 9066572 w 9646404"/>
              <a:gd name="connsiteY5" fmla="*/ 1024622 h 1253500"/>
              <a:gd name="connsiteX6" fmla="*/ 9038573 w 9646404"/>
              <a:gd name="connsiteY6" fmla="*/ 1056114 h 1253500"/>
              <a:gd name="connsiteX7" fmla="*/ 7046263 w 9646404"/>
              <a:gd name="connsiteY7" fmla="*/ 1252261 h 1253500"/>
              <a:gd name="connsiteX8" fmla="*/ 5381183 w 9646404"/>
              <a:gd name="connsiteY8" fmla="*/ 1048681 h 1253500"/>
              <a:gd name="connsiteX9" fmla="*/ 4393646 w 9646404"/>
              <a:gd name="connsiteY9" fmla="*/ 996131 h 1253500"/>
              <a:gd name="connsiteX10" fmla="*/ 3955607 w 9646404"/>
              <a:gd name="connsiteY10" fmla="*/ 926535 h 1253500"/>
              <a:gd name="connsiteX11" fmla="*/ 267697 w 9646404"/>
              <a:gd name="connsiteY11" fmla="*/ 872094 h 1253500"/>
              <a:gd name="connsiteX0" fmla="*/ 267697 w 9646404"/>
              <a:gd name="connsiteY0" fmla="*/ 872094 h 1253500"/>
              <a:gd name="connsiteX1" fmla="*/ 2349427 w 9646404"/>
              <a:gd name="connsiteY1" fmla="*/ 332468 h 1253500"/>
              <a:gd name="connsiteX2" fmla="*/ 6482759 w 9646404"/>
              <a:gd name="connsiteY2" fmla="*/ 165904 h 1253500"/>
              <a:gd name="connsiteX3" fmla="*/ 8138349 w 9646404"/>
              <a:gd name="connsiteY3" fmla="*/ 308379 h 1253500"/>
              <a:gd name="connsiteX4" fmla="*/ 8860175 w 9646404"/>
              <a:gd name="connsiteY4" fmla="*/ 23006 h 1253500"/>
              <a:gd name="connsiteX5" fmla="*/ 9066572 w 9646404"/>
              <a:gd name="connsiteY5" fmla="*/ 1024622 h 1253500"/>
              <a:gd name="connsiteX6" fmla="*/ 9038573 w 9646404"/>
              <a:gd name="connsiteY6" fmla="*/ 1056114 h 1253500"/>
              <a:gd name="connsiteX7" fmla="*/ 7046263 w 9646404"/>
              <a:gd name="connsiteY7" fmla="*/ 1252261 h 1253500"/>
              <a:gd name="connsiteX8" fmla="*/ 5381183 w 9646404"/>
              <a:gd name="connsiteY8" fmla="*/ 1048681 h 1253500"/>
              <a:gd name="connsiteX9" fmla="*/ 4393646 w 9646404"/>
              <a:gd name="connsiteY9" fmla="*/ 996131 h 1253500"/>
              <a:gd name="connsiteX10" fmla="*/ 3955607 w 9646404"/>
              <a:gd name="connsiteY10" fmla="*/ 926535 h 1253500"/>
              <a:gd name="connsiteX11" fmla="*/ 267697 w 9646404"/>
              <a:gd name="connsiteY11" fmla="*/ 872094 h 1253500"/>
              <a:gd name="connsiteX0" fmla="*/ 267697 w 9646404"/>
              <a:gd name="connsiteY0" fmla="*/ 872094 h 1253500"/>
              <a:gd name="connsiteX1" fmla="*/ 2349427 w 9646404"/>
              <a:gd name="connsiteY1" fmla="*/ 332468 h 1253500"/>
              <a:gd name="connsiteX2" fmla="*/ 6482759 w 9646404"/>
              <a:gd name="connsiteY2" fmla="*/ 165904 h 1253500"/>
              <a:gd name="connsiteX3" fmla="*/ 8138349 w 9646404"/>
              <a:gd name="connsiteY3" fmla="*/ 308379 h 1253500"/>
              <a:gd name="connsiteX4" fmla="*/ 8860175 w 9646404"/>
              <a:gd name="connsiteY4" fmla="*/ 23006 h 1253500"/>
              <a:gd name="connsiteX5" fmla="*/ 9066572 w 9646404"/>
              <a:gd name="connsiteY5" fmla="*/ 1024622 h 1253500"/>
              <a:gd name="connsiteX6" fmla="*/ 9038573 w 9646404"/>
              <a:gd name="connsiteY6" fmla="*/ 1056114 h 1253500"/>
              <a:gd name="connsiteX7" fmla="*/ 7046263 w 9646404"/>
              <a:gd name="connsiteY7" fmla="*/ 1252261 h 1253500"/>
              <a:gd name="connsiteX8" fmla="*/ 5381183 w 9646404"/>
              <a:gd name="connsiteY8" fmla="*/ 1048681 h 1253500"/>
              <a:gd name="connsiteX9" fmla="*/ 4393646 w 9646404"/>
              <a:gd name="connsiteY9" fmla="*/ 996131 h 1253500"/>
              <a:gd name="connsiteX10" fmla="*/ 3955607 w 9646404"/>
              <a:gd name="connsiteY10" fmla="*/ 926535 h 1253500"/>
              <a:gd name="connsiteX11" fmla="*/ 267697 w 9646404"/>
              <a:gd name="connsiteY11" fmla="*/ 872094 h 1253500"/>
              <a:gd name="connsiteX0" fmla="*/ 267697 w 9646404"/>
              <a:gd name="connsiteY0" fmla="*/ 872094 h 1253500"/>
              <a:gd name="connsiteX1" fmla="*/ 2349427 w 9646404"/>
              <a:gd name="connsiteY1" fmla="*/ 332468 h 1253500"/>
              <a:gd name="connsiteX2" fmla="*/ 6482759 w 9646404"/>
              <a:gd name="connsiteY2" fmla="*/ 165904 h 1253500"/>
              <a:gd name="connsiteX3" fmla="*/ 8138349 w 9646404"/>
              <a:gd name="connsiteY3" fmla="*/ 308379 h 1253500"/>
              <a:gd name="connsiteX4" fmla="*/ 8860175 w 9646404"/>
              <a:gd name="connsiteY4" fmla="*/ 23006 h 1253500"/>
              <a:gd name="connsiteX5" fmla="*/ 9066572 w 9646404"/>
              <a:gd name="connsiteY5" fmla="*/ 1024622 h 1253500"/>
              <a:gd name="connsiteX6" fmla="*/ 9038573 w 9646404"/>
              <a:gd name="connsiteY6" fmla="*/ 1056114 h 1253500"/>
              <a:gd name="connsiteX7" fmla="*/ 7046263 w 9646404"/>
              <a:gd name="connsiteY7" fmla="*/ 1252261 h 1253500"/>
              <a:gd name="connsiteX8" fmla="*/ 5381183 w 9646404"/>
              <a:gd name="connsiteY8" fmla="*/ 1048681 h 1253500"/>
              <a:gd name="connsiteX9" fmla="*/ 4393646 w 9646404"/>
              <a:gd name="connsiteY9" fmla="*/ 996131 h 1253500"/>
              <a:gd name="connsiteX10" fmla="*/ 267697 w 9646404"/>
              <a:gd name="connsiteY10" fmla="*/ 872094 h 1253500"/>
              <a:gd name="connsiteX0" fmla="*/ 267697 w 9646404"/>
              <a:gd name="connsiteY0" fmla="*/ 976391 h 1357797"/>
              <a:gd name="connsiteX1" fmla="*/ 2112753 w 9646404"/>
              <a:gd name="connsiteY1" fmla="*/ 270174 h 1357797"/>
              <a:gd name="connsiteX2" fmla="*/ 6482759 w 9646404"/>
              <a:gd name="connsiteY2" fmla="*/ 270201 h 1357797"/>
              <a:gd name="connsiteX3" fmla="*/ 8138349 w 9646404"/>
              <a:gd name="connsiteY3" fmla="*/ 412676 h 1357797"/>
              <a:gd name="connsiteX4" fmla="*/ 8860175 w 9646404"/>
              <a:gd name="connsiteY4" fmla="*/ 127303 h 1357797"/>
              <a:gd name="connsiteX5" fmla="*/ 9066572 w 9646404"/>
              <a:gd name="connsiteY5" fmla="*/ 1128919 h 1357797"/>
              <a:gd name="connsiteX6" fmla="*/ 9038573 w 9646404"/>
              <a:gd name="connsiteY6" fmla="*/ 1160411 h 1357797"/>
              <a:gd name="connsiteX7" fmla="*/ 7046263 w 9646404"/>
              <a:gd name="connsiteY7" fmla="*/ 1356558 h 1357797"/>
              <a:gd name="connsiteX8" fmla="*/ 5381183 w 9646404"/>
              <a:gd name="connsiteY8" fmla="*/ 1152978 h 1357797"/>
              <a:gd name="connsiteX9" fmla="*/ 4393646 w 9646404"/>
              <a:gd name="connsiteY9" fmla="*/ 1100428 h 1357797"/>
              <a:gd name="connsiteX10" fmla="*/ 267697 w 9646404"/>
              <a:gd name="connsiteY10" fmla="*/ 976391 h 1357797"/>
              <a:gd name="connsiteX0" fmla="*/ 267697 w 9646404"/>
              <a:gd name="connsiteY0" fmla="*/ 976391 h 1360568"/>
              <a:gd name="connsiteX1" fmla="*/ 2112753 w 9646404"/>
              <a:gd name="connsiteY1" fmla="*/ 270174 h 1360568"/>
              <a:gd name="connsiteX2" fmla="*/ 6482759 w 9646404"/>
              <a:gd name="connsiteY2" fmla="*/ 270201 h 1360568"/>
              <a:gd name="connsiteX3" fmla="*/ 8138349 w 9646404"/>
              <a:gd name="connsiteY3" fmla="*/ 412676 h 1360568"/>
              <a:gd name="connsiteX4" fmla="*/ 8860175 w 9646404"/>
              <a:gd name="connsiteY4" fmla="*/ 127303 h 1360568"/>
              <a:gd name="connsiteX5" fmla="*/ 9066572 w 9646404"/>
              <a:gd name="connsiteY5" fmla="*/ 1128919 h 1360568"/>
              <a:gd name="connsiteX6" fmla="*/ 7046263 w 9646404"/>
              <a:gd name="connsiteY6" fmla="*/ 1356558 h 1360568"/>
              <a:gd name="connsiteX7" fmla="*/ 5381183 w 9646404"/>
              <a:gd name="connsiteY7" fmla="*/ 1152978 h 1360568"/>
              <a:gd name="connsiteX8" fmla="*/ 4393646 w 9646404"/>
              <a:gd name="connsiteY8" fmla="*/ 1100428 h 1360568"/>
              <a:gd name="connsiteX9" fmla="*/ 267697 w 9646404"/>
              <a:gd name="connsiteY9" fmla="*/ 976391 h 1360568"/>
              <a:gd name="connsiteX0" fmla="*/ 2629078 w 7881836"/>
              <a:gd name="connsiteY0" fmla="*/ 1100428 h 1360568"/>
              <a:gd name="connsiteX1" fmla="*/ 348185 w 7881836"/>
              <a:gd name="connsiteY1" fmla="*/ 270174 h 1360568"/>
              <a:gd name="connsiteX2" fmla="*/ 4718191 w 7881836"/>
              <a:gd name="connsiteY2" fmla="*/ 270201 h 1360568"/>
              <a:gd name="connsiteX3" fmla="*/ 6373781 w 7881836"/>
              <a:gd name="connsiteY3" fmla="*/ 412676 h 1360568"/>
              <a:gd name="connsiteX4" fmla="*/ 7095607 w 7881836"/>
              <a:gd name="connsiteY4" fmla="*/ 127303 h 1360568"/>
              <a:gd name="connsiteX5" fmla="*/ 7302004 w 7881836"/>
              <a:gd name="connsiteY5" fmla="*/ 1128919 h 1360568"/>
              <a:gd name="connsiteX6" fmla="*/ 5281695 w 7881836"/>
              <a:gd name="connsiteY6" fmla="*/ 1356558 h 1360568"/>
              <a:gd name="connsiteX7" fmla="*/ 3616615 w 7881836"/>
              <a:gd name="connsiteY7" fmla="*/ 1152978 h 1360568"/>
              <a:gd name="connsiteX8" fmla="*/ 2629078 w 7881836"/>
              <a:gd name="connsiteY8" fmla="*/ 1100428 h 1360568"/>
              <a:gd name="connsiteX0" fmla="*/ 1199308 w 7881836"/>
              <a:gd name="connsiteY0" fmla="*/ 850556 h 1360568"/>
              <a:gd name="connsiteX1" fmla="*/ 348185 w 7881836"/>
              <a:gd name="connsiteY1" fmla="*/ 270174 h 1360568"/>
              <a:gd name="connsiteX2" fmla="*/ 4718191 w 7881836"/>
              <a:gd name="connsiteY2" fmla="*/ 270201 h 1360568"/>
              <a:gd name="connsiteX3" fmla="*/ 6373781 w 7881836"/>
              <a:gd name="connsiteY3" fmla="*/ 412676 h 1360568"/>
              <a:gd name="connsiteX4" fmla="*/ 7095607 w 7881836"/>
              <a:gd name="connsiteY4" fmla="*/ 127303 h 1360568"/>
              <a:gd name="connsiteX5" fmla="*/ 7302004 w 7881836"/>
              <a:gd name="connsiteY5" fmla="*/ 1128919 h 1360568"/>
              <a:gd name="connsiteX6" fmla="*/ 5281695 w 7881836"/>
              <a:gd name="connsiteY6" fmla="*/ 1356558 h 1360568"/>
              <a:gd name="connsiteX7" fmla="*/ 3616615 w 7881836"/>
              <a:gd name="connsiteY7" fmla="*/ 1152978 h 1360568"/>
              <a:gd name="connsiteX8" fmla="*/ 1199308 w 7881836"/>
              <a:gd name="connsiteY8" fmla="*/ 850556 h 1360568"/>
              <a:gd name="connsiteX0" fmla="*/ 544738 w 9585730"/>
              <a:gd name="connsiteY0" fmla="*/ 600684 h 1360568"/>
              <a:gd name="connsiteX1" fmla="*/ 2052079 w 9585730"/>
              <a:gd name="connsiteY1" fmla="*/ 270174 h 1360568"/>
              <a:gd name="connsiteX2" fmla="*/ 6422085 w 9585730"/>
              <a:gd name="connsiteY2" fmla="*/ 270201 h 1360568"/>
              <a:gd name="connsiteX3" fmla="*/ 8077675 w 9585730"/>
              <a:gd name="connsiteY3" fmla="*/ 412676 h 1360568"/>
              <a:gd name="connsiteX4" fmla="*/ 8799501 w 9585730"/>
              <a:gd name="connsiteY4" fmla="*/ 127303 h 1360568"/>
              <a:gd name="connsiteX5" fmla="*/ 9005898 w 9585730"/>
              <a:gd name="connsiteY5" fmla="*/ 1128919 h 1360568"/>
              <a:gd name="connsiteX6" fmla="*/ 6985589 w 9585730"/>
              <a:gd name="connsiteY6" fmla="*/ 1356558 h 1360568"/>
              <a:gd name="connsiteX7" fmla="*/ 5320509 w 9585730"/>
              <a:gd name="connsiteY7" fmla="*/ 1152978 h 1360568"/>
              <a:gd name="connsiteX8" fmla="*/ 544738 w 9585730"/>
              <a:gd name="connsiteY8" fmla="*/ 600684 h 1360568"/>
              <a:gd name="connsiteX0" fmla="*/ 594296 w 9635288"/>
              <a:gd name="connsiteY0" fmla="*/ 600684 h 1360568"/>
              <a:gd name="connsiteX1" fmla="*/ 1804289 w 9635288"/>
              <a:gd name="connsiteY1" fmla="*/ 270174 h 1360568"/>
              <a:gd name="connsiteX2" fmla="*/ 6471643 w 9635288"/>
              <a:gd name="connsiteY2" fmla="*/ 270201 h 1360568"/>
              <a:gd name="connsiteX3" fmla="*/ 8127233 w 9635288"/>
              <a:gd name="connsiteY3" fmla="*/ 412676 h 1360568"/>
              <a:gd name="connsiteX4" fmla="*/ 8849059 w 9635288"/>
              <a:gd name="connsiteY4" fmla="*/ 127303 h 1360568"/>
              <a:gd name="connsiteX5" fmla="*/ 9055456 w 9635288"/>
              <a:gd name="connsiteY5" fmla="*/ 1128919 h 1360568"/>
              <a:gd name="connsiteX6" fmla="*/ 7035147 w 9635288"/>
              <a:gd name="connsiteY6" fmla="*/ 1356558 h 1360568"/>
              <a:gd name="connsiteX7" fmla="*/ 5370067 w 9635288"/>
              <a:gd name="connsiteY7" fmla="*/ 1152978 h 1360568"/>
              <a:gd name="connsiteX8" fmla="*/ 594296 w 9635288"/>
              <a:gd name="connsiteY8" fmla="*/ 600684 h 1360568"/>
              <a:gd name="connsiteX0" fmla="*/ 594296 w 9635288"/>
              <a:gd name="connsiteY0" fmla="*/ 600684 h 1360568"/>
              <a:gd name="connsiteX1" fmla="*/ 1804289 w 9635288"/>
              <a:gd name="connsiteY1" fmla="*/ 270174 h 1360568"/>
              <a:gd name="connsiteX2" fmla="*/ 6471643 w 9635288"/>
              <a:gd name="connsiteY2" fmla="*/ 270201 h 1360568"/>
              <a:gd name="connsiteX3" fmla="*/ 7879443 w 9635288"/>
              <a:gd name="connsiteY3" fmla="*/ 246086 h 1360568"/>
              <a:gd name="connsiteX4" fmla="*/ 8849059 w 9635288"/>
              <a:gd name="connsiteY4" fmla="*/ 127303 h 1360568"/>
              <a:gd name="connsiteX5" fmla="*/ 9055456 w 9635288"/>
              <a:gd name="connsiteY5" fmla="*/ 1128919 h 1360568"/>
              <a:gd name="connsiteX6" fmla="*/ 7035147 w 9635288"/>
              <a:gd name="connsiteY6" fmla="*/ 1356558 h 1360568"/>
              <a:gd name="connsiteX7" fmla="*/ 5370067 w 9635288"/>
              <a:gd name="connsiteY7" fmla="*/ 1152978 h 1360568"/>
              <a:gd name="connsiteX8" fmla="*/ 594296 w 9635288"/>
              <a:gd name="connsiteY8" fmla="*/ 600684 h 1360568"/>
              <a:gd name="connsiteX0" fmla="*/ 594296 w 9673218"/>
              <a:gd name="connsiteY0" fmla="*/ 600684 h 1583612"/>
              <a:gd name="connsiteX1" fmla="*/ 1804289 w 9673218"/>
              <a:gd name="connsiteY1" fmla="*/ 270174 h 1583612"/>
              <a:gd name="connsiteX2" fmla="*/ 6471643 w 9673218"/>
              <a:gd name="connsiteY2" fmla="*/ 270201 h 1583612"/>
              <a:gd name="connsiteX3" fmla="*/ 7879443 w 9673218"/>
              <a:gd name="connsiteY3" fmla="*/ 246086 h 1583612"/>
              <a:gd name="connsiteX4" fmla="*/ 8849059 w 9673218"/>
              <a:gd name="connsiteY4" fmla="*/ 127303 h 1583612"/>
              <a:gd name="connsiteX5" fmla="*/ 9093386 w 9673218"/>
              <a:gd name="connsiteY5" fmla="*/ 1378736 h 1583612"/>
              <a:gd name="connsiteX6" fmla="*/ 7035147 w 9673218"/>
              <a:gd name="connsiteY6" fmla="*/ 1356558 h 1583612"/>
              <a:gd name="connsiteX7" fmla="*/ 5370067 w 9673218"/>
              <a:gd name="connsiteY7" fmla="*/ 1152978 h 1583612"/>
              <a:gd name="connsiteX8" fmla="*/ 594296 w 9673218"/>
              <a:gd name="connsiteY8" fmla="*/ 600684 h 1583612"/>
              <a:gd name="connsiteX0" fmla="*/ 594296 w 9317770"/>
              <a:gd name="connsiteY0" fmla="*/ 600684 h 1583612"/>
              <a:gd name="connsiteX1" fmla="*/ 1804289 w 9317770"/>
              <a:gd name="connsiteY1" fmla="*/ 270174 h 1583612"/>
              <a:gd name="connsiteX2" fmla="*/ 6471643 w 9317770"/>
              <a:gd name="connsiteY2" fmla="*/ 270201 h 1583612"/>
              <a:gd name="connsiteX3" fmla="*/ 7879443 w 9317770"/>
              <a:gd name="connsiteY3" fmla="*/ 246086 h 1583612"/>
              <a:gd name="connsiteX4" fmla="*/ 8849059 w 9317770"/>
              <a:gd name="connsiteY4" fmla="*/ 127303 h 1583612"/>
              <a:gd name="connsiteX5" fmla="*/ 9093386 w 9317770"/>
              <a:gd name="connsiteY5" fmla="*/ 1378736 h 1583612"/>
              <a:gd name="connsiteX6" fmla="*/ 7035147 w 9317770"/>
              <a:gd name="connsiteY6" fmla="*/ 1356558 h 1583612"/>
              <a:gd name="connsiteX7" fmla="*/ 5370067 w 9317770"/>
              <a:gd name="connsiteY7" fmla="*/ 1152978 h 1583612"/>
              <a:gd name="connsiteX8" fmla="*/ 594296 w 9317770"/>
              <a:gd name="connsiteY8" fmla="*/ 600684 h 1583612"/>
              <a:gd name="connsiteX0" fmla="*/ 594296 w 9346158"/>
              <a:gd name="connsiteY0" fmla="*/ 600684 h 1583612"/>
              <a:gd name="connsiteX1" fmla="*/ 1804289 w 9346158"/>
              <a:gd name="connsiteY1" fmla="*/ 270174 h 1583612"/>
              <a:gd name="connsiteX2" fmla="*/ 6471643 w 9346158"/>
              <a:gd name="connsiteY2" fmla="*/ 270201 h 1583612"/>
              <a:gd name="connsiteX3" fmla="*/ 7879443 w 9346158"/>
              <a:gd name="connsiteY3" fmla="*/ 246086 h 1583612"/>
              <a:gd name="connsiteX4" fmla="*/ 8849059 w 9346158"/>
              <a:gd name="connsiteY4" fmla="*/ 127303 h 1583612"/>
              <a:gd name="connsiteX5" fmla="*/ 9093386 w 9346158"/>
              <a:gd name="connsiteY5" fmla="*/ 1378736 h 1583612"/>
              <a:gd name="connsiteX6" fmla="*/ 7035147 w 9346158"/>
              <a:gd name="connsiteY6" fmla="*/ 1356558 h 1583612"/>
              <a:gd name="connsiteX7" fmla="*/ 5370067 w 9346158"/>
              <a:gd name="connsiteY7" fmla="*/ 1152978 h 1583612"/>
              <a:gd name="connsiteX8" fmla="*/ 594296 w 9346158"/>
              <a:gd name="connsiteY8" fmla="*/ 600684 h 1583612"/>
              <a:gd name="connsiteX0" fmla="*/ 594296 w 9406670"/>
              <a:gd name="connsiteY0" fmla="*/ 600684 h 1583612"/>
              <a:gd name="connsiteX1" fmla="*/ 1804289 w 9406670"/>
              <a:gd name="connsiteY1" fmla="*/ 270174 h 1583612"/>
              <a:gd name="connsiteX2" fmla="*/ 6471643 w 9406670"/>
              <a:gd name="connsiteY2" fmla="*/ 270201 h 1583612"/>
              <a:gd name="connsiteX3" fmla="*/ 7879443 w 9406670"/>
              <a:gd name="connsiteY3" fmla="*/ 246086 h 1583612"/>
              <a:gd name="connsiteX4" fmla="*/ 8849059 w 9406670"/>
              <a:gd name="connsiteY4" fmla="*/ 127303 h 1583612"/>
              <a:gd name="connsiteX5" fmla="*/ 9093386 w 9406670"/>
              <a:gd name="connsiteY5" fmla="*/ 1378736 h 1583612"/>
              <a:gd name="connsiteX6" fmla="*/ 7035147 w 9406670"/>
              <a:gd name="connsiteY6" fmla="*/ 1356558 h 1583612"/>
              <a:gd name="connsiteX7" fmla="*/ 5370067 w 9406670"/>
              <a:gd name="connsiteY7" fmla="*/ 1152978 h 1583612"/>
              <a:gd name="connsiteX8" fmla="*/ 594296 w 9406670"/>
              <a:gd name="connsiteY8" fmla="*/ 600684 h 1583612"/>
              <a:gd name="connsiteX0" fmla="*/ 594296 w 9406670"/>
              <a:gd name="connsiteY0" fmla="*/ 665227 h 1648155"/>
              <a:gd name="connsiteX1" fmla="*/ 1804289 w 9406670"/>
              <a:gd name="connsiteY1" fmla="*/ 334717 h 1648155"/>
              <a:gd name="connsiteX2" fmla="*/ 6471643 w 9406670"/>
              <a:gd name="connsiteY2" fmla="*/ 334744 h 1648155"/>
              <a:gd name="connsiteX3" fmla="*/ 7879443 w 9406670"/>
              <a:gd name="connsiteY3" fmla="*/ 310629 h 1648155"/>
              <a:gd name="connsiteX4" fmla="*/ 7862277 w 9406670"/>
              <a:gd name="connsiteY4" fmla="*/ 292209 h 1648155"/>
              <a:gd name="connsiteX5" fmla="*/ 8849059 w 9406670"/>
              <a:gd name="connsiteY5" fmla="*/ 191846 h 1648155"/>
              <a:gd name="connsiteX6" fmla="*/ 9093386 w 9406670"/>
              <a:gd name="connsiteY6" fmla="*/ 1443279 h 1648155"/>
              <a:gd name="connsiteX7" fmla="*/ 7035147 w 9406670"/>
              <a:gd name="connsiteY7" fmla="*/ 1421101 h 1648155"/>
              <a:gd name="connsiteX8" fmla="*/ 5370067 w 9406670"/>
              <a:gd name="connsiteY8" fmla="*/ 1217521 h 1648155"/>
              <a:gd name="connsiteX9" fmla="*/ 594296 w 9406670"/>
              <a:gd name="connsiteY9" fmla="*/ 665227 h 1648155"/>
              <a:gd name="connsiteX0" fmla="*/ 594296 w 9406670"/>
              <a:gd name="connsiteY0" fmla="*/ 662156 h 1645084"/>
              <a:gd name="connsiteX1" fmla="*/ 1804289 w 9406670"/>
              <a:gd name="connsiteY1" fmla="*/ 331646 h 1645084"/>
              <a:gd name="connsiteX2" fmla="*/ 6471643 w 9406670"/>
              <a:gd name="connsiteY2" fmla="*/ 331673 h 1645084"/>
              <a:gd name="connsiteX3" fmla="*/ 7879443 w 9406670"/>
              <a:gd name="connsiteY3" fmla="*/ 307558 h 1645084"/>
              <a:gd name="connsiteX4" fmla="*/ 8849059 w 9406670"/>
              <a:gd name="connsiteY4" fmla="*/ 188775 h 1645084"/>
              <a:gd name="connsiteX5" fmla="*/ 9093386 w 9406670"/>
              <a:gd name="connsiteY5" fmla="*/ 1440208 h 1645084"/>
              <a:gd name="connsiteX6" fmla="*/ 7035147 w 9406670"/>
              <a:gd name="connsiteY6" fmla="*/ 1418030 h 1645084"/>
              <a:gd name="connsiteX7" fmla="*/ 5370067 w 9406670"/>
              <a:gd name="connsiteY7" fmla="*/ 1214450 h 1645084"/>
              <a:gd name="connsiteX8" fmla="*/ 594296 w 9406670"/>
              <a:gd name="connsiteY8" fmla="*/ 662156 h 1645084"/>
              <a:gd name="connsiteX0" fmla="*/ 594296 w 9406670"/>
              <a:gd name="connsiteY0" fmla="*/ 662156 h 1645084"/>
              <a:gd name="connsiteX1" fmla="*/ 1804289 w 9406670"/>
              <a:gd name="connsiteY1" fmla="*/ 331646 h 1645084"/>
              <a:gd name="connsiteX2" fmla="*/ 6471643 w 9406670"/>
              <a:gd name="connsiteY2" fmla="*/ 331673 h 1645084"/>
              <a:gd name="connsiteX3" fmla="*/ 7860271 w 9406670"/>
              <a:gd name="connsiteY3" fmla="*/ 307557 h 1645084"/>
              <a:gd name="connsiteX4" fmla="*/ 8849059 w 9406670"/>
              <a:gd name="connsiteY4" fmla="*/ 188775 h 1645084"/>
              <a:gd name="connsiteX5" fmla="*/ 9093386 w 9406670"/>
              <a:gd name="connsiteY5" fmla="*/ 1440208 h 1645084"/>
              <a:gd name="connsiteX6" fmla="*/ 7035147 w 9406670"/>
              <a:gd name="connsiteY6" fmla="*/ 1418030 h 1645084"/>
              <a:gd name="connsiteX7" fmla="*/ 5370067 w 9406670"/>
              <a:gd name="connsiteY7" fmla="*/ 1214450 h 1645084"/>
              <a:gd name="connsiteX8" fmla="*/ 594296 w 9406670"/>
              <a:gd name="connsiteY8" fmla="*/ 662156 h 1645084"/>
              <a:gd name="connsiteX0" fmla="*/ 186280 w 8998654"/>
              <a:gd name="connsiteY0" fmla="*/ 662156 h 1645084"/>
              <a:gd name="connsiteX1" fmla="*/ 1396273 w 8998654"/>
              <a:gd name="connsiteY1" fmla="*/ 331646 h 1645084"/>
              <a:gd name="connsiteX2" fmla="*/ 6063627 w 8998654"/>
              <a:gd name="connsiteY2" fmla="*/ 331673 h 1645084"/>
              <a:gd name="connsiteX3" fmla="*/ 7452255 w 8998654"/>
              <a:gd name="connsiteY3" fmla="*/ 307557 h 1645084"/>
              <a:gd name="connsiteX4" fmla="*/ 8441043 w 8998654"/>
              <a:gd name="connsiteY4" fmla="*/ 188775 h 1645084"/>
              <a:gd name="connsiteX5" fmla="*/ 8685370 w 8998654"/>
              <a:gd name="connsiteY5" fmla="*/ 1440208 h 1645084"/>
              <a:gd name="connsiteX6" fmla="*/ 6627131 w 8998654"/>
              <a:gd name="connsiteY6" fmla="*/ 1418030 h 1645084"/>
              <a:gd name="connsiteX7" fmla="*/ 2513955 w 8998654"/>
              <a:gd name="connsiteY7" fmla="*/ 1047859 h 1645084"/>
              <a:gd name="connsiteX8" fmla="*/ 186280 w 8998654"/>
              <a:gd name="connsiteY8" fmla="*/ 662156 h 1645084"/>
              <a:gd name="connsiteX0" fmla="*/ 186280 w 9142938"/>
              <a:gd name="connsiteY0" fmla="*/ 662157 h 1645085"/>
              <a:gd name="connsiteX1" fmla="*/ 1396273 w 9142938"/>
              <a:gd name="connsiteY1" fmla="*/ 331647 h 1645085"/>
              <a:gd name="connsiteX2" fmla="*/ 6063627 w 9142938"/>
              <a:gd name="connsiteY2" fmla="*/ 331674 h 1645085"/>
              <a:gd name="connsiteX3" fmla="*/ 7452255 w 9142938"/>
              <a:gd name="connsiteY3" fmla="*/ 307558 h 1645085"/>
              <a:gd name="connsiteX4" fmla="*/ 8585327 w 9142938"/>
              <a:gd name="connsiteY4" fmla="*/ 188775 h 1645085"/>
              <a:gd name="connsiteX5" fmla="*/ 8685370 w 9142938"/>
              <a:gd name="connsiteY5" fmla="*/ 1440209 h 1645085"/>
              <a:gd name="connsiteX6" fmla="*/ 6627131 w 9142938"/>
              <a:gd name="connsiteY6" fmla="*/ 1418031 h 1645085"/>
              <a:gd name="connsiteX7" fmla="*/ 2513955 w 9142938"/>
              <a:gd name="connsiteY7" fmla="*/ 1047860 h 1645085"/>
              <a:gd name="connsiteX8" fmla="*/ 186280 w 9142938"/>
              <a:gd name="connsiteY8" fmla="*/ 662157 h 1645085"/>
              <a:gd name="connsiteX0" fmla="*/ 186280 w 8958754"/>
              <a:gd name="connsiteY0" fmla="*/ 662157 h 1645085"/>
              <a:gd name="connsiteX1" fmla="*/ 1396273 w 8958754"/>
              <a:gd name="connsiteY1" fmla="*/ 331647 h 1645085"/>
              <a:gd name="connsiteX2" fmla="*/ 6063627 w 8958754"/>
              <a:gd name="connsiteY2" fmla="*/ 331674 h 1645085"/>
              <a:gd name="connsiteX3" fmla="*/ 7452255 w 8958754"/>
              <a:gd name="connsiteY3" fmla="*/ 307558 h 1645085"/>
              <a:gd name="connsiteX4" fmla="*/ 8585327 w 8958754"/>
              <a:gd name="connsiteY4" fmla="*/ 188775 h 1645085"/>
              <a:gd name="connsiteX5" fmla="*/ 8685370 w 8958754"/>
              <a:gd name="connsiteY5" fmla="*/ 1440209 h 1645085"/>
              <a:gd name="connsiteX6" fmla="*/ 6627131 w 8958754"/>
              <a:gd name="connsiteY6" fmla="*/ 1418031 h 1645085"/>
              <a:gd name="connsiteX7" fmla="*/ 2513955 w 8958754"/>
              <a:gd name="connsiteY7" fmla="*/ 1047860 h 1645085"/>
              <a:gd name="connsiteX8" fmla="*/ 186280 w 8958754"/>
              <a:gd name="connsiteY8" fmla="*/ 662157 h 1645085"/>
              <a:gd name="connsiteX0" fmla="*/ 393710 w 9166184"/>
              <a:gd name="connsiteY0" fmla="*/ 662157 h 1645085"/>
              <a:gd name="connsiteX1" fmla="*/ 359127 w 9166184"/>
              <a:gd name="connsiteY1" fmla="*/ 331647 h 1645085"/>
              <a:gd name="connsiteX2" fmla="*/ 6271057 w 9166184"/>
              <a:gd name="connsiteY2" fmla="*/ 331674 h 1645085"/>
              <a:gd name="connsiteX3" fmla="*/ 7659685 w 9166184"/>
              <a:gd name="connsiteY3" fmla="*/ 307558 h 1645085"/>
              <a:gd name="connsiteX4" fmla="*/ 8792757 w 9166184"/>
              <a:gd name="connsiteY4" fmla="*/ 188775 h 1645085"/>
              <a:gd name="connsiteX5" fmla="*/ 8892800 w 9166184"/>
              <a:gd name="connsiteY5" fmla="*/ 1440209 h 1645085"/>
              <a:gd name="connsiteX6" fmla="*/ 6834561 w 9166184"/>
              <a:gd name="connsiteY6" fmla="*/ 1418031 h 1645085"/>
              <a:gd name="connsiteX7" fmla="*/ 2721385 w 9166184"/>
              <a:gd name="connsiteY7" fmla="*/ 1047860 h 1645085"/>
              <a:gd name="connsiteX8" fmla="*/ 393710 w 9166184"/>
              <a:gd name="connsiteY8" fmla="*/ 662157 h 1645085"/>
              <a:gd name="connsiteX0" fmla="*/ 1703076 w 9155242"/>
              <a:gd name="connsiteY0" fmla="*/ 995254 h 1645085"/>
              <a:gd name="connsiteX1" fmla="*/ 348185 w 9155242"/>
              <a:gd name="connsiteY1" fmla="*/ 331647 h 1645085"/>
              <a:gd name="connsiteX2" fmla="*/ 6260115 w 9155242"/>
              <a:gd name="connsiteY2" fmla="*/ 331674 h 1645085"/>
              <a:gd name="connsiteX3" fmla="*/ 7648743 w 9155242"/>
              <a:gd name="connsiteY3" fmla="*/ 307558 h 1645085"/>
              <a:gd name="connsiteX4" fmla="*/ 8781815 w 9155242"/>
              <a:gd name="connsiteY4" fmla="*/ 188775 h 1645085"/>
              <a:gd name="connsiteX5" fmla="*/ 8881858 w 9155242"/>
              <a:gd name="connsiteY5" fmla="*/ 1440209 h 1645085"/>
              <a:gd name="connsiteX6" fmla="*/ 6823619 w 9155242"/>
              <a:gd name="connsiteY6" fmla="*/ 1418031 h 1645085"/>
              <a:gd name="connsiteX7" fmla="*/ 2710443 w 9155242"/>
              <a:gd name="connsiteY7" fmla="*/ 1047860 h 1645085"/>
              <a:gd name="connsiteX8" fmla="*/ 1703076 w 9155242"/>
              <a:gd name="connsiteY8" fmla="*/ 995254 h 1645085"/>
              <a:gd name="connsiteX0" fmla="*/ 1797996 w 9155242"/>
              <a:gd name="connsiteY0" fmla="*/ 662101 h 1645085"/>
              <a:gd name="connsiteX1" fmla="*/ 348185 w 9155242"/>
              <a:gd name="connsiteY1" fmla="*/ 331647 h 1645085"/>
              <a:gd name="connsiteX2" fmla="*/ 6260115 w 9155242"/>
              <a:gd name="connsiteY2" fmla="*/ 331674 h 1645085"/>
              <a:gd name="connsiteX3" fmla="*/ 7648743 w 9155242"/>
              <a:gd name="connsiteY3" fmla="*/ 307558 h 1645085"/>
              <a:gd name="connsiteX4" fmla="*/ 8781815 w 9155242"/>
              <a:gd name="connsiteY4" fmla="*/ 188775 h 1645085"/>
              <a:gd name="connsiteX5" fmla="*/ 8881858 w 9155242"/>
              <a:gd name="connsiteY5" fmla="*/ 1440209 h 1645085"/>
              <a:gd name="connsiteX6" fmla="*/ 6823619 w 9155242"/>
              <a:gd name="connsiteY6" fmla="*/ 1418031 h 1645085"/>
              <a:gd name="connsiteX7" fmla="*/ 2710443 w 9155242"/>
              <a:gd name="connsiteY7" fmla="*/ 1047860 h 1645085"/>
              <a:gd name="connsiteX8" fmla="*/ 1797996 w 9155242"/>
              <a:gd name="connsiteY8" fmla="*/ 662101 h 1645085"/>
              <a:gd name="connsiteX0" fmla="*/ 1797996 w 9155242"/>
              <a:gd name="connsiteY0" fmla="*/ 662101 h 1645085"/>
              <a:gd name="connsiteX1" fmla="*/ 348185 w 9155242"/>
              <a:gd name="connsiteY1" fmla="*/ 331647 h 1645085"/>
              <a:gd name="connsiteX2" fmla="*/ 6260115 w 9155242"/>
              <a:gd name="connsiteY2" fmla="*/ 331674 h 1645085"/>
              <a:gd name="connsiteX3" fmla="*/ 7648743 w 9155242"/>
              <a:gd name="connsiteY3" fmla="*/ 307558 h 1645085"/>
              <a:gd name="connsiteX4" fmla="*/ 8781815 w 9155242"/>
              <a:gd name="connsiteY4" fmla="*/ 188775 h 1645085"/>
              <a:gd name="connsiteX5" fmla="*/ 8881858 w 9155242"/>
              <a:gd name="connsiteY5" fmla="*/ 1440209 h 1645085"/>
              <a:gd name="connsiteX6" fmla="*/ 6823619 w 9155242"/>
              <a:gd name="connsiteY6" fmla="*/ 1418031 h 1645085"/>
              <a:gd name="connsiteX7" fmla="*/ 2710443 w 9155242"/>
              <a:gd name="connsiteY7" fmla="*/ 1047860 h 1645085"/>
              <a:gd name="connsiteX8" fmla="*/ 1797996 w 9155242"/>
              <a:gd name="connsiteY8" fmla="*/ 662101 h 1645085"/>
              <a:gd name="connsiteX0" fmla="*/ 1797996 w 9155242"/>
              <a:gd name="connsiteY0" fmla="*/ 662101 h 1702882"/>
              <a:gd name="connsiteX1" fmla="*/ 348185 w 9155242"/>
              <a:gd name="connsiteY1" fmla="*/ 331647 h 1702882"/>
              <a:gd name="connsiteX2" fmla="*/ 6260115 w 9155242"/>
              <a:gd name="connsiteY2" fmla="*/ 331674 h 1702882"/>
              <a:gd name="connsiteX3" fmla="*/ 7648743 w 9155242"/>
              <a:gd name="connsiteY3" fmla="*/ 307558 h 1702882"/>
              <a:gd name="connsiteX4" fmla="*/ 8781815 w 9155242"/>
              <a:gd name="connsiteY4" fmla="*/ 188775 h 1702882"/>
              <a:gd name="connsiteX5" fmla="*/ 8881858 w 9155242"/>
              <a:gd name="connsiteY5" fmla="*/ 1440209 h 1702882"/>
              <a:gd name="connsiteX6" fmla="*/ 6823619 w 9155242"/>
              <a:gd name="connsiteY6" fmla="*/ 1418031 h 1702882"/>
              <a:gd name="connsiteX7" fmla="*/ 2710443 w 9155242"/>
              <a:gd name="connsiteY7" fmla="*/ 1047860 h 1702882"/>
              <a:gd name="connsiteX8" fmla="*/ 1797996 w 9155242"/>
              <a:gd name="connsiteY8" fmla="*/ 662101 h 1702882"/>
              <a:gd name="connsiteX0" fmla="*/ 1797996 w 9155242"/>
              <a:gd name="connsiteY0" fmla="*/ 662101 h 2285823"/>
              <a:gd name="connsiteX1" fmla="*/ 348185 w 9155242"/>
              <a:gd name="connsiteY1" fmla="*/ 331647 h 2285823"/>
              <a:gd name="connsiteX2" fmla="*/ 6260115 w 9155242"/>
              <a:gd name="connsiteY2" fmla="*/ 331674 h 2285823"/>
              <a:gd name="connsiteX3" fmla="*/ 7648743 w 9155242"/>
              <a:gd name="connsiteY3" fmla="*/ 307558 h 2285823"/>
              <a:gd name="connsiteX4" fmla="*/ 8781815 w 9155242"/>
              <a:gd name="connsiteY4" fmla="*/ 188775 h 2285823"/>
              <a:gd name="connsiteX5" fmla="*/ 8881858 w 9155242"/>
              <a:gd name="connsiteY5" fmla="*/ 1440209 h 2285823"/>
              <a:gd name="connsiteX6" fmla="*/ 6823619 w 9155242"/>
              <a:gd name="connsiteY6" fmla="*/ 1418031 h 2285823"/>
              <a:gd name="connsiteX7" fmla="*/ 2733925 w 9155242"/>
              <a:gd name="connsiteY7" fmla="*/ 1630802 h 2285823"/>
              <a:gd name="connsiteX8" fmla="*/ 1797996 w 9155242"/>
              <a:gd name="connsiteY8" fmla="*/ 662101 h 2285823"/>
              <a:gd name="connsiteX0" fmla="*/ 749908 w 9155242"/>
              <a:gd name="connsiteY0" fmla="*/ 662100 h 2285824"/>
              <a:gd name="connsiteX1" fmla="*/ 348185 w 9155242"/>
              <a:gd name="connsiteY1" fmla="*/ 331647 h 2285824"/>
              <a:gd name="connsiteX2" fmla="*/ 6260115 w 9155242"/>
              <a:gd name="connsiteY2" fmla="*/ 331674 h 2285824"/>
              <a:gd name="connsiteX3" fmla="*/ 7648743 w 9155242"/>
              <a:gd name="connsiteY3" fmla="*/ 307558 h 2285824"/>
              <a:gd name="connsiteX4" fmla="*/ 8781815 w 9155242"/>
              <a:gd name="connsiteY4" fmla="*/ 188775 h 2285824"/>
              <a:gd name="connsiteX5" fmla="*/ 8881858 w 9155242"/>
              <a:gd name="connsiteY5" fmla="*/ 1440209 h 2285824"/>
              <a:gd name="connsiteX6" fmla="*/ 6823619 w 9155242"/>
              <a:gd name="connsiteY6" fmla="*/ 1418031 h 2285824"/>
              <a:gd name="connsiteX7" fmla="*/ 2733925 w 9155242"/>
              <a:gd name="connsiteY7" fmla="*/ 1630802 h 2285824"/>
              <a:gd name="connsiteX8" fmla="*/ 749908 w 9155242"/>
              <a:gd name="connsiteY8" fmla="*/ 662100 h 2285824"/>
              <a:gd name="connsiteX0" fmla="*/ 749908 w 9155242"/>
              <a:gd name="connsiteY0" fmla="*/ 662100 h 1756790"/>
              <a:gd name="connsiteX1" fmla="*/ 348185 w 9155242"/>
              <a:gd name="connsiteY1" fmla="*/ 331647 h 1756790"/>
              <a:gd name="connsiteX2" fmla="*/ 6260115 w 9155242"/>
              <a:gd name="connsiteY2" fmla="*/ 331674 h 1756790"/>
              <a:gd name="connsiteX3" fmla="*/ 7648743 w 9155242"/>
              <a:gd name="connsiteY3" fmla="*/ 307558 h 1756790"/>
              <a:gd name="connsiteX4" fmla="*/ 8781815 w 9155242"/>
              <a:gd name="connsiteY4" fmla="*/ 188775 h 1756790"/>
              <a:gd name="connsiteX5" fmla="*/ 8881858 w 9155242"/>
              <a:gd name="connsiteY5" fmla="*/ 1440209 h 1756790"/>
              <a:gd name="connsiteX6" fmla="*/ 6823619 w 9155242"/>
              <a:gd name="connsiteY6" fmla="*/ 1418031 h 1756790"/>
              <a:gd name="connsiteX7" fmla="*/ 2733925 w 9155242"/>
              <a:gd name="connsiteY7" fmla="*/ 1630802 h 1756790"/>
              <a:gd name="connsiteX8" fmla="*/ 749908 w 9155242"/>
              <a:gd name="connsiteY8" fmla="*/ 662100 h 1756790"/>
              <a:gd name="connsiteX0" fmla="*/ 749908 w 9155242"/>
              <a:gd name="connsiteY0" fmla="*/ 662100 h 1803582"/>
              <a:gd name="connsiteX1" fmla="*/ 348185 w 9155242"/>
              <a:gd name="connsiteY1" fmla="*/ 331647 h 1803582"/>
              <a:gd name="connsiteX2" fmla="*/ 6260115 w 9155242"/>
              <a:gd name="connsiteY2" fmla="*/ 331674 h 1803582"/>
              <a:gd name="connsiteX3" fmla="*/ 7648743 w 9155242"/>
              <a:gd name="connsiteY3" fmla="*/ 307558 h 1803582"/>
              <a:gd name="connsiteX4" fmla="*/ 8781815 w 9155242"/>
              <a:gd name="connsiteY4" fmla="*/ 188775 h 1803582"/>
              <a:gd name="connsiteX5" fmla="*/ 8881858 w 9155242"/>
              <a:gd name="connsiteY5" fmla="*/ 1440209 h 1803582"/>
              <a:gd name="connsiteX6" fmla="*/ 6847101 w 9155242"/>
              <a:gd name="connsiteY6" fmla="*/ 1584566 h 1803582"/>
              <a:gd name="connsiteX7" fmla="*/ 2733925 w 9155242"/>
              <a:gd name="connsiteY7" fmla="*/ 1630802 h 1803582"/>
              <a:gd name="connsiteX8" fmla="*/ 749908 w 9155242"/>
              <a:gd name="connsiteY8" fmla="*/ 662100 h 1803582"/>
              <a:gd name="connsiteX0" fmla="*/ 749908 w 9155242"/>
              <a:gd name="connsiteY0" fmla="*/ 662100 h 1756790"/>
              <a:gd name="connsiteX1" fmla="*/ 348185 w 9155242"/>
              <a:gd name="connsiteY1" fmla="*/ 331647 h 1756790"/>
              <a:gd name="connsiteX2" fmla="*/ 6260115 w 9155242"/>
              <a:gd name="connsiteY2" fmla="*/ 331674 h 1756790"/>
              <a:gd name="connsiteX3" fmla="*/ 7648743 w 9155242"/>
              <a:gd name="connsiteY3" fmla="*/ 307558 h 1756790"/>
              <a:gd name="connsiteX4" fmla="*/ 8781815 w 9155242"/>
              <a:gd name="connsiteY4" fmla="*/ 188775 h 1756790"/>
              <a:gd name="connsiteX5" fmla="*/ 8881858 w 9155242"/>
              <a:gd name="connsiteY5" fmla="*/ 1440209 h 1756790"/>
              <a:gd name="connsiteX6" fmla="*/ 6847101 w 9155242"/>
              <a:gd name="connsiteY6" fmla="*/ 1584566 h 1756790"/>
              <a:gd name="connsiteX7" fmla="*/ 2733925 w 9155242"/>
              <a:gd name="connsiteY7" fmla="*/ 1630802 h 1756790"/>
              <a:gd name="connsiteX8" fmla="*/ 749908 w 9155242"/>
              <a:gd name="connsiteY8" fmla="*/ 662100 h 1756790"/>
              <a:gd name="connsiteX0" fmla="*/ 749908 w 9155242"/>
              <a:gd name="connsiteY0" fmla="*/ 662100 h 1756790"/>
              <a:gd name="connsiteX1" fmla="*/ 348185 w 9155242"/>
              <a:gd name="connsiteY1" fmla="*/ 331647 h 1756790"/>
              <a:gd name="connsiteX2" fmla="*/ 6260115 w 9155242"/>
              <a:gd name="connsiteY2" fmla="*/ 331674 h 1756790"/>
              <a:gd name="connsiteX3" fmla="*/ 7648743 w 9155242"/>
              <a:gd name="connsiteY3" fmla="*/ 307558 h 1756790"/>
              <a:gd name="connsiteX4" fmla="*/ 8781815 w 9155242"/>
              <a:gd name="connsiteY4" fmla="*/ 188775 h 1756790"/>
              <a:gd name="connsiteX5" fmla="*/ 8881858 w 9155242"/>
              <a:gd name="connsiteY5" fmla="*/ 1440209 h 1756790"/>
              <a:gd name="connsiteX6" fmla="*/ 6847101 w 9155242"/>
              <a:gd name="connsiteY6" fmla="*/ 1584566 h 1756790"/>
              <a:gd name="connsiteX7" fmla="*/ 2733925 w 9155242"/>
              <a:gd name="connsiteY7" fmla="*/ 1630802 h 1756790"/>
              <a:gd name="connsiteX8" fmla="*/ 749908 w 9155242"/>
              <a:gd name="connsiteY8" fmla="*/ 662100 h 1756790"/>
              <a:gd name="connsiteX0" fmla="*/ 749908 w 9229550"/>
              <a:gd name="connsiteY0" fmla="*/ 662100 h 1756790"/>
              <a:gd name="connsiteX1" fmla="*/ 348185 w 9229550"/>
              <a:gd name="connsiteY1" fmla="*/ 331647 h 1756790"/>
              <a:gd name="connsiteX2" fmla="*/ 6260115 w 9229550"/>
              <a:gd name="connsiteY2" fmla="*/ 331674 h 1756790"/>
              <a:gd name="connsiteX3" fmla="*/ 7648743 w 9229550"/>
              <a:gd name="connsiteY3" fmla="*/ 307558 h 1756790"/>
              <a:gd name="connsiteX4" fmla="*/ 8781815 w 9229550"/>
              <a:gd name="connsiteY4" fmla="*/ 188775 h 1756790"/>
              <a:gd name="connsiteX5" fmla="*/ 8976778 w 9229550"/>
              <a:gd name="connsiteY5" fmla="*/ 1440209 h 1756790"/>
              <a:gd name="connsiteX6" fmla="*/ 6847101 w 9229550"/>
              <a:gd name="connsiteY6" fmla="*/ 1584566 h 1756790"/>
              <a:gd name="connsiteX7" fmla="*/ 2733925 w 9229550"/>
              <a:gd name="connsiteY7" fmla="*/ 1630802 h 1756790"/>
              <a:gd name="connsiteX8" fmla="*/ 749908 w 9229550"/>
              <a:gd name="connsiteY8" fmla="*/ 662100 h 1756790"/>
              <a:gd name="connsiteX0" fmla="*/ 749908 w 9155242"/>
              <a:gd name="connsiteY0" fmla="*/ 662100 h 1756790"/>
              <a:gd name="connsiteX1" fmla="*/ 348185 w 9155242"/>
              <a:gd name="connsiteY1" fmla="*/ 331647 h 1756790"/>
              <a:gd name="connsiteX2" fmla="*/ 6260115 w 9155242"/>
              <a:gd name="connsiteY2" fmla="*/ 331674 h 1756790"/>
              <a:gd name="connsiteX3" fmla="*/ 7648743 w 9155242"/>
              <a:gd name="connsiteY3" fmla="*/ 307558 h 1756790"/>
              <a:gd name="connsiteX4" fmla="*/ 8781815 w 9155242"/>
              <a:gd name="connsiteY4" fmla="*/ 188775 h 1756790"/>
              <a:gd name="connsiteX5" fmla="*/ 8976778 w 9155242"/>
              <a:gd name="connsiteY5" fmla="*/ 1440209 h 1756790"/>
              <a:gd name="connsiteX6" fmla="*/ 6847101 w 9155242"/>
              <a:gd name="connsiteY6" fmla="*/ 1584566 h 1756790"/>
              <a:gd name="connsiteX7" fmla="*/ 2733925 w 9155242"/>
              <a:gd name="connsiteY7" fmla="*/ 1630802 h 1756790"/>
              <a:gd name="connsiteX8" fmla="*/ 749908 w 9155242"/>
              <a:gd name="connsiteY8" fmla="*/ 662100 h 175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5242" h="1756790">
                <a:moveTo>
                  <a:pt x="749908" y="662100"/>
                </a:moveTo>
                <a:cubicBezTo>
                  <a:pt x="352285" y="445574"/>
                  <a:pt x="0" y="470018"/>
                  <a:pt x="348185" y="331647"/>
                </a:cubicBezTo>
                <a:cubicBezTo>
                  <a:pt x="1735494" y="61473"/>
                  <a:pt x="4845820" y="181795"/>
                  <a:pt x="6260115" y="331674"/>
                </a:cubicBezTo>
                <a:lnTo>
                  <a:pt x="7648743" y="307558"/>
                </a:lnTo>
                <a:cubicBezTo>
                  <a:pt x="8044979" y="283742"/>
                  <a:pt x="8579491" y="0"/>
                  <a:pt x="8781815" y="188775"/>
                </a:cubicBezTo>
                <a:cubicBezTo>
                  <a:pt x="9155242" y="545057"/>
                  <a:pt x="9027904" y="801104"/>
                  <a:pt x="8976778" y="1440209"/>
                </a:cubicBezTo>
                <a:cubicBezTo>
                  <a:pt x="9047493" y="1617341"/>
                  <a:pt x="7899436" y="1618530"/>
                  <a:pt x="6847101" y="1584566"/>
                </a:cubicBezTo>
                <a:cubicBezTo>
                  <a:pt x="5818532" y="1519175"/>
                  <a:pt x="3571529" y="1756790"/>
                  <a:pt x="2733925" y="1630802"/>
                </a:cubicBezTo>
                <a:cubicBezTo>
                  <a:pt x="1343909" y="1467835"/>
                  <a:pt x="1147531" y="878626"/>
                  <a:pt x="749908" y="662100"/>
                </a:cubicBezTo>
                <a:close/>
              </a:path>
            </a:pathLst>
          </a:custGeom>
          <a:gradFill flip="none" rotWithShape="1">
            <a:gsLst>
              <a:gs pos="81000">
                <a:srgbClr val="FFFFB7"/>
              </a:gs>
              <a:gs pos="14000">
                <a:srgbClr val="CCFFCC"/>
              </a:gs>
              <a:gs pos="52000">
                <a:srgbClr val="FF9900"/>
              </a:gs>
              <a:gs pos="93000">
                <a:srgbClr val="E4EDF8"/>
              </a:gs>
              <a:gs pos="3000">
                <a:srgbClr val="00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Podtytuł 2"/>
          <p:cNvSpPr txBox="1">
            <a:spLocks/>
          </p:cNvSpPr>
          <p:nvPr userDrawn="1"/>
        </p:nvSpPr>
        <p:spPr>
          <a:xfrm>
            <a:off x="1259632" y="6201376"/>
            <a:ext cx="6984776" cy="612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1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IAEA PROJECT RER/9/117</a:t>
            </a:r>
            <a:r>
              <a:rPr lang="pl-PL" sz="11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 </a:t>
            </a:r>
          </a:p>
          <a:p>
            <a:pPr marL="0" indent="0" algn="ctr">
              <a:buNone/>
            </a:pPr>
            <a:r>
              <a:rPr lang="en-US" sz="11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Regional Workshop on Regulatory Control of Radioactive Discharges to the Environment </a:t>
            </a:r>
            <a:endParaRPr lang="pl-PL" sz="1100" b="0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r>
              <a:rPr lang="pl-PL" sz="11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17-21 </a:t>
            </a:r>
            <a:r>
              <a:rPr lang="pl-PL" sz="1100" b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June</a:t>
            </a:r>
            <a:r>
              <a:rPr lang="pl-PL" sz="11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2013, </a:t>
            </a:r>
            <a:r>
              <a:rPr lang="pl-PL" sz="1100" b="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Warsaw</a:t>
            </a:r>
            <a:r>
              <a:rPr lang="pl-PL" sz="11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Poland</a:t>
            </a:r>
            <a:endParaRPr lang="pl-PL" sz="1100" dirty="0">
              <a:effectLst/>
            </a:endParaRPr>
          </a:p>
        </p:txBody>
      </p:sp>
      <p:sp>
        <p:nvSpPr>
          <p:cNvPr id="15" name="Prostokąt 14"/>
          <p:cNvSpPr/>
          <p:nvPr userDrawn="1"/>
        </p:nvSpPr>
        <p:spPr>
          <a:xfrm>
            <a:off x="1115616" y="0"/>
            <a:ext cx="784887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Aft>
                <a:spcPts val="600"/>
              </a:spcAft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NUCLEAR SAFETY AND RADIOLOGICAL PROTECTION METHODS</a:t>
            </a: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THE NUCLEAR POWER ENGINEERING’S CURRENT AND FUTURE NEEDS </a:t>
            </a:r>
            <a:endParaRPr lang="pl-PL" sz="1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ts val="1800"/>
              </a:lnSpc>
              <a:spcAft>
                <a:spcPts val="1200"/>
              </a:spcAft>
            </a:pPr>
            <a:r>
              <a:rPr lang="pl-PL" sz="1600" i="1" dirty="0" smtClean="0">
                <a:solidFill>
                  <a:srgbClr val="0066FF"/>
                </a:solidFill>
              </a:rPr>
              <a:t>                    </a:t>
            </a:r>
            <a:r>
              <a:rPr lang="en-GB" sz="1600" i="1" dirty="0" smtClean="0">
                <a:solidFill>
                  <a:srgbClr val="0066FF"/>
                </a:solidFill>
              </a:rPr>
              <a:t>Polish </a:t>
            </a:r>
            <a:r>
              <a:rPr lang="en-US" sz="1600" i="1" dirty="0" smtClean="0">
                <a:solidFill>
                  <a:srgbClr val="0066FF"/>
                </a:solidFill>
              </a:rPr>
              <a:t>National Centre for Research and Development (</a:t>
            </a:r>
            <a:r>
              <a:rPr lang="en-US" sz="1600" i="1" dirty="0" err="1" smtClean="0">
                <a:solidFill>
                  <a:srgbClr val="0066FF"/>
                </a:solidFill>
              </a:rPr>
              <a:t>NCBiR</a:t>
            </a:r>
            <a:r>
              <a:rPr lang="en-US" sz="1600" i="1" dirty="0" smtClean="0">
                <a:solidFill>
                  <a:srgbClr val="0066FF"/>
                </a:solidFill>
              </a:rPr>
              <a:t>) </a:t>
            </a:r>
            <a:endParaRPr lang="en-US" dirty="0">
              <a:solidFill>
                <a:srgbClr val="0066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504" y="6021288"/>
            <a:ext cx="900000" cy="77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12" descr="logo_ncbir_brazowe_bez tła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403647" y="548680"/>
            <a:ext cx="832458" cy="540000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4" y="4"/>
            <a:ext cx="1116000" cy="169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a 20"/>
          <p:cNvGrpSpPr/>
          <p:nvPr/>
        </p:nvGrpSpPr>
        <p:grpSpPr>
          <a:xfrm rot="568132">
            <a:off x="629035" y="1598162"/>
            <a:ext cx="2770099" cy="3943518"/>
            <a:chOff x="840429" y="1239534"/>
            <a:chExt cx="4018734" cy="4580115"/>
          </a:xfrm>
        </p:grpSpPr>
        <p:sp>
          <p:nvSpPr>
            <p:cNvPr id="22" name="Wycinek koła 21"/>
            <p:cNvSpPr/>
            <p:nvPr/>
          </p:nvSpPr>
          <p:spPr bwMode="auto">
            <a:xfrm rot="567400">
              <a:off x="840430" y="1239534"/>
              <a:ext cx="4018733" cy="4551023"/>
            </a:xfrm>
            <a:custGeom>
              <a:avLst/>
              <a:gdLst>
                <a:gd name="connsiteX0" fmla="*/ 5116524 w 6539812"/>
                <a:gd name="connsiteY0" fmla="*/ 4261116 h 4669013"/>
                <a:gd name="connsiteX1" fmla="*/ 1988990 w 6539812"/>
                <a:gd name="connsiteY1" fmla="*/ 4482441 h 4669013"/>
                <a:gd name="connsiteX2" fmla="*/ 219309 w 6539812"/>
                <a:gd name="connsiteY2" fmla="*/ 1493956 h 4669013"/>
                <a:gd name="connsiteX3" fmla="*/ 3269906 w 6539812"/>
                <a:gd name="connsiteY3" fmla="*/ 0 h 4669013"/>
                <a:gd name="connsiteX4" fmla="*/ 3269906 w 6539812"/>
                <a:gd name="connsiteY4" fmla="*/ 2334507 h 4669013"/>
                <a:gd name="connsiteX5" fmla="*/ 5116524 w 6539812"/>
                <a:gd name="connsiteY5" fmla="*/ 4261116 h 4669013"/>
                <a:gd name="connsiteX0" fmla="*/ 3270670 w 5117288"/>
                <a:gd name="connsiteY0" fmla="*/ 2334507 h 4669023"/>
                <a:gd name="connsiteX1" fmla="*/ 5117288 w 5117288"/>
                <a:gd name="connsiteY1" fmla="*/ 4261116 h 4669023"/>
                <a:gd name="connsiteX2" fmla="*/ 1989754 w 5117288"/>
                <a:gd name="connsiteY2" fmla="*/ 4482441 h 4669023"/>
                <a:gd name="connsiteX3" fmla="*/ 220073 w 5117288"/>
                <a:gd name="connsiteY3" fmla="*/ 1493956 h 4669023"/>
                <a:gd name="connsiteX4" fmla="*/ 3270670 w 5117288"/>
                <a:gd name="connsiteY4" fmla="*/ 0 h 4669023"/>
                <a:gd name="connsiteX5" fmla="*/ 3362110 w 5117288"/>
                <a:gd name="connsiteY5" fmla="*/ 2425947 h 4669023"/>
                <a:gd name="connsiteX0" fmla="*/ 5117288 w 5117288"/>
                <a:gd name="connsiteY0" fmla="*/ 4261116 h 4669023"/>
                <a:gd name="connsiteX1" fmla="*/ 1989754 w 5117288"/>
                <a:gd name="connsiteY1" fmla="*/ 4482441 h 4669023"/>
                <a:gd name="connsiteX2" fmla="*/ 220073 w 5117288"/>
                <a:gd name="connsiteY2" fmla="*/ 1493956 h 4669023"/>
                <a:gd name="connsiteX3" fmla="*/ 3270670 w 5117288"/>
                <a:gd name="connsiteY3" fmla="*/ 0 h 4669023"/>
                <a:gd name="connsiteX4" fmla="*/ 3362110 w 5117288"/>
                <a:gd name="connsiteY4" fmla="*/ 2425947 h 4669023"/>
                <a:gd name="connsiteX0" fmla="*/ 5117288 w 5117288"/>
                <a:gd name="connsiteY0" fmla="*/ 4261116 h 4669023"/>
                <a:gd name="connsiteX1" fmla="*/ 1989754 w 5117288"/>
                <a:gd name="connsiteY1" fmla="*/ 4482441 h 4669023"/>
                <a:gd name="connsiteX2" fmla="*/ 220073 w 5117288"/>
                <a:gd name="connsiteY2" fmla="*/ 1493956 h 4669023"/>
                <a:gd name="connsiteX3" fmla="*/ 3270670 w 5117288"/>
                <a:gd name="connsiteY3" fmla="*/ 0 h 466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17288" h="4669023">
                  <a:moveTo>
                    <a:pt x="5117288" y="4261116"/>
                  </a:moveTo>
                  <a:cubicBezTo>
                    <a:pt x="4196035" y="4711188"/>
                    <a:pt x="3016838" y="4794636"/>
                    <a:pt x="1989754" y="4482441"/>
                  </a:cubicBezTo>
                  <a:cubicBezTo>
                    <a:pt x="368185" y="3989545"/>
                    <a:pt x="-414495" y="2667823"/>
                    <a:pt x="220073" y="1493956"/>
                  </a:cubicBezTo>
                  <a:cubicBezTo>
                    <a:pt x="706730" y="593706"/>
                    <a:pt x="1919053" y="0"/>
                    <a:pt x="3270670" y="0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23" name="Wycinek koła 21"/>
            <p:cNvSpPr/>
            <p:nvPr/>
          </p:nvSpPr>
          <p:spPr bwMode="auto">
            <a:xfrm rot="999183">
              <a:off x="840429" y="1268626"/>
              <a:ext cx="4018733" cy="4551023"/>
            </a:xfrm>
            <a:custGeom>
              <a:avLst/>
              <a:gdLst>
                <a:gd name="connsiteX0" fmla="*/ 5116524 w 6539812"/>
                <a:gd name="connsiteY0" fmla="*/ 4261116 h 4669013"/>
                <a:gd name="connsiteX1" fmla="*/ 1988990 w 6539812"/>
                <a:gd name="connsiteY1" fmla="*/ 4482441 h 4669013"/>
                <a:gd name="connsiteX2" fmla="*/ 219309 w 6539812"/>
                <a:gd name="connsiteY2" fmla="*/ 1493956 h 4669013"/>
                <a:gd name="connsiteX3" fmla="*/ 3269906 w 6539812"/>
                <a:gd name="connsiteY3" fmla="*/ 0 h 4669013"/>
                <a:gd name="connsiteX4" fmla="*/ 3269906 w 6539812"/>
                <a:gd name="connsiteY4" fmla="*/ 2334507 h 4669013"/>
                <a:gd name="connsiteX5" fmla="*/ 5116524 w 6539812"/>
                <a:gd name="connsiteY5" fmla="*/ 4261116 h 4669013"/>
                <a:gd name="connsiteX0" fmla="*/ 3270670 w 5117288"/>
                <a:gd name="connsiteY0" fmla="*/ 2334507 h 4669023"/>
                <a:gd name="connsiteX1" fmla="*/ 5117288 w 5117288"/>
                <a:gd name="connsiteY1" fmla="*/ 4261116 h 4669023"/>
                <a:gd name="connsiteX2" fmla="*/ 1989754 w 5117288"/>
                <a:gd name="connsiteY2" fmla="*/ 4482441 h 4669023"/>
                <a:gd name="connsiteX3" fmla="*/ 220073 w 5117288"/>
                <a:gd name="connsiteY3" fmla="*/ 1493956 h 4669023"/>
                <a:gd name="connsiteX4" fmla="*/ 3270670 w 5117288"/>
                <a:gd name="connsiteY4" fmla="*/ 0 h 4669023"/>
                <a:gd name="connsiteX5" fmla="*/ 3362110 w 5117288"/>
                <a:gd name="connsiteY5" fmla="*/ 2425947 h 4669023"/>
                <a:gd name="connsiteX0" fmla="*/ 5117288 w 5117288"/>
                <a:gd name="connsiteY0" fmla="*/ 4261116 h 4669023"/>
                <a:gd name="connsiteX1" fmla="*/ 1989754 w 5117288"/>
                <a:gd name="connsiteY1" fmla="*/ 4482441 h 4669023"/>
                <a:gd name="connsiteX2" fmla="*/ 220073 w 5117288"/>
                <a:gd name="connsiteY2" fmla="*/ 1493956 h 4669023"/>
                <a:gd name="connsiteX3" fmla="*/ 3270670 w 5117288"/>
                <a:gd name="connsiteY3" fmla="*/ 0 h 4669023"/>
                <a:gd name="connsiteX4" fmla="*/ 3362110 w 5117288"/>
                <a:gd name="connsiteY4" fmla="*/ 2425947 h 4669023"/>
                <a:gd name="connsiteX0" fmla="*/ 5117288 w 5117288"/>
                <a:gd name="connsiteY0" fmla="*/ 4261116 h 4669023"/>
                <a:gd name="connsiteX1" fmla="*/ 1989754 w 5117288"/>
                <a:gd name="connsiteY1" fmla="*/ 4482441 h 4669023"/>
                <a:gd name="connsiteX2" fmla="*/ 220073 w 5117288"/>
                <a:gd name="connsiteY2" fmla="*/ 1493956 h 4669023"/>
                <a:gd name="connsiteX3" fmla="*/ 3270670 w 5117288"/>
                <a:gd name="connsiteY3" fmla="*/ 0 h 466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17288" h="4669023">
                  <a:moveTo>
                    <a:pt x="5117288" y="4261116"/>
                  </a:moveTo>
                  <a:cubicBezTo>
                    <a:pt x="4196035" y="4711188"/>
                    <a:pt x="3016838" y="4794636"/>
                    <a:pt x="1989754" y="4482441"/>
                  </a:cubicBezTo>
                  <a:cubicBezTo>
                    <a:pt x="368185" y="3989545"/>
                    <a:pt x="-414495" y="2667823"/>
                    <a:pt x="220073" y="1493956"/>
                  </a:cubicBezTo>
                  <a:cubicBezTo>
                    <a:pt x="706730" y="593706"/>
                    <a:pt x="1919053" y="0"/>
                    <a:pt x="3270670" y="0"/>
                  </a:cubicBezTo>
                </a:path>
              </a:pathLst>
            </a:custGeom>
            <a:ln>
              <a:solidFill>
                <a:srgbClr val="FFFF66"/>
              </a:solidFill>
              <a:headEnd/>
              <a:tailEnd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Łącznik prostoliniowy 57"/>
          <p:cNvCxnSpPr/>
          <p:nvPr/>
        </p:nvCxnSpPr>
        <p:spPr>
          <a:xfrm>
            <a:off x="2411760" y="3933056"/>
            <a:ext cx="636167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kamil\Desktop\strona www\LOGO CERAD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603" y="817932"/>
            <a:ext cx="935460" cy="128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"/>
          <p:cNvSpPr>
            <a:spLocks noChangeAspect="1" noChangeArrowheads="1"/>
          </p:cNvSpPr>
          <p:nvPr/>
        </p:nvSpPr>
        <p:spPr bwMode="auto">
          <a:xfrm>
            <a:off x="1932512" y="2315994"/>
            <a:ext cx="71825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600"/>
              </a:lnSpc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a typeface="Tahoma" pitchFamily="34" charset="0"/>
                <a:cs typeface="Tahoma" pitchFamily="34" charset="0"/>
              </a:rPr>
              <a:t>Classical and modern methods in biological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ea typeface="Tahoma" pitchFamily="34" charset="0"/>
                <a:cs typeface="Tahoma" pitchFamily="34" charset="0"/>
              </a:rPr>
              <a:t>dosimetry</a:t>
            </a:r>
            <a:endParaRPr lang="pl-PL" sz="3200" i="1" dirty="0">
              <a:solidFill>
                <a:schemeClr val="tx1">
                  <a:lumMod val="95000"/>
                  <a:lumOff val="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ctangle 1"/>
          <p:cNvSpPr>
            <a:spLocks noChangeAspect="1" noChangeArrowheads="1"/>
          </p:cNvSpPr>
          <p:nvPr/>
        </p:nvSpPr>
        <p:spPr bwMode="auto">
          <a:xfrm>
            <a:off x="1907704" y="3557568"/>
            <a:ext cx="712355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dirty="0" smtClean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Kamil Brzóska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Institute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Nuclear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Chemistry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and Technology,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Centre for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Radiobiology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and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Biological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Dosimetry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pl-PL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Warsaw</a:t>
            </a:r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Poland</a:t>
            </a:r>
          </a:p>
        </p:txBody>
      </p:sp>
      <p:pic>
        <p:nvPicPr>
          <p:cNvPr id="20" name="Picture 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905">
            <a:off x="1970574" y="1260120"/>
            <a:ext cx="1285805" cy="1008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Obraz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36"/>
          <a:stretch/>
        </p:blipFill>
        <p:spPr bwMode="auto">
          <a:xfrm rot="20209927">
            <a:off x="184358" y="2250998"/>
            <a:ext cx="1428856" cy="1002204"/>
          </a:xfrm>
          <a:prstGeom prst="roundRect">
            <a:avLst>
              <a:gd name="adj" fmla="val 22148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6282">
            <a:off x="241928" y="4049408"/>
            <a:ext cx="1475361" cy="1238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C:\Users\kamil\Desktop\Amplification Plo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49" y="5042576"/>
            <a:ext cx="1325883" cy="940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03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095" y="1196752"/>
            <a:ext cx="8435850" cy="756000"/>
          </a:xfrm>
          <a:solidFill>
            <a:schemeClr val="bg1"/>
          </a:solidFill>
        </p:spPr>
        <p:txBody>
          <a:bodyPr/>
          <a:lstStyle/>
          <a:p>
            <a:r>
              <a:rPr lang="en-US" dirty="0" err="1" smtClean="0"/>
              <a:t>Dicentircs</a:t>
            </a:r>
            <a:r>
              <a:rPr lang="en-US" dirty="0" smtClean="0"/>
              <a:t> dose-response curve for gamma Co60 radiation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45367203"/>
              </p:ext>
            </p:extLst>
          </p:nvPr>
        </p:nvGraphicFramePr>
        <p:xfrm>
          <a:off x="755576" y="2204864"/>
          <a:ext cx="7908022" cy="367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Wykres" r:id="rId3" imgW="5619853" imgH="2609850" progId="Excel.Chart.8">
                  <p:embed/>
                </p:oleObj>
              </mc:Choice>
              <mc:Fallback>
                <p:oleObj name="Wykres" r:id="rId3" imgW="5619853" imgH="260985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204864"/>
                        <a:ext cx="7908022" cy="36724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1835696" y="2348880"/>
            <a:ext cx="58326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545337" y="5332566"/>
            <a:ext cx="11110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Dose</a:t>
            </a:r>
            <a:r>
              <a:rPr lang="pl-PL" b="1" dirty="0" smtClean="0"/>
              <a:t> (</a:t>
            </a:r>
            <a:r>
              <a:rPr lang="pl-PL" b="1" dirty="0" err="1" smtClean="0"/>
              <a:t>Gy</a:t>
            </a:r>
            <a:r>
              <a:rPr lang="pl-PL" b="1" dirty="0" smtClean="0"/>
              <a:t>)</a:t>
            </a:r>
            <a:endParaRPr lang="pl-PL" b="1" dirty="0"/>
          </a:p>
        </p:txBody>
      </p:sp>
      <p:sp>
        <p:nvSpPr>
          <p:cNvPr id="9" name="pole tekstowe 8"/>
          <p:cNvSpPr txBox="1"/>
          <p:nvPr/>
        </p:nvSpPr>
        <p:spPr>
          <a:xfrm rot="16200000">
            <a:off x="-429700" y="3649294"/>
            <a:ext cx="316835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pl-PL" sz="1600" b="1" dirty="0" smtClean="0"/>
          </a:p>
          <a:p>
            <a:pPr algn="ctr"/>
            <a:r>
              <a:rPr lang="pl-PL" sz="1600" b="1" dirty="0" err="1" smtClean="0"/>
              <a:t>Dicentrics</a:t>
            </a:r>
            <a:r>
              <a:rPr lang="pl-PL" sz="1600" b="1" dirty="0" smtClean="0"/>
              <a:t>/100 </a:t>
            </a:r>
            <a:r>
              <a:rPr lang="pl-PL" sz="1600" b="1" dirty="0" err="1" smtClean="0"/>
              <a:t>mitotic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cells</a:t>
            </a:r>
            <a:endParaRPr lang="pl-PL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428482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756000"/>
          </a:xfrm>
        </p:spPr>
        <p:txBody>
          <a:bodyPr/>
          <a:lstStyle/>
          <a:p>
            <a:r>
              <a:rPr lang="en-US" dirty="0"/>
              <a:t>Disadvantages of the </a:t>
            </a:r>
            <a:r>
              <a:rPr lang="en-US" dirty="0" err="1"/>
              <a:t>dicentric</a:t>
            </a:r>
            <a:r>
              <a:rPr lang="en-US" dirty="0"/>
              <a:t> assay</a:t>
            </a:r>
            <a:endParaRPr lang="pl-PL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2132856"/>
            <a:ext cx="8928991" cy="37444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000" dirty="0" err="1" smtClean="0"/>
              <a:t>Dicentric</a:t>
            </a:r>
            <a:r>
              <a:rPr lang="en-US" sz="3000" dirty="0" smtClean="0"/>
              <a:t> assay is time consuming and laborious, therefore not suitable for mass casualties scenarios;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The level of </a:t>
            </a:r>
            <a:r>
              <a:rPr lang="en-US" sz="3000" dirty="0" err="1" smtClean="0"/>
              <a:t>dicentrics</a:t>
            </a:r>
            <a:r>
              <a:rPr lang="en-US" sz="3000" dirty="0" smtClean="0"/>
              <a:t> in lymphocytes decreases with time, thus the retrospective </a:t>
            </a:r>
            <a:r>
              <a:rPr lang="en-US" sz="3000" dirty="0" err="1" smtClean="0"/>
              <a:t>dosimetry</a:t>
            </a:r>
            <a:r>
              <a:rPr lang="en-US" sz="3000" dirty="0" smtClean="0"/>
              <a:t> is unreliable;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To reveal </a:t>
            </a:r>
            <a:r>
              <a:rPr lang="en-US" sz="3000" dirty="0" err="1" smtClean="0"/>
              <a:t>dicentrics</a:t>
            </a:r>
            <a:r>
              <a:rPr lang="en-US" sz="3000" dirty="0" smtClean="0"/>
              <a:t>, lymphocytes must be induced to cell division using mitogen (e.g., </a:t>
            </a:r>
            <a:r>
              <a:rPr lang="en-US" sz="3000" dirty="0" err="1" smtClean="0"/>
              <a:t>phytohaemagglutinin</a:t>
            </a:r>
            <a:r>
              <a:rPr lang="en-US" sz="3000" dirty="0" smtClean="0"/>
              <a:t>) and cultured for 48 h before scoring can begin.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58724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11560" y="1844824"/>
            <a:ext cx="822960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Objective 2: Development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of biological 			  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dosimetry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methods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32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kern="0" baseline="0" dirty="0" smtClean="0">
                <a:solidFill>
                  <a:srgbClr val="000000"/>
                </a:solidFill>
              </a:rPr>
              <a:t>Phase</a:t>
            </a:r>
            <a:r>
              <a:rPr lang="en-US" kern="0" dirty="0" smtClean="0">
                <a:solidFill>
                  <a:srgbClr val="000000"/>
                </a:solidFill>
              </a:rPr>
              <a:t> 10: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Evaluation of the relevance of 		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combined PCC and FISH methods for 	        biological</a:t>
            </a:r>
            <a:r>
              <a:rPr lang="en-US" kern="0" dirty="0" smtClean="0">
                <a:solidFill>
                  <a:srgbClr val="000000"/>
                </a:solidFill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dosimetry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2875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496" y="1412776"/>
            <a:ext cx="9108504" cy="7560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Premature </a:t>
            </a:r>
            <a:r>
              <a:rPr lang="en-US" dirty="0"/>
              <a:t>Chromosome </a:t>
            </a:r>
            <a:r>
              <a:rPr lang="en-US" dirty="0" smtClean="0"/>
              <a:t>Condensation</a:t>
            </a:r>
            <a:r>
              <a:rPr lang="pl-PL" dirty="0" smtClean="0"/>
              <a:t> (PCC)</a:t>
            </a:r>
            <a:r>
              <a:rPr lang="en-US" dirty="0" smtClean="0"/>
              <a:t> </a:t>
            </a:r>
            <a:r>
              <a:rPr lang="en-US" dirty="0"/>
              <a:t>Assay</a:t>
            </a:r>
            <a:endParaRPr lang="pl-PL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9552" y="2060848"/>
            <a:ext cx="822960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 </a:t>
            </a:r>
            <a:r>
              <a:rPr kumimoji="0" lang="en-US" sz="22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visualize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the alterations in DNA, chromosomes are artificially condensed using phosphatases inhibitors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calyculin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 or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okadeic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acid;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 method works only in the cycling cells, therefore lymphocytes have to be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stimulated by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phytohaemagglutinin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(PHA);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Morphological changes such as: additional PCC fragments, PCC rings,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dicentrics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translocations and unusually long chromosomes can be seen in G2/M cells (after 48h);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PCC method is usually used after very high doses of radiation, when the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dicentric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assay fails, because of cells stopped in cell cycle checkpoint G2/M;</a:t>
            </a:r>
          </a:p>
        </p:txBody>
      </p:sp>
    </p:spTree>
    <p:extLst>
      <p:ext uri="{BB962C8B-B14F-4D97-AF65-F5344CB8AC3E}">
        <p14:creationId xmlns:p14="http://schemas.microsoft.com/office/powerpoint/2010/main" val="380643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725544" cy="7560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Chemically</a:t>
            </a:r>
            <a:r>
              <a:rPr lang="pl-PL" dirty="0" smtClean="0"/>
              <a:t> </a:t>
            </a:r>
            <a:r>
              <a:rPr lang="en-US" dirty="0" smtClean="0"/>
              <a:t>induced</a:t>
            </a:r>
            <a:r>
              <a:rPr lang="pl-PL" dirty="0" smtClean="0"/>
              <a:t> PCC </a:t>
            </a:r>
            <a:r>
              <a:rPr lang="pl-PL" dirty="0" err="1" smtClean="0"/>
              <a:t>after</a:t>
            </a:r>
            <a:r>
              <a:rPr lang="pl-PL" dirty="0" smtClean="0"/>
              <a:t> high </a:t>
            </a:r>
            <a:r>
              <a:rPr lang="pl-PL" dirty="0" err="1" smtClean="0"/>
              <a:t>doses</a:t>
            </a:r>
            <a:r>
              <a:rPr lang="pl-PL" dirty="0" smtClean="0"/>
              <a:t> of </a:t>
            </a:r>
            <a:r>
              <a:rPr lang="pl-PL" dirty="0" err="1" smtClean="0"/>
              <a:t>radiation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8862"/>
            <a:ext cx="3384376" cy="289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10" y="2916298"/>
            <a:ext cx="3399259" cy="304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1899159" y="4439706"/>
            <a:ext cx="1232681" cy="9988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22251" y="5438526"/>
            <a:ext cx="1295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/>
              <a:t>PCC </a:t>
            </a:r>
            <a:r>
              <a:rPr lang="pl-PL" dirty="0" err="1"/>
              <a:t>rings</a:t>
            </a:r>
            <a:endParaRPr lang="en-GB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027363" y="5301208"/>
            <a:ext cx="19050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Unusually long chromosomes</a:t>
            </a: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4932363" y="5013176"/>
            <a:ext cx="1007790" cy="288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901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5516" y="1268760"/>
            <a:ext cx="8784976" cy="7560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RICA - </a:t>
            </a:r>
            <a:r>
              <a:rPr lang="en-US" dirty="0" smtClean="0"/>
              <a:t>T</a:t>
            </a:r>
            <a:r>
              <a:rPr lang="pl-PL" dirty="0" smtClean="0"/>
              <a:t>he</a:t>
            </a:r>
            <a:r>
              <a:rPr lang="en-US" dirty="0" smtClean="0"/>
              <a:t> R</a:t>
            </a:r>
            <a:r>
              <a:rPr lang="pl-PL" dirty="0" err="1" smtClean="0"/>
              <a:t>apid</a:t>
            </a:r>
            <a:r>
              <a:rPr lang="en-US" dirty="0" smtClean="0"/>
              <a:t> I</a:t>
            </a:r>
            <a:r>
              <a:rPr lang="pl-PL" dirty="0" err="1" smtClean="0"/>
              <a:t>nterphase</a:t>
            </a:r>
            <a:r>
              <a:rPr lang="en-US" dirty="0" smtClean="0"/>
              <a:t> C</a:t>
            </a:r>
            <a:r>
              <a:rPr lang="pl-PL" dirty="0" err="1" smtClean="0"/>
              <a:t>hromosome</a:t>
            </a:r>
            <a:r>
              <a:rPr lang="en-US" dirty="0" smtClean="0"/>
              <a:t> A</a:t>
            </a:r>
            <a:r>
              <a:rPr lang="pl-PL" dirty="0" err="1" smtClean="0"/>
              <a:t>ssay</a:t>
            </a:r>
            <a:r>
              <a:rPr lang="en-US" dirty="0"/>
              <a:t/>
            </a:r>
            <a:br>
              <a:rPr lang="en-US" dirty="0"/>
            </a:b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7128792" cy="428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07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ipsa 39"/>
          <p:cNvSpPr/>
          <p:nvPr/>
        </p:nvSpPr>
        <p:spPr bwMode="auto">
          <a:xfrm>
            <a:off x="6183323" y="4725144"/>
            <a:ext cx="1994689" cy="1126396"/>
          </a:xfrm>
          <a:prstGeom prst="ellipse">
            <a:avLst/>
          </a:prstGeom>
          <a:solidFill>
            <a:srgbClr val="E1EBF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659" y="1124744"/>
            <a:ext cx="8229600" cy="756000"/>
          </a:xfrm>
        </p:spPr>
        <p:txBody>
          <a:bodyPr/>
          <a:lstStyle/>
          <a:p>
            <a:r>
              <a:rPr lang="en-US" dirty="0" smtClean="0"/>
              <a:t>RICA combines two methods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567" y="3454400"/>
            <a:ext cx="1800225" cy="170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8" y="3454400"/>
            <a:ext cx="1800225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123728" y="4282281"/>
            <a:ext cx="792162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6289675" y="-5757768"/>
            <a:ext cx="20161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2" name="Freeform 11" descr="Purple mesh"/>
          <p:cNvSpPr>
            <a:spLocks/>
          </p:cNvSpPr>
          <p:nvPr/>
        </p:nvSpPr>
        <p:spPr bwMode="auto">
          <a:xfrm>
            <a:off x="6641076" y="4889843"/>
            <a:ext cx="925512" cy="701675"/>
          </a:xfrm>
          <a:custGeom>
            <a:avLst/>
            <a:gdLst>
              <a:gd name="T0" fmla="*/ 136 w 671"/>
              <a:gd name="T1" fmla="*/ 48 h 514"/>
              <a:gd name="T2" fmla="*/ 72 w 671"/>
              <a:gd name="T3" fmla="*/ 96 h 514"/>
              <a:gd name="T4" fmla="*/ 24 w 671"/>
              <a:gd name="T5" fmla="*/ 168 h 514"/>
              <a:gd name="T6" fmla="*/ 8 w 671"/>
              <a:gd name="T7" fmla="*/ 216 h 514"/>
              <a:gd name="T8" fmla="*/ 0 w 671"/>
              <a:gd name="T9" fmla="*/ 240 h 514"/>
              <a:gd name="T10" fmla="*/ 40 w 671"/>
              <a:gd name="T11" fmla="*/ 376 h 514"/>
              <a:gd name="T12" fmla="*/ 88 w 671"/>
              <a:gd name="T13" fmla="*/ 400 h 514"/>
              <a:gd name="T14" fmla="*/ 160 w 671"/>
              <a:gd name="T15" fmla="*/ 448 h 514"/>
              <a:gd name="T16" fmla="*/ 208 w 671"/>
              <a:gd name="T17" fmla="*/ 472 h 514"/>
              <a:gd name="T18" fmla="*/ 336 w 671"/>
              <a:gd name="T19" fmla="*/ 512 h 514"/>
              <a:gd name="T20" fmla="*/ 496 w 671"/>
              <a:gd name="T21" fmla="*/ 496 h 514"/>
              <a:gd name="T22" fmla="*/ 568 w 671"/>
              <a:gd name="T23" fmla="*/ 456 h 514"/>
              <a:gd name="T24" fmla="*/ 624 w 671"/>
              <a:gd name="T25" fmla="*/ 392 h 514"/>
              <a:gd name="T26" fmla="*/ 656 w 671"/>
              <a:gd name="T27" fmla="*/ 320 h 514"/>
              <a:gd name="T28" fmla="*/ 624 w 671"/>
              <a:gd name="T29" fmla="*/ 96 h 514"/>
              <a:gd name="T30" fmla="*/ 504 w 671"/>
              <a:gd name="T31" fmla="*/ 24 h 514"/>
              <a:gd name="T32" fmla="*/ 456 w 671"/>
              <a:gd name="T33" fmla="*/ 8 h 514"/>
              <a:gd name="T34" fmla="*/ 432 w 671"/>
              <a:gd name="T35" fmla="*/ 0 h 514"/>
              <a:gd name="T36" fmla="*/ 248 w 671"/>
              <a:gd name="T37" fmla="*/ 8 h 514"/>
              <a:gd name="T38" fmla="*/ 192 w 671"/>
              <a:gd name="T39" fmla="*/ 24 h 514"/>
              <a:gd name="T40" fmla="*/ 144 w 671"/>
              <a:gd name="T41" fmla="*/ 40 h 514"/>
              <a:gd name="T42" fmla="*/ 136 w 671"/>
              <a:gd name="T43" fmla="*/ 48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71" h="514">
                <a:moveTo>
                  <a:pt x="136" y="48"/>
                </a:moveTo>
                <a:cubicBezTo>
                  <a:pt x="109" y="66"/>
                  <a:pt x="102" y="86"/>
                  <a:pt x="72" y="96"/>
                </a:cubicBezTo>
                <a:cubicBezTo>
                  <a:pt x="56" y="120"/>
                  <a:pt x="33" y="141"/>
                  <a:pt x="24" y="168"/>
                </a:cubicBezTo>
                <a:cubicBezTo>
                  <a:pt x="19" y="184"/>
                  <a:pt x="13" y="200"/>
                  <a:pt x="8" y="216"/>
                </a:cubicBezTo>
                <a:cubicBezTo>
                  <a:pt x="5" y="224"/>
                  <a:pt x="0" y="240"/>
                  <a:pt x="0" y="240"/>
                </a:cubicBezTo>
                <a:cubicBezTo>
                  <a:pt x="5" y="283"/>
                  <a:pt x="6" y="342"/>
                  <a:pt x="40" y="376"/>
                </a:cubicBezTo>
                <a:cubicBezTo>
                  <a:pt x="67" y="403"/>
                  <a:pt x="59" y="384"/>
                  <a:pt x="88" y="400"/>
                </a:cubicBezTo>
                <a:cubicBezTo>
                  <a:pt x="113" y="414"/>
                  <a:pt x="133" y="439"/>
                  <a:pt x="160" y="448"/>
                </a:cubicBezTo>
                <a:cubicBezTo>
                  <a:pt x="248" y="477"/>
                  <a:pt x="115" y="431"/>
                  <a:pt x="208" y="472"/>
                </a:cubicBezTo>
                <a:cubicBezTo>
                  <a:pt x="248" y="490"/>
                  <a:pt x="294" y="501"/>
                  <a:pt x="336" y="512"/>
                </a:cubicBezTo>
                <a:cubicBezTo>
                  <a:pt x="429" y="506"/>
                  <a:pt x="434" y="514"/>
                  <a:pt x="496" y="496"/>
                </a:cubicBezTo>
                <a:cubicBezTo>
                  <a:pt x="522" y="488"/>
                  <a:pt x="568" y="456"/>
                  <a:pt x="568" y="456"/>
                </a:cubicBezTo>
                <a:cubicBezTo>
                  <a:pt x="585" y="431"/>
                  <a:pt x="612" y="420"/>
                  <a:pt x="624" y="392"/>
                </a:cubicBezTo>
                <a:cubicBezTo>
                  <a:pt x="662" y="306"/>
                  <a:pt x="620" y="374"/>
                  <a:pt x="656" y="320"/>
                </a:cubicBezTo>
                <a:cubicBezTo>
                  <a:pt x="656" y="315"/>
                  <a:pt x="671" y="137"/>
                  <a:pt x="624" y="96"/>
                </a:cubicBezTo>
                <a:cubicBezTo>
                  <a:pt x="589" y="66"/>
                  <a:pt x="542" y="49"/>
                  <a:pt x="504" y="24"/>
                </a:cubicBezTo>
                <a:cubicBezTo>
                  <a:pt x="490" y="15"/>
                  <a:pt x="472" y="13"/>
                  <a:pt x="456" y="8"/>
                </a:cubicBezTo>
                <a:cubicBezTo>
                  <a:pt x="448" y="5"/>
                  <a:pt x="432" y="0"/>
                  <a:pt x="432" y="0"/>
                </a:cubicBezTo>
                <a:cubicBezTo>
                  <a:pt x="371" y="3"/>
                  <a:pt x="309" y="3"/>
                  <a:pt x="248" y="8"/>
                </a:cubicBezTo>
                <a:cubicBezTo>
                  <a:pt x="229" y="9"/>
                  <a:pt x="211" y="18"/>
                  <a:pt x="192" y="24"/>
                </a:cubicBezTo>
                <a:cubicBezTo>
                  <a:pt x="176" y="29"/>
                  <a:pt x="144" y="40"/>
                  <a:pt x="144" y="40"/>
                </a:cubicBezTo>
                <a:cubicBezTo>
                  <a:pt x="125" y="68"/>
                  <a:pt x="73" y="95"/>
                  <a:pt x="136" y="48"/>
                </a:cubicBez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 w="508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7112794" y="3573016"/>
            <a:ext cx="0" cy="1008063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756095" y="2060629"/>
            <a:ext cx="35274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b="1" dirty="0" smtClean="0">
                <a:solidFill>
                  <a:srgbClr val="000000"/>
                </a:solidFill>
                <a:latin typeface="Arial" charset="0"/>
              </a:rPr>
              <a:t>Chemically induced PCC in human lymphocytes in G</a:t>
            </a:r>
            <a:r>
              <a:rPr lang="en-AU" b="1" baseline="-25000" dirty="0" smtClean="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AU" b="1" dirty="0" smtClean="0">
                <a:solidFill>
                  <a:srgbClr val="000000"/>
                </a:solidFill>
                <a:latin typeface="Arial" charset="0"/>
              </a:rPr>
              <a:t> phase of cell</a:t>
            </a:r>
            <a:r>
              <a:rPr lang="pl-PL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l-PL" b="1" dirty="0" err="1" smtClean="0">
                <a:solidFill>
                  <a:srgbClr val="000000"/>
                </a:solidFill>
                <a:latin typeface="Arial" charset="0"/>
              </a:rPr>
              <a:t>cycle</a:t>
            </a:r>
            <a:endParaRPr lang="en-AU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15998" y="5410200"/>
            <a:ext cx="51845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l-PL" dirty="0" err="1" smtClean="0">
                <a:solidFill>
                  <a:srgbClr val="000000"/>
                </a:solidFill>
                <a:latin typeface="Arial" charset="0"/>
              </a:rPr>
              <a:t>Okadeic</a:t>
            </a:r>
            <a:r>
              <a:rPr lang="pl-PL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l-PL" dirty="0" err="1" smtClean="0">
                <a:solidFill>
                  <a:srgbClr val="000000"/>
                </a:solidFill>
                <a:latin typeface="Arial" charset="0"/>
              </a:rPr>
              <a:t>acid</a:t>
            </a:r>
            <a:r>
              <a:rPr lang="pl-PL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l-PL" dirty="0" err="1" smtClean="0">
                <a:solidFill>
                  <a:srgbClr val="000000"/>
                </a:solidFill>
                <a:latin typeface="Arial" charset="0"/>
              </a:rPr>
              <a:t>or</a:t>
            </a:r>
            <a:r>
              <a:rPr lang="pl-PL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l-PL" dirty="0" err="1" smtClean="0">
                <a:solidFill>
                  <a:srgbClr val="000000"/>
                </a:solidFill>
                <a:latin typeface="Arial" charset="0"/>
              </a:rPr>
              <a:t>calyculin</a:t>
            </a:r>
            <a:r>
              <a:rPr lang="pl-PL" dirty="0" smtClean="0">
                <a:solidFill>
                  <a:srgbClr val="000000"/>
                </a:solidFill>
                <a:latin typeface="Arial" charset="0"/>
              </a:rPr>
              <a:t> A + ATP and CDK1</a:t>
            </a:r>
            <a:endParaRPr lang="en-GB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546484" y="2213578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2400" dirty="0" smtClean="0">
                <a:solidFill>
                  <a:srgbClr val="000000"/>
                </a:solidFill>
                <a:latin typeface="Arial" charset="0"/>
              </a:rPr>
              <a:t>+</a:t>
            </a:r>
            <a:endParaRPr lang="en-GB" sz="24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223866" y="1980513"/>
            <a:ext cx="367240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b="1" dirty="0" smtClean="0">
                <a:solidFill>
                  <a:srgbClr val="000000"/>
                </a:solidFill>
                <a:latin typeface="Arial" charset="0"/>
              </a:rPr>
              <a:t>Chromosome territories painting by FISH (Fluorescence In Situ Hybridisation)</a:t>
            </a:r>
          </a:p>
        </p:txBody>
      </p:sp>
      <p:grpSp>
        <p:nvGrpSpPr>
          <p:cNvPr id="37" name="Grupa 36"/>
          <p:cNvGrpSpPr/>
          <p:nvPr/>
        </p:nvGrpSpPr>
        <p:grpSpPr>
          <a:xfrm>
            <a:off x="6183323" y="3283718"/>
            <a:ext cx="2016224" cy="162047"/>
            <a:chOff x="5940152" y="3140968"/>
            <a:chExt cx="2016224" cy="162047"/>
          </a:xfrm>
        </p:grpSpPr>
        <p:cxnSp>
          <p:nvCxnSpPr>
            <p:cNvPr id="19" name="Łącznik prostoliniowy 18"/>
            <p:cNvCxnSpPr/>
            <p:nvPr/>
          </p:nvCxnSpPr>
          <p:spPr>
            <a:xfrm>
              <a:off x="5940152" y="3140968"/>
              <a:ext cx="20162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oliniowy 20"/>
            <p:cNvCxnSpPr/>
            <p:nvPr/>
          </p:nvCxnSpPr>
          <p:spPr>
            <a:xfrm>
              <a:off x="7577965" y="3156423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Łącznik prostoliniowy 21"/>
            <p:cNvCxnSpPr/>
            <p:nvPr/>
          </p:nvCxnSpPr>
          <p:spPr>
            <a:xfrm>
              <a:off x="7451979" y="3157079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oliniowy 22"/>
            <p:cNvCxnSpPr/>
            <p:nvPr/>
          </p:nvCxnSpPr>
          <p:spPr>
            <a:xfrm>
              <a:off x="7323417" y="3156423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oliniowy 23"/>
            <p:cNvCxnSpPr/>
            <p:nvPr/>
          </p:nvCxnSpPr>
          <p:spPr>
            <a:xfrm>
              <a:off x="7194856" y="3153847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Łącznik prostoliniowy 24"/>
            <p:cNvCxnSpPr/>
            <p:nvPr/>
          </p:nvCxnSpPr>
          <p:spPr>
            <a:xfrm>
              <a:off x="7069178" y="3154504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Łącznik prostoliniowy 25"/>
            <p:cNvCxnSpPr/>
            <p:nvPr/>
          </p:nvCxnSpPr>
          <p:spPr>
            <a:xfrm>
              <a:off x="6943455" y="3155578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Łącznik prostoliniowy 26"/>
            <p:cNvCxnSpPr/>
            <p:nvPr/>
          </p:nvCxnSpPr>
          <p:spPr>
            <a:xfrm>
              <a:off x="6816899" y="3154503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Łącznik prostoliniowy 27"/>
            <p:cNvCxnSpPr/>
            <p:nvPr/>
          </p:nvCxnSpPr>
          <p:spPr>
            <a:xfrm>
              <a:off x="6688338" y="3158999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Łącznik prostoliniowy 28"/>
            <p:cNvCxnSpPr/>
            <p:nvPr/>
          </p:nvCxnSpPr>
          <p:spPr>
            <a:xfrm>
              <a:off x="6564952" y="3156244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Łącznik prostoliniowy 29"/>
            <p:cNvCxnSpPr/>
            <p:nvPr/>
          </p:nvCxnSpPr>
          <p:spPr>
            <a:xfrm>
              <a:off x="6441518" y="3158820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Łącznik prostoliniowy 30"/>
            <p:cNvCxnSpPr/>
            <p:nvPr/>
          </p:nvCxnSpPr>
          <p:spPr>
            <a:xfrm>
              <a:off x="6333563" y="3155578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Łącznik prostoliniowy 31"/>
            <p:cNvCxnSpPr/>
            <p:nvPr/>
          </p:nvCxnSpPr>
          <p:spPr>
            <a:xfrm>
              <a:off x="6209612" y="3149352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Łącznik prostoliniowy 32"/>
            <p:cNvCxnSpPr/>
            <p:nvPr/>
          </p:nvCxnSpPr>
          <p:spPr>
            <a:xfrm>
              <a:off x="6081611" y="3153847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Łącznik prostoliniowy 33"/>
            <p:cNvCxnSpPr/>
            <p:nvPr/>
          </p:nvCxnSpPr>
          <p:spPr>
            <a:xfrm>
              <a:off x="7701602" y="3153847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Łącznik prostoliniowy 34"/>
            <p:cNvCxnSpPr/>
            <p:nvPr/>
          </p:nvCxnSpPr>
          <p:spPr>
            <a:xfrm>
              <a:off x="7830819" y="3154276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Gwiazda 7-ramienna 37"/>
          <p:cNvSpPr/>
          <p:nvPr/>
        </p:nvSpPr>
        <p:spPr bwMode="auto">
          <a:xfrm>
            <a:off x="6024676" y="2976617"/>
            <a:ext cx="360363" cy="319980"/>
          </a:xfrm>
          <a:prstGeom prst="star7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9" name="Gwiazda 7-ramienna 38"/>
          <p:cNvSpPr/>
          <p:nvPr/>
        </p:nvSpPr>
        <p:spPr bwMode="auto">
          <a:xfrm>
            <a:off x="8019365" y="2982273"/>
            <a:ext cx="360363" cy="319980"/>
          </a:xfrm>
          <a:prstGeom prst="star7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1" name="Dowolny kształt 40"/>
          <p:cNvSpPr/>
          <p:nvPr/>
        </p:nvSpPr>
        <p:spPr bwMode="auto">
          <a:xfrm>
            <a:off x="6886114" y="4958242"/>
            <a:ext cx="347912" cy="215962"/>
          </a:xfrm>
          <a:custGeom>
            <a:avLst/>
            <a:gdLst>
              <a:gd name="connsiteX0" fmla="*/ 319177 w 974790"/>
              <a:gd name="connsiteY0" fmla="*/ 69242 h 336675"/>
              <a:gd name="connsiteX1" fmla="*/ 319177 w 974790"/>
              <a:gd name="connsiteY1" fmla="*/ 69242 h 336675"/>
              <a:gd name="connsiteX2" fmla="*/ 698739 w 974790"/>
              <a:gd name="connsiteY2" fmla="*/ 26110 h 336675"/>
              <a:gd name="connsiteX3" fmla="*/ 793630 w 974790"/>
              <a:gd name="connsiteY3" fmla="*/ 8857 h 336675"/>
              <a:gd name="connsiteX4" fmla="*/ 897147 w 974790"/>
              <a:gd name="connsiteY4" fmla="*/ 17483 h 336675"/>
              <a:gd name="connsiteX5" fmla="*/ 966158 w 974790"/>
              <a:gd name="connsiteY5" fmla="*/ 112374 h 336675"/>
              <a:gd name="connsiteX6" fmla="*/ 957532 w 974790"/>
              <a:gd name="connsiteY6" fmla="*/ 172759 h 336675"/>
              <a:gd name="connsiteX7" fmla="*/ 931653 w 974790"/>
              <a:gd name="connsiteY7" fmla="*/ 233144 h 336675"/>
              <a:gd name="connsiteX8" fmla="*/ 879894 w 974790"/>
              <a:gd name="connsiteY8" fmla="*/ 259023 h 336675"/>
              <a:gd name="connsiteX9" fmla="*/ 819509 w 974790"/>
              <a:gd name="connsiteY9" fmla="*/ 284902 h 336675"/>
              <a:gd name="connsiteX10" fmla="*/ 741871 w 974790"/>
              <a:gd name="connsiteY10" fmla="*/ 267649 h 336675"/>
              <a:gd name="connsiteX11" fmla="*/ 698739 w 974790"/>
              <a:gd name="connsiteY11" fmla="*/ 250396 h 336675"/>
              <a:gd name="connsiteX12" fmla="*/ 672860 w 974790"/>
              <a:gd name="connsiteY12" fmla="*/ 233144 h 336675"/>
              <a:gd name="connsiteX13" fmla="*/ 603849 w 974790"/>
              <a:gd name="connsiteY13" fmla="*/ 224517 h 336675"/>
              <a:gd name="connsiteX14" fmla="*/ 474453 w 974790"/>
              <a:gd name="connsiteY14" fmla="*/ 233144 h 336675"/>
              <a:gd name="connsiteX15" fmla="*/ 465826 w 974790"/>
              <a:gd name="connsiteY15" fmla="*/ 259023 h 336675"/>
              <a:gd name="connsiteX16" fmla="*/ 439947 w 974790"/>
              <a:gd name="connsiteY16" fmla="*/ 267649 h 336675"/>
              <a:gd name="connsiteX17" fmla="*/ 301924 w 974790"/>
              <a:gd name="connsiteY17" fmla="*/ 284902 h 336675"/>
              <a:gd name="connsiteX18" fmla="*/ 215660 w 974790"/>
              <a:gd name="connsiteY18" fmla="*/ 302155 h 336675"/>
              <a:gd name="connsiteX19" fmla="*/ 189781 w 974790"/>
              <a:gd name="connsiteY19" fmla="*/ 328034 h 336675"/>
              <a:gd name="connsiteX20" fmla="*/ 103517 w 974790"/>
              <a:gd name="connsiteY20" fmla="*/ 319408 h 336675"/>
              <a:gd name="connsiteX21" fmla="*/ 43132 w 974790"/>
              <a:gd name="connsiteY21" fmla="*/ 276276 h 336675"/>
              <a:gd name="connsiteX22" fmla="*/ 8626 w 974790"/>
              <a:gd name="connsiteY22" fmla="*/ 241770 h 336675"/>
              <a:gd name="connsiteX23" fmla="*/ 0 w 974790"/>
              <a:gd name="connsiteY23" fmla="*/ 207264 h 336675"/>
              <a:gd name="connsiteX24" fmla="*/ 8626 w 974790"/>
              <a:gd name="connsiteY24" fmla="*/ 181385 h 336675"/>
              <a:gd name="connsiteX25" fmla="*/ 34505 w 974790"/>
              <a:gd name="connsiteY25" fmla="*/ 121000 h 336675"/>
              <a:gd name="connsiteX26" fmla="*/ 60385 w 974790"/>
              <a:gd name="connsiteY26" fmla="*/ 112374 h 336675"/>
              <a:gd name="connsiteX27" fmla="*/ 51758 w 974790"/>
              <a:gd name="connsiteY27" fmla="*/ 26110 h 336675"/>
              <a:gd name="connsiteX28" fmla="*/ 138022 w 974790"/>
              <a:gd name="connsiteY28" fmla="*/ 17483 h 336675"/>
              <a:gd name="connsiteX29" fmla="*/ 207034 w 974790"/>
              <a:gd name="connsiteY29" fmla="*/ 26110 h 336675"/>
              <a:gd name="connsiteX30" fmla="*/ 232913 w 974790"/>
              <a:gd name="connsiteY30" fmla="*/ 43362 h 336675"/>
              <a:gd name="connsiteX31" fmla="*/ 258792 w 974790"/>
              <a:gd name="connsiteY31" fmla="*/ 26110 h 336675"/>
              <a:gd name="connsiteX32" fmla="*/ 267419 w 974790"/>
              <a:gd name="connsiteY32" fmla="*/ 230 h 336675"/>
              <a:gd name="connsiteX33" fmla="*/ 319177 w 974790"/>
              <a:gd name="connsiteY33" fmla="*/ 17483 h 336675"/>
              <a:gd name="connsiteX34" fmla="*/ 319177 w 974790"/>
              <a:gd name="connsiteY34" fmla="*/ 69242 h 33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74790" h="336675">
                <a:moveTo>
                  <a:pt x="319177" y="69242"/>
                </a:moveTo>
                <a:lnTo>
                  <a:pt x="319177" y="69242"/>
                </a:lnTo>
                <a:lnTo>
                  <a:pt x="698739" y="26110"/>
                </a:lnTo>
                <a:cubicBezTo>
                  <a:pt x="773329" y="17503"/>
                  <a:pt x="747109" y="24363"/>
                  <a:pt x="793630" y="8857"/>
                </a:cubicBezTo>
                <a:cubicBezTo>
                  <a:pt x="828136" y="11732"/>
                  <a:pt x="867456" y="-332"/>
                  <a:pt x="897147" y="17483"/>
                </a:cubicBezTo>
                <a:cubicBezTo>
                  <a:pt x="930684" y="37605"/>
                  <a:pt x="966158" y="112374"/>
                  <a:pt x="966158" y="112374"/>
                </a:cubicBezTo>
                <a:cubicBezTo>
                  <a:pt x="980625" y="155772"/>
                  <a:pt x="976344" y="122597"/>
                  <a:pt x="957532" y="172759"/>
                </a:cubicBezTo>
                <a:cubicBezTo>
                  <a:pt x="945655" y="204430"/>
                  <a:pt x="956124" y="208673"/>
                  <a:pt x="931653" y="233144"/>
                </a:cubicBezTo>
                <a:cubicBezTo>
                  <a:pt x="910935" y="253862"/>
                  <a:pt x="904446" y="248500"/>
                  <a:pt x="879894" y="259023"/>
                </a:cubicBezTo>
                <a:cubicBezTo>
                  <a:pt x="805289" y="290997"/>
                  <a:pt x="880190" y="264676"/>
                  <a:pt x="819509" y="284902"/>
                </a:cubicBezTo>
                <a:cubicBezTo>
                  <a:pt x="793630" y="279151"/>
                  <a:pt x="767362" y="274932"/>
                  <a:pt x="741871" y="267649"/>
                </a:cubicBezTo>
                <a:cubicBezTo>
                  <a:pt x="726982" y="263395"/>
                  <a:pt x="712589" y="257321"/>
                  <a:pt x="698739" y="250396"/>
                </a:cubicBezTo>
                <a:cubicBezTo>
                  <a:pt x="689466" y="245760"/>
                  <a:pt x="682862" y="235872"/>
                  <a:pt x="672860" y="233144"/>
                </a:cubicBezTo>
                <a:cubicBezTo>
                  <a:pt x="650494" y="227044"/>
                  <a:pt x="626853" y="227393"/>
                  <a:pt x="603849" y="224517"/>
                </a:cubicBezTo>
                <a:cubicBezTo>
                  <a:pt x="560717" y="227393"/>
                  <a:pt x="516390" y="222660"/>
                  <a:pt x="474453" y="233144"/>
                </a:cubicBezTo>
                <a:cubicBezTo>
                  <a:pt x="465631" y="235349"/>
                  <a:pt x="472256" y="252593"/>
                  <a:pt x="465826" y="259023"/>
                </a:cubicBezTo>
                <a:cubicBezTo>
                  <a:pt x="459396" y="265453"/>
                  <a:pt x="448863" y="265866"/>
                  <a:pt x="439947" y="267649"/>
                </a:cubicBezTo>
                <a:cubicBezTo>
                  <a:pt x="402155" y="275208"/>
                  <a:pt x="337827" y="280115"/>
                  <a:pt x="301924" y="284902"/>
                </a:cubicBezTo>
                <a:cubicBezTo>
                  <a:pt x="256597" y="290945"/>
                  <a:pt x="254848" y="292358"/>
                  <a:pt x="215660" y="302155"/>
                </a:cubicBezTo>
                <a:cubicBezTo>
                  <a:pt x="207034" y="310781"/>
                  <a:pt x="199932" y="321267"/>
                  <a:pt x="189781" y="328034"/>
                </a:cubicBezTo>
                <a:cubicBezTo>
                  <a:pt x="160050" y="347855"/>
                  <a:pt x="135793" y="328630"/>
                  <a:pt x="103517" y="319408"/>
                </a:cubicBezTo>
                <a:cubicBezTo>
                  <a:pt x="84196" y="306527"/>
                  <a:pt x="60248" y="291252"/>
                  <a:pt x="43132" y="276276"/>
                </a:cubicBezTo>
                <a:cubicBezTo>
                  <a:pt x="30890" y="265565"/>
                  <a:pt x="20128" y="253272"/>
                  <a:pt x="8626" y="241770"/>
                </a:cubicBezTo>
                <a:cubicBezTo>
                  <a:pt x="5751" y="230268"/>
                  <a:pt x="0" y="219120"/>
                  <a:pt x="0" y="207264"/>
                </a:cubicBezTo>
                <a:cubicBezTo>
                  <a:pt x="0" y="198171"/>
                  <a:pt x="6128" y="190128"/>
                  <a:pt x="8626" y="181385"/>
                </a:cubicBezTo>
                <a:cubicBezTo>
                  <a:pt x="14765" y="159900"/>
                  <a:pt x="15052" y="136562"/>
                  <a:pt x="34505" y="121000"/>
                </a:cubicBezTo>
                <a:cubicBezTo>
                  <a:pt x="41606" y="115320"/>
                  <a:pt x="51758" y="115249"/>
                  <a:pt x="60385" y="112374"/>
                </a:cubicBezTo>
                <a:cubicBezTo>
                  <a:pt x="51376" y="94355"/>
                  <a:pt x="19167" y="46850"/>
                  <a:pt x="51758" y="26110"/>
                </a:cubicBezTo>
                <a:cubicBezTo>
                  <a:pt x="76138" y="10595"/>
                  <a:pt x="109267" y="20359"/>
                  <a:pt x="138022" y="17483"/>
                </a:cubicBezTo>
                <a:cubicBezTo>
                  <a:pt x="161026" y="20359"/>
                  <a:pt x="184668" y="20010"/>
                  <a:pt x="207034" y="26110"/>
                </a:cubicBezTo>
                <a:cubicBezTo>
                  <a:pt x="217036" y="28838"/>
                  <a:pt x="222546" y="43362"/>
                  <a:pt x="232913" y="43362"/>
                </a:cubicBezTo>
                <a:cubicBezTo>
                  <a:pt x="243280" y="43362"/>
                  <a:pt x="250166" y="31861"/>
                  <a:pt x="258792" y="26110"/>
                </a:cubicBezTo>
                <a:cubicBezTo>
                  <a:pt x="261668" y="17483"/>
                  <a:pt x="258417" y="1516"/>
                  <a:pt x="267419" y="230"/>
                </a:cubicBezTo>
                <a:cubicBezTo>
                  <a:pt x="285422" y="-2342"/>
                  <a:pt x="319177" y="17483"/>
                  <a:pt x="319177" y="17483"/>
                </a:cubicBezTo>
                <a:cubicBezTo>
                  <a:pt x="338025" y="45754"/>
                  <a:pt x="326062" y="43362"/>
                  <a:pt x="319177" y="69242"/>
                </a:cubicBezTo>
                <a:close/>
              </a:path>
            </a:pathLst>
          </a:cu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9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14" y="2599575"/>
            <a:ext cx="1991530" cy="219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5559152" y="1863682"/>
            <a:ext cx="2182762" cy="3920332"/>
            <a:chOff x="3470" y="436"/>
            <a:chExt cx="1769" cy="3040"/>
          </a:xfrm>
        </p:grpSpPr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" y="436"/>
              <a:ext cx="1723" cy="1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9" y="1979"/>
              <a:ext cx="1700" cy="1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15485" y="1988130"/>
            <a:ext cx="17287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l-PL" b="1" dirty="0" err="1" smtClean="0">
                <a:solidFill>
                  <a:srgbClr val="000000"/>
                </a:solidFill>
                <a:latin typeface="Arial" charset="0"/>
              </a:rPr>
              <a:t>without</a:t>
            </a:r>
            <a:r>
              <a:rPr lang="pl-PL" b="1" dirty="0" smtClean="0">
                <a:solidFill>
                  <a:srgbClr val="000000"/>
                </a:solidFill>
                <a:latin typeface="Arial" charset="0"/>
              </a:rPr>
              <a:t> PCC</a:t>
            </a:r>
            <a:endParaRPr lang="en-AU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964431" y="1556792"/>
            <a:ext cx="157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l-PL" b="1" dirty="0" smtClean="0">
                <a:solidFill>
                  <a:srgbClr val="000000"/>
                </a:solidFill>
                <a:latin typeface="Arial" charset="0"/>
              </a:rPr>
              <a:t>with PCC</a:t>
            </a:r>
            <a:endParaRPr lang="en-AU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635896" y="265294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l-PL" b="1" dirty="0" smtClean="0">
                <a:solidFill>
                  <a:srgbClr val="000000"/>
                </a:solidFill>
                <a:latin typeface="Arial" charset="0"/>
              </a:rPr>
              <a:t>non-</a:t>
            </a:r>
            <a:r>
              <a:rPr lang="pl-PL" b="1" dirty="0" err="1" smtClean="0">
                <a:solidFill>
                  <a:srgbClr val="000000"/>
                </a:solidFill>
                <a:latin typeface="Arial" charset="0"/>
              </a:rPr>
              <a:t>irradiated</a:t>
            </a:r>
            <a:endParaRPr lang="en-AU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044950" y="4797078"/>
            <a:ext cx="1391146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l-PL" b="1" dirty="0" err="1" smtClean="0">
                <a:solidFill>
                  <a:srgbClr val="000000"/>
                </a:solidFill>
                <a:latin typeface="Arial" charset="0"/>
              </a:rPr>
              <a:t>irradiated</a:t>
            </a:r>
            <a:endParaRPr lang="en-AU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044950" y="5799114"/>
            <a:ext cx="40783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l-PL" sz="1200" dirty="0" err="1" smtClean="0">
                <a:solidFill>
                  <a:srgbClr val="000000"/>
                </a:solidFill>
                <a:latin typeface="Arial" charset="0"/>
              </a:rPr>
              <a:t>Prasanna</a:t>
            </a:r>
            <a:r>
              <a:rPr lang="pl-PL" sz="1200" dirty="0" smtClean="0">
                <a:solidFill>
                  <a:srgbClr val="000000"/>
                </a:solidFill>
                <a:latin typeface="Arial" charset="0"/>
              </a:rPr>
              <a:t> et al. </a:t>
            </a:r>
            <a:r>
              <a:rPr lang="pl-PL" sz="1200" dirty="0" err="1" smtClean="0">
                <a:solidFill>
                  <a:srgbClr val="000000"/>
                </a:solidFill>
                <a:latin typeface="Arial" charset="0"/>
              </a:rPr>
              <a:t>Mutation</a:t>
            </a:r>
            <a:r>
              <a:rPr lang="pl-PL" sz="1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l-PL" sz="1200" dirty="0" err="1" smtClean="0">
                <a:solidFill>
                  <a:srgbClr val="000000"/>
                </a:solidFill>
                <a:latin typeface="Arial" charset="0"/>
              </a:rPr>
              <a:t>Research</a:t>
            </a:r>
            <a:r>
              <a:rPr lang="pl-PL" sz="1200" dirty="0" smtClean="0">
                <a:solidFill>
                  <a:srgbClr val="000000"/>
                </a:solidFill>
                <a:latin typeface="Arial" charset="0"/>
              </a:rPr>
              <a:t> 466 (2000) 131-141 </a:t>
            </a:r>
            <a:endParaRPr lang="en-AU" sz="1200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86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2076" y="1484784"/>
            <a:ext cx="8229600" cy="756000"/>
          </a:xfrm>
        </p:spPr>
        <p:txBody>
          <a:bodyPr/>
          <a:lstStyle/>
          <a:p>
            <a:r>
              <a:rPr lang="en-US" dirty="0" smtClean="0"/>
              <a:t>The advantages of RICA technique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5536" y="2484132"/>
            <a:ext cx="8136904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It can be performed in </a:t>
            </a:r>
            <a:r>
              <a:rPr lang="en-US" sz="3200" dirty="0" err="1" smtClean="0">
                <a:solidFill>
                  <a:srgbClr val="000000"/>
                </a:solidFill>
              </a:rPr>
              <a:t>unstimulated</a:t>
            </a:r>
            <a:r>
              <a:rPr lang="en-US" sz="3200" dirty="0" smtClean="0">
                <a:solidFill>
                  <a:srgbClr val="000000"/>
                </a:solidFill>
              </a:rPr>
              <a:t> lymphocytes and therefore is faster than classical PCC, or </a:t>
            </a:r>
            <a:r>
              <a:rPr lang="en-US" sz="3200" dirty="0" err="1" smtClean="0">
                <a:solidFill>
                  <a:srgbClr val="000000"/>
                </a:solidFill>
              </a:rPr>
              <a:t>dicentric</a:t>
            </a:r>
            <a:r>
              <a:rPr lang="en-US" sz="3200" dirty="0" smtClean="0">
                <a:solidFill>
                  <a:srgbClr val="000000"/>
                </a:solidFill>
              </a:rPr>
              <a:t> assay;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High number of available cells;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It can be automated.</a:t>
            </a:r>
          </a:p>
        </p:txBody>
      </p:sp>
    </p:spTree>
    <p:extLst>
      <p:ext uri="{BB962C8B-B14F-4D97-AF65-F5344CB8AC3E}">
        <p14:creationId xmlns:p14="http://schemas.microsoft.com/office/powerpoint/2010/main" val="295054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088824"/>
            <a:ext cx="8229600" cy="756000"/>
          </a:xfrm>
        </p:spPr>
        <p:txBody>
          <a:bodyPr/>
          <a:lstStyle/>
          <a:p>
            <a:r>
              <a:rPr lang="en-US" dirty="0" smtClean="0"/>
              <a:t>Results: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4925" y="1844824"/>
            <a:ext cx="873169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Two phosphatases inhibitors have already been tested: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okadaic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acid and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calyculin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A. Better results were obtain with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okadeic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acid, but still the number of condensed cells are to low to make any reasonable analysis;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In parallel to RICA we are validating classical chemically (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calyculin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A) induced PCC in G2/M lymphocytes;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Work in progress: creating the calibration curves in classical PCC for: PCC additional fragments, PCC rings  and PCC unusually long chromosomes.</a:t>
            </a:r>
          </a:p>
        </p:txBody>
      </p:sp>
    </p:spTree>
    <p:extLst>
      <p:ext uri="{BB962C8B-B14F-4D97-AF65-F5344CB8AC3E}">
        <p14:creationId xmlns:p14="http://schemas.microsoft.com/office/powerpoint/2010/main" val="290417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spect="1" noChangeArrowheads="1"/>
          </p:cNvSpPr>
          <p:nvPr/>
        </p:nvSpPr>
        <p:spPr bwMode="auto">
          <a:xfrm>
            <a:off x="2077236" y="1232079"/>
            <a:ext cx="5688632" cy="508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66FF"/>
                </a:solidFill>
                <a:latin typeface="+mj-lt"/>
                <a:ea typeface="Tahoma" pitchFamily="34" charset="0"/>
                <a:cs typeface="Tahoma" pitchFamily="34" charset="0"/>
              </a:rPr>
              <a:t>What is biological </a:t>
            </a:r>
            <a:r>
              <a:rPr lang="en-US" sz="3200" b="1" dirty="0" err="1" smtClean="0">
                <a:solidFill>
                  <a:srgbClr val="0066FF"/>
                </a:solidFill>
                <a:latin typeface="+mj-lt"/>
                <a:ea typeface="Tahoma" pitchFamily="34" charset="0"/>
                <a:cs typeface="Tahoma" pitchFamily="34" charset="0"/>
              </a:rPr>
              <a:t>dosimetry</a:t>
            </a:r>
            <a:r>
              <a:rPr lang="pl-PL" sz="3200" b="1" dirty="0" smtClean="0">
                <a:solidFill>
                  <a:srgbClr val="0066FF"/>
                </a:solidFill>
                <a:latin typeface="+mj-lt"/>
                <a:ea typeface="Tahoma" pitchFamily="34" charset="0"/>
                <a:cs typeface="Tahoma" pitchFamily="34" charset="0"/>
              </a:rPr>
              <a:t>?</a:t>
            </a:r>
            <a:endParaRPr lang="en-US" sz="3200" b="1" dirty="0">
              <a:solidFill>
                <a:srgbClr val="0066FF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67544" y="1700808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Biological </a:t>
            </a:r>
            <a:r>
              <a:rPr lang="en-US" sz="2800" dirty="0" err="1" smtClean="0"/>
              <a:t>dosimetry</a:t>
            </a:r>
            <a:r>
              <a:rPr lang="en-US" sz="2800" dirty="0" smtClean="0"/>
              <a:t> is the quantification of exposure to </a:t>
            </a:r>
            <a:r>
              <a:rPr lang="en-US" sz="2800" dirty="0" err="1" smtClean="0"/>
              <a:t>ionising</a:t>
            </a:r>
            <a:r>
              <a:rPr lang="en-US" sz="2800" dirty="0" smtClean="0"/>
              <a:t> radiation by means of the measurable biological changes that take place in the system (biological indicators). </a:t>
            </a:r>
          </a:p>
          <a:p>
            <a:r>
              <a:rPr lang="en-US" sz="2800" dirty="0" smtClean="0"/>
              <a:t>Based on such indicators an individual’s exposure to </a:t>
            </a:r>
            <a:r>
              <a:rPr lang="en-US" sz="2800" dirty="0" err="1" smtClean="0"/>
              <a:t>ionising</a:t>
            </a:r>
            <a:r>
              <a:rPr lang="en-US" sz="2800" dirty="0" smtClean="0"/>
              <a:t> radiation can be detected and possible consequences of the exposure can be predicted. </a:t>
            </a:r>
          </a:p>
          <a:p>
            <a:r>
              <a:rPr lang="en-US" sz="2800" dirty="0" smtClean="0"/>
              <a:t>It enables suitable medical treatment to be planned when information from physical </a:t>
            </a:r>
            <a:r>
              <a:rPr lang="en-US" sz="2800" dirty="0" err="1" smtClean="0"/>
              <a:t>dosimetry</a:t>
            </a:r>
            <a:r>
              <a:rPr lang="en-US" sz="2800" dirty="0" smtClean="0"/>
              <a:t> is not available.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116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43395" y="1916832"/>
            <a:ext cx="822960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Objective 2: Development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of biological 			  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dosimetry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methods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32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kern="0" baseline="0" dirty="0" smtClean="0">
                <a:solidFill>
                  <a:srgbClr val="000000"/>
                </a:solidFill>
              </a:rPr>
              <a:t>Phase</a:t>
            </a:r>
            <a:r>
              <a:rPr lang="en-US" kern="0" dirty="0" smtClean="0">
                <a:solidFill>
                  <a:srgbClr val="000000"/>
                </a:solidFill>
              </a:rPr>
              <a:t> 9: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Evaluation of the relevance of gene 	      expression analysis in blood cells for 	      biological</a:t>
            </a:r>
            <a:r>
              <a:rPr lang="en-US" kern="0" dirty="0" smtClean="0">
                <a:solidFill>
                  <a:srgbClr val="000000"/>
                </a:solidFill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dosimetry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7258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7157" y="1628800"/>
            <a:ext cx="8229600" cy="756000"/>
          </a:xfrm>
        </p:spPr>
        <p:txBody>
          <a:bodyPr/>
          <a:lstStyle/>
          <a:p>
            <a:r>
              <a:rPr lang="pl-PL" dirty="0" err="1" smtClean="0"/>
              <a:t>Gene</a:t>
            </a:r>
            <a:r>
              <a:rPr lang="pl-PL" dirty="0" smtClean="0"/>
              <a:t> </a:t>
            </a:r>
            <a:r>
              <a:rPr lang="pl-PL" dirty="0" err="1" smtClean="0"/>
              <a:t>expression</a:t>
            </a:r>
            <a:r>
              <a:rPr lang="pl-PL" dirty="0" smtClean="0"/>
              <a:t> in </a:t>
            </a:r>
            <a:r>
              <a:rPr lang="pl-PL" dirty="0" err="1" smtClean="0"/>
              <a:t>blood</a:t>
            </a:r>
            <a:r>
              <a:rPr lang="pl-PL" dirty="0" smtClean="0"/>
              <a:t> </a:t>
            </a:r>
            <a:r>
              <a:rPr lang="pl-PL" dirty="0" err="1" smtClean="0"/>
              <a:t>cells</a:t>
            </a:r>
            <a:r>
              <a:rPr lang="pl-PL" dirty="0" smtClean="0"/>
              <a:t> as a </a:t>
            </a:r>
            <a:r>
              <a:rPr lang="pl-PL" dirty="0" err="1" smtClean="0"/>
              <a:t>potential</a:t>
            </a:r>
            <a:r>
              <a:rPr lang="pl-PL" dirty="0" smtClean="0"/>
              <a:t> </a:t>
            </a:r>
            <a:r>
              <a:rPr lang="pl-PL" dirty="0" err="1" smtClean="0"/>
              <a:t>biological</a:t>
            </a:r>
            <a:r>
              <a:rPr lang="pl-PL" dirty="0" smtClean="0"/>
              <a:t> </a:t>
            </a:r>
            <a:r>
              <a:rPr lang="pl-PL" dirty="0" err="1" smtClean="0"/>
              <a:t>dosimeter</a:t>
            </a:r>
            <a:endParaRPr lang="pl-PL" dirty="0"/>
          </a:p>
        </p:txBody>
      </p:sp>
      <p:sp>
        <p:nvSpPr>
          <p:cNvPr id="5" name="pole tekstowe 3"/>
          <p:cNvSpPr txBox="1">
            <a:spLocks noChangeArrowheads="1"/>
          </p:cNvSpPr>
          <p:nvPr/>
        </p:nvSpPr>
        <p:spPr bwMode="auto">
          <a:xfrm>
            <a:off x="184094" y="3147897"/>
            <a:ext cx="10505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 err="1" smtClean="0"/>
              <a:t>irradiation</a:t>
            </a:r>
            <a:endParaRPr lang="pl-PL" sz="1600" dirty="0"/>
          </a:p>
        </p:txBody>
      </p:sp>
      <p:sp>
        <p:nvSpPr>
          <p:cNvPr id="6" name="pole tekstowe 4"/>
          <p:cNvSpPr txBox="1">
            <a:spLocks noChangeArrowheads="1"/>
          </p:cNvSpPr>
          <p:nvPr/>
        </p:nvSpPr>
        <p:spPr bwMode="auto">
          <a:xfrm>
            <a:off x="2062107" y="2900247"/>
            <a:ext cx="18716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l-PL" sz="1600" dirty="0" err="1" smtClean="0"/>
              <a:t>Damage</a:t>
            </a:r>
            <a:r>
              <a:rPr lang="pl-PL" sz="1600" dirty="0"/>
              <a:t> </a:t>
            </a:r>
            <a:r>
              <a:rPr lang="pl-PL" sz="1600" dirty="0" smtClean="0"/>
              <a:t>to </a:t>
            </a:r>
            <a:r>
              <a:rPr lang="pl-PL" sz="1600" dirty="0" err="1" smtClean="0"/>
              <a:t>macromolecules</a:t>
            </a:r>
            <a:r>
              <a:rPr lang="pl-PL" sz="1600" dirty="0" smtClean="0"/>
              <a:t> </a:t>
            </a:r>
            <a:r>
              <a:rPr lang="pl-PL" sz="1600" dirty="0"/>
              <a:t>(DNA, </a:t>
            </a:r>
            <a:r>
              <a:rPr lang="pl-PL" sz="1600" dirty="0" err="1" smtClean="0"/>
              <a:t>proteins</a:t>
            </a:r>
            <a:r>
              <a:rPr lang="pl-PL" sz="1600" dirty="0" smtClean="0"/>
              <a:t>)</a:t>
            </a:r>
            <a:endParaRPr lang="pl-PL" sz="1600" dirty="0"/>
          </a:p>
        </p:txBody>
      </p:sp>
      <p:sp>
        <p:nvSpPr>
          <p:cNvPr id="7" name="pole tekstowe 5"/>
          <p:cNvSpPr txBox="1">
            <a:spLocks noChangeArrowheads="1"/>
          </p:cNvSpPr>
          <p:nvPr/>
        </p:nvSpPr>
        <p:spPr bwMode="auto">
          <a:xfrm>
            <a:off x="4125857" y="2946285"/>
            <a:ext cx="2617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l-PL" sz="1600" dirty="0" err="1" smtClean="0"/>
              <a:t>Modification</a:t>
            </a:r>
            <a:r>
              <a:rPr lang="pl-PL" sz="1600" dirty="0" smtClean="0"/>
              <a:t> of </a:t>
            </a:r>
            <a:r>
              <a:rPr lang="pl-PL" sz="1600" dirty="0" err="1" smtClean="0"/>
              <a:t>activity</a:t>
            </a:r>
            <a:r>
              <a:rPr lang="pl-PL" sz="1600" dirty="0" smtClean="0"/>
              <a:t> of the </a:t>
            </a:r>
            <a:r>
              <a:rPr lang="pl-PL" sz="1600" dirty="0" err="1" smtClean="0"/>
              <a:t>cellular</a:t>
            </a:r>
            <a:r>
              <a:rPr lang="pl-PL" sz="1600" dirty="0" smtClean="0"/>
              <a:t> </a:t>
            </a:r>
            <a:r>
              <a:rPr lang="pl-PL" sz="1600" dirty="0" err="1" smtClean="0"/>
              <a:t>signaling</a:t>
            </a:r>
            <a:r>
              <a:rPr lang="pl-PL" sz="1600" dirty="0" smtClean="0"/>
              <a:t> </a:t>
            </a:r>
            <a:r>
              <a:rPr lang="pl-PL" sz="1600" dirty="0" err="1" smtClean="0"/>
              <a:t>pathways</a:t>
            </a:r>
            <a:endParaRPr lang="pl-PL" sz="1600" dirty="0"/>
          </a:p>
        </p:txBody>
      </p:sp>
      <p:sp>
        <p:nvSpPr>
          <p:cNvPr id="8" name="pole tekstowe 6"/>
          <p:cNvSpPr txBox="1">
            <a:spLocks noChangeArrowheads="1"/>
          </p:cNvSpPr>
          <p:nvPr/>
        </p:nvSpPr>
        <p:spPr bwMode="auto">
          <a:xfrm>
            <a:off x="7118294" y="3024072"/>
            <a:ext cx="17319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l-PL" sz="1600" dirty="0" err="1" smtClean="0"/>
              <a:t>Changes</a:t>
            </a:r>
            <a:r>
              <a:rPr lang="pl-PL" sz="1600" dirty="0" smtClean="0"/>
              <a:t> in </a:t>
            </a:r>
            <a:r>
              <a:rPr lang="pl-PL" sz="1600" dirty="0" err="1" smtClean="0"/>
              <a:t>gene</a:t>
            </a:r>
            <a:r>
              <a:rPr lang="pl-PL" sz="1600" dirty="0" smtClean="0"/>
              <a:t> </a:t>
            </a:r>
            <a:r>
              <a:rPr lang="pl-PL" sz="1600" dirty="0" err="1" smtClean="0"/>
              <a:t>expression</a:t>
            </a:r>
            <a:endParaRPr lang="pl-PL" sz="1600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19" y="4003560"/>
            <a:ext cx="8477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trzałka w prawo 9"/>
          <p:cNvSpPr/>
          <p:nvPr/>
        </p:nvSpPr>
        <p:spPr>
          <a:xfrm>
            <a:off x="1366782" y="4336935"/>
            <a:ext cx="719137" cy="180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11" name="Picture 4" descr="NFk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844" y="393053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trzałka w prawo 11"/>
          <p:cNvSpPr/>
          <p:nvPr/>
        </p:nvSpPr>
        <p:spPr>
          <a:xfrm>
            <a:off x="3706757" y="4330585"/>
            <a:ext cx="720725" cy="182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07" y="3887672"/>
            <a:ext cx="1512887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trzałka w prawo 13"/>
          <p:cNvSpPr/>
          <p:nvPr/>
        </p:nvSpPr>
        <p:spPr>
          <a:xfrm>
            <a:off x="6370582" y="4287722"/>
            <a:ext cx="719137" cy="182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07" y="3757497"/>
            <a:ext cx="1466850" cy="12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57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792" y="2636912"/>
            <a:ext cx="3456384" cy="756000"/>
          </a:xfrm>
        </p:spPr>
        <p:txBody>
          <a:bodyPr/>
          <a:lstStyle/>
          <a:p>
            <a:r>
              <a:rPr lang="pl-PL" dirty="0" err="1" smtClean="0"/>
              <a:t>Schematic</a:t>
            </a:r>
            <a:r>
              <a:rPr lang="pl-PL" dirty="0" smtClean="0"/>
              <a:t> </a:t>
            </a:r>
            <a:r>
              <a:rPr lang="pl-PL" dirty="0" err="1" smtClean="0"/>
              <a:t>representation</a:t>
            </a:r>
            <a:r>
              <a:rPr lang="pl-PL" dirty="0" smtClean="0"/>
              <a:t> of the </a:t>
            </a:r>
            <a:r>
              <a:rPr lang="pl-PL" dirty="0" err="1" smtClean="0"/>
              <a:t>experiment</a:t>
            </a:r>
            <a:endParaRPr lang="pl-PL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40768"/>
            <a:ext cx="4917746" cy="447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93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7901" y="1412776"/>
            <a:ext cx="8229600" cy="756000"/>
          </a:xfrm>
        </p:spPr>
        <p:txBody>
          <a:bodyPr/>
          <a:lstStyle/>
          <a:p>
            <a:r>
              <a:rPr lang="en-US" dirty="0" smtClean="0"/>
              <a:t>Examples of the analyzed genes</a:t>
            </a:r>
            <a:endParaRPr lang="en-US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79512" y="1988840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Related to the DNA damage response: </a:t>
            </a:r>
            <a:r>
              <a:rPr lang="en-US" sz="2800" i="1" dirty="0" smtClean="0"/>
              <a:t>GADD45A, MDM2, DDB2</a:t>
            </a:r>
            <a:r>
              <a:rPr lang="en-US" sz="2800" dirty="0" smtClean="0"/>
              <a:t>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Cell cycle control: </a:t>
            </a:r>
            <a:r>
              <a:rPr lang="en-US" sz="2800" i="1" dirty="0" smtClean="0"/>
              <a:t>CDKN1A, PLK3;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Programmed cell death (apoptosis): </a:t>
            </a:r>
            <a:r>
              <a:rPr lang="en-US" sz="2800" i="1" dirty="0" smtClean="0"/>
              <a:t>BAX, BCL2, BBC3;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Cellular response to stress: </a:t>
            </a:r>
            <a:r>
              <a:rPr lang="en-US" sz="2800" i="1" dirty="0" smtClean="0"/>
              <a:t>ATF3, SESN2, GDF15, FDXR</a:t>
            </a:r>
            <a:r>
              <a:rPr lang="en-US" sz="2800" dirty="0" smtClean="0"/>
              <a:t>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Inflammatory response: </a:t>
            </a:r>
            <a:r>
              <a:rPr lang="en-US" sz="2800" i="1" dirty="0" smtClean="0"/>
              <a:t>TNFSF4</a:t>
            </a:r>
            <a:r>
              <a:rPr lang="en-US" sz="2800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39031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144700"/>
            <a:ext cx="8229600" cy="756000"/>
          </a:xfrm>
        </p:spPr>
        <p:txBody>
          <a:bodyPr/>
          <a:lstStyle/>
          <a:p>
            <a:r>
              <a:rPr lang="pl-PL" dirty="0" err="1" smtClean="0"/>
              <a:t>Gene</a:t>
            </a:r>
            <a:r>
              <a:rPr lang="pl-PL" dirty="0" smtClean="0"/>
              <a:t> </a:t>
            </a:r>
            <a:r>
              <a:rPr lang="pl-PL" dirty="0" err="1" smtClean="0"/>
              <a:t>expression</a:t>
            </a:r>
            <a:r>
              <a:rPr lang="pl-PL" dirty="0" smtClean="0"/>
              <a:t> </a:t>
            </a:r>
            <a:r>
              <a:rPr lang="pl-PL" dirty="0" err="1" smtClean="0"/>
              <a:t>results</a:t>
            </a:r>
            <a:r>
              <a:rPr lang="pl-PL" dirty="0" smtClean="0"/>
              <a:t> (1)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50" y="2420888"/>
            <a:ext cx="3816424" cy="252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01660"/>
            <a:ext cx="3830538" cy="252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835696" y="1916832"/>
            <a:ext cx="674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FDXR</a:t>
            </a:r>
            <a:endParaRPr lang="pl-PL" i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336751" y="1915006"/>
            <a:ext cx="877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TNFSF4</a:t>
            </a:r>
            <a:endParaRPr lang="pl-PL" i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475655" y="5279918"/>
            <a:ext cx="6348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Examples</a:t>
            </a:r>
            <a:r>
              <a:rPr lang="pl-PL" dirty="0" smtClean="0"/>
              <a:t> of </a:t>
            </a:r>
            <a:r>
              <a:rPr lang="pl-PL" dirty="0" err="1" smtClean="0"/>
              <a:t>genes</a:t>
            </a:r>
            <a:r>
              <a:rPr lang="pl-PL" dirty="0" smtClean="0"/>
              <a:t> </a:t>
            </a:r>
            <a:r>
              <a:rPr lang="pl-PL" dirty="0" err="1" smtClean="0"/>
              <a:t>highly</a:t>
            </a:r>
            <a:r>
              <a:rPr lang="pl-PL" dirty="0" smtClean="0"/>
              <a:t> but </a:t>
            </a:r>
            <a:r>
              <a:rPr lang="pl-PL" dirty="0" err="1" smtClean="0"/>
              <a:t>transiently</a:t>
            </a:r>
            <a:r>
              <a:rPr lang="pl-PL" dirty="0" smtClean="0"/>
              <a:t> </a:t>
            </a:r>
            <a:r>
              <a:rPr lang="pl-PL" dirty="0" err="1" smtClean="0"/>
              <a:t>induced</a:t>
            </a:r>
            <a:r>
              <a:rPr lang="pl-PL" dirty="0" smtClean="0"/>
              <a:t> </a:t>
            </a:r>
            <a:r>
              <a:rPr lang="pl-PL" dirty="0" err="1" smtClean="0"/>
              <a:t>after</a:t>
            </a:r>
            <a:r>
              <a:rPr lang="pl-PL" dirty="0" smtClean="0"/>
              <a:t> </a:t>
            </a:r>
            <a:r>
              <a:rPr lang="pl-PL" dirty="0" err="1" smtClean="0"/>
              <a:t>irradiation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5668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58" y="2204864"/>
            <a:ext cx="3983959" cy="262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204864"/>
            <a:ext cx="4032447" cy="266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590871" y="1052736"/>
            <a:ext cx="8229600" cy="756000"/>
          </a:xfrm>
        </p:spPr>
        <p:txBody>
          <a:bodyPr/>
          <a:lstStyle/>
          <a:p>
            <a:r>
              <a:rPr lang="pl-PL" dirty="0" err="1" smtClean="0"/>
              <a:t>Gene</a:t>
            </a:r>
            <a:r>
              <a:rPr lang="pl-PL" dirty="0" smtClean="0"/>
              <a:t> </a:t>
            </a:r>
            <a:r>
              <a:rPr lang="pl-PL" dirty="0" err="1" smtClean="0"/>
              <a:t>expression</a:t>
            </a:r>
            <a:r>
              <a:rPr lang="pl-PL" dirty="0" smtClean="0"/>
              <a:t> </a:t>
            </a:r>
            <a:r>
              <a:rPr lang="pl-PL" dirty="0" err="1" smtClean="0"/>
              <a:t>results</a:t>
            </a:r>
            <a:r>
              <a:rPr lang="pl-PL" dirty="0" smtClean="0"/>
              <a:t> (2)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769178" y="177281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/>
              <a:t>DDB2</a:t>
            </a:r>
            <a:endParaRPr lang="pl-PL" i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603557" y="1772816"/>
            <a:ext cx="560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BAX</a:t>
            </a:r>
            <a:endParaRPr lang="pl-PL" i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542647" y="5447180"/>
            <a:ext cx="658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Genes</a:t>
            </a:r>
            <a:r>
              <a:rPr lang="pl-PL" dirty="0" smtClean="0"/>
              <a:t> with </a:t>
            </a:r>
            <a:r>
              <a:rPr lang="pl-PL" dirty="0" err="1" smtClean="0"/>
              <a:t>stably</a:t>
            </a:r>
            <a:r>
              <a:rPr lang="pl-PL" dirty="0" smtClean="0"/>
              <a:t> </a:t>
            </a:r>
            <a:r>
              <a:rPr lang="pl-PL" dirty="0" err="1" smtClean="0"/>
              <a:t>increased</a:t>
            </a:r>
            <a:r>
              <a:rPr lang="pl-PL" dirty="0" smtClean="0"/>
              <a:t> </a:t>
            </a:r>
            <a:r>
              <a:rPr lang="pl-PL" dirty="0" err="1" smtClean="0"/>
              <a:t>expression</a:t>
            </a:r>
            <a:r>
              <a:rPr lang="pl-PL" dirty="0" smtClean="0"/>
              <a:t> </a:t>
            </a:r>
            <a:r>
              <a:rPr lang="pl-PL" dirty="0" err="1" smtClean="0"/>
              <a:t>even</a:t>
            </a:r>
            <a:r>
              <a:rPr lang="pl-PL" dirty="0" smtClean="0"/>
              <a:t> 48 h </a:t>
            </a:r>
            <a:r>
              <a:rPr lang="pl-PL" dirty="0" err="1" smtClean="0"/>
              <a:t>after</a:t>
            </a:r>
            <a:r>
              <a:rPr lang="pl-PL" dirty="0" smtClean="0"/>
              <a:t> </a:t>
            </a:r>
            <a:r>
              <a:rPr lang="pl-PL" dirty="0" err="1" smtClean="0"/>
              <a:t>irradiation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47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2060848"/>
            <a:ext cx="3990829" cy="263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1" y="2060848"/>
            <a:ext cx="4029865" cy="266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591648" y="908720"/>
            <a:ext cx="8229600" cy="648072"/>
          </a:xfrm>
        </p:spPr>
        <p:txBody>
          <a:bodyPr/>
          <a:lstStyle/>
          <a:p>
            <a:r>
              <a:rPr lang="pl-PL" dirty="0" err="1" smtClean="0"/>
              <a:t>Gene</a:t>
            </a:r>
            <a:r>
              <a:rPr lang="pl-PL" dirty="0" smtClean="0"/>
              <a:t> </a:t>
            </a:r>
            <a:r>
              <a:rPr lang="pl-PL" dirty="0" err="1" smtClean="0"/>
              <a:t>expression</a:t>
            </a:r>
            <a:r>
              <a:rPr lang="pl-PL" dirty="0" smtClean="0"/>
              <a:t> </a:t>
            </a:r>
            <a:r>
              <a:rPr lang="pl-PL" dirty="0" err="1" smtClean="0"/>
              <a:t>results</a:t>
            </a:r>
            <a:r>
              <a:rPr lang="pl-PL" dirty="0" smtClean="0"/>
              <a:t> (3)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111185" y="1583774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BCL2</a:t>
            </a:r>
            <a:endParaRPr lang="pl-PL" i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416791" y="1609678"/>
            <a:ext cx="772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SESN2</a:t>
            </a:r>
            <a:endParaRPr lang="pl-PL" i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09320" y="5013176"/>
            <a:ext cx="8474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 smtClean="0"/>
              <a:t>Genes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didn’t</a:t>
            </a:r>
            <a:r>
              <a:rPr lang="pl-PL" dirty="0" smtClean="0"/>
              <a:t> </a:t>
            </a:r>
            <a:r>
              <a:rPr lang="pl-PL" dirty="0" err="1" smtClean="0"/>
              <a:t>prove</a:t>
            </a:r>
            <a:r>
              <a:rPr lang="pl-PL" dirty="0" smtClean="0"/>
              <a:t> to be </a:t>
            </a:r>
            <a:r>
              <a:rPr lang="pl-PL" dirty="0" err="1" smtClean="0"/>
              <a:t>deregulated</a:t>
            </a:r>
            <a:r>
              <a:rPr lang="pl-PL" dirty="0" smtClean="0"/>
              <a:t> by </a:t>
            </a:r>
            <a:r>
              <a:rPr lang="pl-PL" dirty="0" err="1" smtClean="0"/>
              <a:t>irradiation</a:t>
            </a:r>
            <a:r>
              <a:rPr lang="pl-PL" dirty="0" smtClean="0"/>
              <a:t> and </a:t>
            </a:r>
            <a:r>
              <a:rPr lang="pl-PL" dirty="0" err="1" smtClean="0"/>
              <a:t>therefore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not </a:t>
            </a:r>
            <a:r>
              <a:rPr lang="pl-PL" dirty="0" err="1" smtClean="0"/>
              <a:t>suitable</a:t>
            </a:r>
            <a:r>
              <a:rPr lang="pl-PL" dirty="0" smtClean="0"/>
              <a:t> for </a:t>
            </a:r>
            <a:r>
              <a:rPr lang="pl-PL" dirty="0" err="1" smtClean="0"/>
              <a:t>biological</a:t>
            </a:r>
            <a:r>
              <a:rPr lang="pl-PL" dirty="0" smtClean="0"/>
              <a:t> </a:t>
            </a:r>
            <a:r>
              <a:rPr lang="pl-PL" dirty="0" err="1" smtClean="0"/>
              <a:t>dosimetry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83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6856" y="1196752"/>
            <a:ext cx="8229600" cy="756000"/>
          </a:xfrm>
        </p:spPr>
        <p:txBody>
          <a:bodyPr/>
          <a:lstStyle/>
          <a:p>
            <a:r>
              <a:rPr lang="en-US" dirty="0" smtClean="0"/>
              <a:t>Preliminary conclusions from the gene expression analyses</a:t>
            </a:r>
            <a:endParaRPr lang="en-US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483768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51520" y="2348880"/>
            <a:ext cx="87129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Time after irradiation is the crucial factor in the analysis;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It is possible to identify irradiated samples;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Accurate dose prediction is difficult;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err="1" smtClean="0"/>
              <a:t>Interindividual</a:t>
            </a:r>
            <a:r>
              <a:rPr lang="en-US" sz="2800" dirty="0" smtClean="0"/>
              <a:t> variability is significant and must be taken into account.</a:t>
            </a:r>
          </a:p>
          <a:p>
            <a:pPr marL="285750" indent="-285750">
              <a:buFont typeface="Arial" pitchFamily="34" charset="0"/>
              <a:buChar char="•"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74942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8228" y="18864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spect="1" noChangeArrowheads="1"/>
          </p:cNvSpPr>
          <p:nvPr/>
        </p:nvSpPr>
        <p:spPr bwMode="auto">
          <a:xfrm>
            <a:off x="938087" y="1772816"/>
            <a:ext cx="7182516" cy="587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600"/>
              </a:lnSpc>
            </a:pPr>
            <a:r>
              <a:rPr lang="en-US" sz="4400" i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ahoma" pitchFamily="34" charset="0"/>
                <a:cs typeface="Tahoma" pitchFamily="34" charset="0"/>
              </a:rPr>
              <a:t>Thank You for attention</a:t>
            </a:r>
            <a:endParaRPr lang="en-US" sz="4400" i="1" dirty="0">
              <a:solidFill>
                <a:schemeClr val="tx1">
                  <a:lumMod val="95000"/>
                  <a:lumOff val="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Picture 2" descr="C:\Users\kamil\Desktop\strona www\LOGO CERAD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522" y="4447641"/>
            <a:ext cx="935460" cy="128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875669" y="5180407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Institute of Nuclear Chemistry  and Technology, </a:t>
            </a:r>
          </a:p>
          <a:p>
            <a:r>
              <a:rPr lang="en-US" dirty="0"/>
              <a:t>Centre for Radiobiology and Biological </a:t>
            </a:r>
            <a:r>
              <a:rPr lang="en-US" dirty="0" err="1"/>
              <a:t>Dosimetry</a:t>
            </a:r>
            <a:r>
              <a:rPr lang="en-US" dirty="0"/>
              <a:t>, Warsaw, Poland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5940152" y="2780928"/>
            <a:ext cx="248824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Prof. Marcin Kruszewski</a:t>
            </a:r>
          </a:p>
          <a:p>
            <a:r>
              <a:rPr lang="pl-PL" dirty="0" smtClean="0"/>
              <a:t>Prof. Anna </a:t>
            </a:r>
            <a:r>
              <a:rPr lang="pl-PL" dirty="0" err="1" smtClean="0"/>
              <a:t>Lankoff</a:t>
            </a:r>
            <a:endParaRPr lang="pl-PL" dirty="0" smtClean="0"/>
          </a:p>
          <a:p>
            <a:r>
              <a:rPr lang="pl-PL" dirty="0" smtClean="0"/>
              <a:t>Dr Sylwester Sommer</a:t>
            </a:r>
          </a:p>
          <a:p>
            <a:r>
              <a:rPr lang="pl-PL" dirty="0" smtClean="0"/>
              <a:t>Dr Kamil Brzóska</a:t>
            </a:r>
          </a:p>
          <a:p>
            <a:r>
              <a:rPr lang="pl-PL" dirty="0" smtClean="0"/>
              <a:t>Dr Maria Wojewódzka</a:t>
            </a:r>
          </a:p>
          <a:p>
            <a:r>
              <a:rPr lang="pl-PL" dirty="0" smtClean="0"/>
              <a:t>Dr Teresa Bartłomiejczyk</a:t>
            </a:r>
          </a:p>
          <a:p>
            <a:r>
              <a:rPr lang="pl-PL" dirty="0" smtClean="0"/>
              <a:t>Iwona </a:t>
            </a:r>
            <a:r>
              <a:rPr lang="pl-PL" dirty="0" err="1" smtClean="0"/>
              <a:t>Buraczewska</a:t>
            </a:r>
            <a:endParaRPr lang="pl-PL" dirty="0" smtClean="0"/>
          </a:p>
          <a:p>
            <a:r>
              <a:rPr lang="pl-PL" dirty="0" smtClean="0"/>
              <a:t>Tomasz Stępkowski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319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8229600" cy="756000"/>
          </a:xfrm>
        </p:spPr>
        <p:txBody>
          <a:bodyPr/>
          <a:lstStyle/>
          <a:p>
            <a:r>
              <a:rPr lang="en-US" dirty="0" smtClean="0"/>
              <a:t>W</a:t>
            </a:r>
            <a:r>
              <a:rPr lang="pl-PL" dirty="0" smtClean="0"/>
              <a:t>hen</a:t>
            </a:r>
            <a:r>
              <a:rPr lang="en-US" dirty="0" smtClean="0"/>
              <a:t> </a:t>
            </a:r>
            <a:r>
              <a:rPr lang="en-US" dirty="0"/>
              <a:t>can biological </a:t>
            </a:r>
            <a:r>
              <a:rPr lang="en-US" dirty="0" err="1"/>
              <a:t>dosimetry</a:t>
            </a:r>
            <a:r>
              <a:rPr lang="en-US" dirty="0"/>
              <a:t> be </a:t>
            </a:r>
            <a:r>
              <a:rPr lang="en-US" dirty="0" smtClean="0"/>
              <a:t>used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274403" y="1700808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• </a:t>
            </a:r>
            <a:r>
              <a:rPr lang="en-US" sz="2800" dirty="0" smtClean="0"/>
              <a:t>When physical </a:t>
            </a:r>
            <a:r>
              <a:rPr lang="en-US" sz="2800" dirty="0" err="1" smtClean="0"/>
              <a:t>dosimetry</a:t>
            </a:r>
            <a:r>
              <a:rPr lang="en-US" sz="2800" dirty="0" smtClean="0"/>
              <a:t> information is not available as in the case of many accidents;</a:t>
            </a:r>
          </a:p>
          <a:p>
            <a:r>
              <a:rPr lang="en-US" sz="2800" dirty="0" smtClean="0"/>
              <a:t>• When the </a:t>
            </a:r>
            <a:r>
              <a:rPr lang="en-US" sz="2800" dirty="0" err="1" smtClean="0"/>
              <a:t>dosimetric</a:t>
            </a:r>
            <a:r>
              <a:rPr lang="en-US" sz="2800" dirty="0" smtClean="0"/>
              <a:t> information derived from physical dose meter is unreliable (e.g., non-uniform exposures);</a:t>
            </a:r>
          </a:p>
          <a:p>
            <a:r>
              <a:rPr lang="en-US" sz="2800" dirty="0" smtClean="0"/>
              <a:t>• Independently assess the damage as and when required for implementation of radiation protection standards;</a:t>
            </a:r>
          </a:p>
          <a:p>
            <a:r>
              <a:rPr lang="en-US" sz="2800" dirty="0" smtClean="0"/>
              <a:t>• To confirm suspected cases of overexposure;</a:t>
            </a:r>
          </a:p>
          <a:p>
            <a:r>
              <a:rPr lang="en-US" sz="2800" dirty="0" smtClean="0"/>
              <a:t>• Assessment of response in radiotherapy patients;</a:t>
            </a:r>
          </a:p>
          <a:p>
            <a:r>
              <a:rPr lang="en-US" sz="2800" dirty="0" smtClean="0"/>
              <a:t>• To check the compliance of dose limits for occupational exposures.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897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4704" y="1304848"/>
            <a:ext cx="8229600" cy="7560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Characteristics of </a:t>
            </a:r>
            <a:r>
              <a:rPr lang="pl-PL" dirty="0" smtClean="0"/>
              <a:t>the</a:t>
            </a:r>
            <a:r>
              <a:rPr lang="en-US" dirty="0" smtClean="0"/>
              <a:t> ideal biological dosimeter</a:t>
            </a:r>
            <a:endParaRPr lang="en-US" dirty="0"/>
          </a:p>
        </p:txBody>
      </p:sp>
      <p:sp>
        <p:nvSpPr>
          <p:cNvPr id="5" name="Prostokąt 4"/>
          <p:cNvSpPr/>
          <p:nvPr/>
        </p:nvSpPr>
        <p:spPr>
          <a:xfrm>
            <a:off x="215008" y="2060848"/>
            <a:ext cx="89289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• </a:t>
            </a:r>
            <a:r>
              <a:rPr lang="en-US" sz="2400" dirty="0" smtClean="0"/>
              <a:t>Should be sensitive in a wide dose range (20 </a:t>
            </a:r>
            <a:r>
              <a:rPr lang="en-US" sz="2400" dirty="0" err="1" smtClean="0"/>
              <a:t>mGy</a:t>
            </a:r>
            <a:r>
              <a:rPr lang="en-US" sz="2400" dirty="0" smtClean="0"/>
              <a:t> to several </a:t>
            </a:r>
            <a:r>
              <a:rPr lang="en-US" sz="2400" dirty="0" err="1" smtClean="0"/>
              <a:t>Gy</a:t>
            </a:r>
            <a:r>
              <a:rPr lang="en-US" sz="2400" dirty="0" smtClean="0"/>
              <a:t>);</a:t>
            </a:r>
          </a:p>
          <a:p>
            <a:r>
              <a:rPr lang="en-US" sz="2400" dirty="0" smtClean="0"/>
              <a:t>• Should show a reproducible dose response;</a:t>
            </a:r>
          </a:p>
          <a:p>
            <a:r>
              <a:rPr lang="en-US" sz="2400" dirty="0" smtClean="0"/>
              <a:t>• Should be a radiation specific;</a:t>
            </a:r>
          </a:p>
          <a:p>
            <a:r>
              <a:rPr lang="en-US" sz="2400" dirty="0" smtClean="0"/>
              <a:t>• Changes must occur early but remain stable for long time;</a:t>
            </a:r>
          </a:p>
          <a:p>
            <a:r>
              <a:rPr lang="en-US" sz="2400" dirty="0" smtClean="0"/>
              <a:t>• Should respond to all types of radiation (Low/high LET)</a:t>
            </a:r>
            <a:r>
              <a:rPr lang="pl-PL" sz="2400" dirty="0" smtClean="0"/>
              <a:t>;</a:t>
            </a:r>
            <a:endParaRPr lang="en-US" sz="2400" dirty="0" smtClean="0"/>
          </a:p>
          <a:p>
            <a:r>
              <a:rPr lang="en-US" sz="2400" dirty="0" smtClean="0"/>
              <a:t>• Partial body irradiations must be detectable and should enable the part exposed to be identified;</a:t>
            </a:r>
          </a:p>
          <a:p>
            <a:r>
              <a:rPr lang="en-US" sz="2400" dirty="0" smtClean="0"/>
              <a:t>• The technique should be as low invasive as possible;</a:t>
            </a:r>
          </a:p>
          <a:p>
            <a:r>
              <a:rPr lang="en-US" sz="2400" dirty="0" smtClean="0"/>
              <a:t>• It should be rapid and simple</a:t>
            </a:r>
            <a:r>
              <a:rPr lang="pl-PL" sz="2400" dirty="0" smtClean="0"/>
              <a:t>;</a:t>
            </a:r>
            <a:endParaRPr lang="en-US" sz="2400" dirty="0" smtClean="0"/>
          </a:p>
          <a:p>
            <a:r>
              <a:rPr lang="en-US" sz="2400" dirty="0" smtClean="0"/>
              <a:t>• The technique should be amenable to automation</a:t>
            </a:r>
            <a:r>
              <a:rPr lang="pl-PL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753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756000"/>
          </a:xfrm>
        </p:spPr>
        <p:txBody>
          <a:bodyPr/>
          <a:lstStyle/>
          <a:p>
            <a:r>
              <a:rPr lang="pl-PL" dirty="0" err="1" smtClean="0"/>
              <a:t>Biological</a:t>
            </a:r>
            <a:r>
              <a:rPr lang="pl-PL" dirty="0" smtClean="0"/>
              <a:t> </a:t>
            </a:r>
            <a:r>
              <a:rPr lang="pl-PL" dirty="0" err="1" smtClean="0"/>
              <a:t>dosimetry</a:t>
            </a:r>
            <a:r>
              <a:rPr lang="pl-PL" dirty="0" smtClean="0"/>
              <a:t> </a:t>
            </a:r>
            <a:r>
              <a:rPr lang="pl-PL" dirty="0" err="1" smtClean="0"/>
              <a:t>assays</a:t>
            </a:r>
            <a:endParaRPr lang="pl-PL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552" y="1628801"/>
            <a:ext cx="8229600" cy="43924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pl-PL" sz="2800" dirty="0" smtClean="0"/>
              <a:t>Blood </a:t>
            </a:r>
            <a:r>
              <a:rPr lang="pl-PL" sz="2800" dirty="0" err="1" smtClean="0"/>
              <a:t>cells</a:t>
            </a:r>
            <a:r>
              <a:rPr lang="pl-PL" sz="2800" dirty="0" smtClean="0"/>
              <a:t> </a:t>
            </a:r>
            <a:r>
              <a:rPr lang="pl-PL" sz="2800" dirty="0" err="1" smtClean="0"/>
              <a:t>counts</a:t>
            </a:r>
            <a:r>
              <a:rPr lang="pl-PL" sz="2800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pl-PL" sz="2800" dirty="0" err="1" smtClean="0"/>
              <a:t>Dicentric</a:t>
            </a:r>
            <a:r>
              <a:rPr lang="pl-PL" sz="2800" dirty="0" smtClean="0"/>
              <a:t> </a:t>
            </a:r>
            <a:r>
              <a:rPr lang="pl-PL" sz="2800" dirty="0" err="1" smtClean="0"/>
              <a:t>chromosomal</a:t>
            </a:r>
            <a:r>
              <a:rPr lang="pl-PL" sz="2800" dirty="0" smtClean="0"/>
              <a:t> </a:t>
            </a:r>
            <a:r>
              <a:rPr lang="pl-PL" sz="2800" dirty="0" err="1" smtClean="0"/>
              <a:t>aberration</a:t>
            </a:r>
            <a:r>
              <a:rPr lang="pl-PL" sz="2800" dirty="0" smtClean="0"/>
              <a:t> </a:t>
            </a:r>
            <a:r>
              <a:rPr lang="pl-PL" sz="2800" dirty="0" err="1" smtClean="0"/>
              <a:t>analysis</a:t>
            </a:r>
            <a:r>
              <a:rPr lang="pl-PL" sz="2800" dirty="0"/>
              <a:t>;</a:t>
            </a:r>
            <a:r>
              <a:rPr lang="en-AU" sz="28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pl-PL" sz="2800" dirty="0"/>
              <a:t>M</a:t>
            </a:r>
            <a:r>
              <a:rPr lang="en-AU" sz="2800" dirty="0" err="1" smtClean="0"/>
              <a:t>icronucleus</a:t>
            </a:r>
            <a:r>
              <a:rPr lang="pl-PL" sz="2800" dirty="0" smtClean="0"/>
              <a:t> </a:t>
            </a:r>
            <a:r>
              <a:rPr lang="pl-PL" sz="2800" dirty="0" err="1" smtClean="0"/>
              <a:t>assay</a:t>
            </a:r>
            <a:r>
              <a:rPr lang="pl-PL" sz="2800" dirty="0"/>
              <a:t>;</a:t>
            </a:r>
            <a:endParaRPr lang="en-AU" sz="2800" dirty="0" smtClean="0"/>
          </a:p>
          <a:p>
            <a:pPr>
              <a:lnSpc>
                <a:spcPct val="80000"/>
              </a:lnSpc>
            </a:pPr>
            <a:r>
              <a:rPr lang="pl-PL" sz="2800" dirty="0" smtClean="0"/>
              <a:t>P</a:t>
            </a:r>
            <a:r>
              <a:rPr lang="en-AU" sz="2800" dirty="0" err="1" smtClean="0"/>
              <a:t>remature</a:t>
            </a:r>
            <a:r>
              <a:rPr lang="en-AU" sz="2800" dirty="0" smtClean="0"/>
              <a:t> </a:t>
            </a:r>
            <a:r>
              <a:rPr lang="pl-PL" sz="2800" dirty="0"/>
              <a:t>C</a:t>
            </a:r>
            <a:r>
              <a:rPr lang="en-AU" sz="2800" dirty="0" err="1" smtClean="0"/>
              <a:t>hromosome</a:t>
            </a:r>
            <a:r>
              <a:rPr lang="en-AU" sz="2800" dirty="0" smtClean="0"/>
              <a:t> </a:t>
            </a:r>
            <a:r>
              <a:rPr lang="pl-PL" sz="2800" dirty="0"/>
              <a:t>C</a:t>
            </a:r>
            <a:r>
              <a:rPr lang="en-AU" sz="2800" dirty="0" err="1" smtClean="0"/>
              <a:t>ondensation</a:t>
            </a:r>
            <a:r>
              <a:rPr lang="en-AU" sz="2800" dirty="0" smtClean="0"/>
              <a:t> </a:t>
            </a:r>
            <a:r>
              <a:rPr lang="pl-PL" sz="2800" dirty="0" smtClean="0"/>
              <a:t>(PCC);</a:t>
            </a:r>
            <a:endParaRPr lang="en-AU" sz="2800" dirty="0" smtClean="0"/>
          </a:p>
          <a:p>
            <a:pPr>
              <a:lnSpc>
                <a:spcPct val="80000"/>
              </a:lnSpc>
            </a:pPr>
            <a:r>
              <a:rPr lang="pl-PL" sz="2800" dirty="0" err="1" smtClean="0"/>
              <a:t>Assay</a:t>
            </a:r>
            <a:r>
              <a:rPr lang="pl-PL" sz="2800" dirty="0" smtClean="0"/>
              <a:t> of </a:t>
            </a:r>
            <a:r>
              <a:rPr lang="pl-PL" sz="2800" dirty="0" err="1" smtClean="0"/>
              <a:t>stable</a:t>
            </a:r>
            <a:r>
              <a:rPr lang="pl-PL" sz="2800" dirty="0" smtClean="0"/>
              <a:t> </a:t>
            </a:r>
            <a:r>
              <a:rPr lang="pl-PL" sz="2800" dirty="0" err="1" smtClean="0"/>
              <a:t>aberrations</a:t>
            </a:r>
            <a:r>
              <a:rPr lang="pl-PL" sz="2800" dirty="0" smtClean="0"/>
              <a:t> </a:t>
            </a:r>
            <a:r>
              <a:rPr lang="pl-PL" sz="2800" dirty="0" err="1" smtClean="0"/>
              <a:t>using</a:t>
            </a:r>
            <a:r>
              <a:rPr lang="pl-PL" sz="2800" dirty="0" smtClean="0"/>
              <a:t> </a:t>
            </a:r>
            <a:r>
              <a:rPr lang="pl-PL" sz="2800" dirty="0" err="1" smtClean="0"/>
              <a:t>Fluorescent</a:t>
            </a:r>
            <a:r>
              <a:rPr lang="pl-PL" sz="2800" dirty="0" smtClean="0"/>
              <a:t> in Situ </a:t>
            </a:r>
            <a:r>
              <a:rPr lang="pl-PL" sz="2800" dirty="0" err="1" smtClean="0"/>
              <a:t>Hybridization</a:t>
            </a:r>
            <a:r>
              <a:rPr lang="pl-PL" sz="2800" dirty="0" smtClean="0"/>
              <a:t> (</a:t>
            </a:r>
            <a:r>
              <a:rPr lang="en-AU" sz="2800" dirty="0" smtClean="0"/>
              <a:t>FISH</a:t>
            </a:r>
            <a:r>
              <a:rPr lang="pl-PL" sz="2800" dirty="0" smtClean="0"/>
              <a:t>);</a:t>
            </a:r>
            <a:r>
              <a:rPr lang="en-AU" sz="28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pl-PL" sz="2800" dirty="0"/>
              <a:t>H</a:t>
            </a:r>
            <a:r>
              <a:rPr lang="en-US" sz="2800" dirty="0" err="1" smtClean="0"/>
              <a:t>istone</a:t>
            </a:r>
            <a:r>
              <a:rPr lang="en-US" sz="2800" dirty="0" smtClean="0"/>
              <a:t> </a:t>
            </a:r>
            <a:r>
              <a:rPr lang="en-US" sz="2800" dirty="0"/>
              <a:t>γ-H2AX foci formation assay</a:t>
            </a:r>
            <a:r>
              <a:rPr lang="pl-PL" sz="2800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pl-PL" sz="2800" dirty="0" err="1" smtClean="0"/>
              <a:t>Gene</a:t>
            </a:r>
            <a:r>
              <a:rPr lang="en-AU" sz="2800" dirty="0" smtClean="0"/>
              <a:t> expression</a:t>
            </a:r>
            <a:r>
              <a:rPr lang="pl-PL" sz="2800" dirty="0" smtClean="0"/>
              <a:t> </a:t>
            </a:r>
            <a:r>
              <a:rPr lang="pl-PL" sz="2800" dirty="0" err="1" smtClean="0"/>
              <a:t>analysis</a:t>
            </a:r>
            <a:r>
              <a:rPr lang="pl-PL" sz="2800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pl-PL" sz="2800" dirty="0" err="1" smtClean="0"/>
              <a:t>Electron</a:t>
            </a:r>
            <a:r>
              <a:rPr lang="pl-PL" sz="2800" dirty="0" smtClean="0"/>
              <a:t> Spin </a:t>
            </a:r>
            <a:r>
              <a:rPr lang="pl-PL" sz="2800" dirty="0" err="1" smtClean="0"/>
              <a:t>Resonance</a:t>
            </a:r>
            <a:r>
              <a:rPr lang="pl-PL" sz="2800" dirty="0" smtClean="0"/>
              <a:t> (ESR) of </a:t>
            </a:r>
            <a:r>
              <a:rPr lang="pl-PL" sz="2800" dirty="0" err="1" smtClean="0"/>
              <a:t>dental</a:t>
            </a:r>
            <a:r>
              <a:rPr lang="pl-PL" sz="2800" dirty="0" smtClean="0"/>
              <a:t> </a:t>
            </a:r>
            <a:r>
              <a:rPr lang="pl-PL" sz="2800" dirty="0" err="1" smtClean="0"/>
              <a:t>enamel</a:t>
            </a:r>
            <a:r>
              <a:rPr lang="pl-PL" sz="2800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pl-PL" sz="2800" dirty="0" smtClean="0"/>
              <a:t>s</a:t>
            </a:r>
            <a:r>
              <a:rPr lang="en-AU" sz="2800" dirty="0" smtClean="0"/>
              <a:t>kin speckle assay</a:t>
            </a:r>
            <a:r>
              <a:rPr lang="pl-PL" sz="2800" dirty="0" smtClean="0"/>
              <a:t> </a:t>
            </a:r>
            <a:r>
              <a:rPr lang="pl-PL" sz="2800" dirty="0" err="1" smtClean="0"/>
              <a:t>based</a:t>
            </a:r>
            <a:r>
              <a:rPr lang="pl-PL" sz="2800" dirty="0" smtClean="0"/>
              <a:t> on </a:t>
            </a:r>
            <a:r>
              <a:rPr lang="pl-PL" sz="2800" dirty="0" err="1" smtClean="0"/>
              <a:t>radiation-induced</a:t>
            </a:r>
            <a:r>
              <a:rPr lang="pl-PL" sz="2800" dirty="0" smtClean="0"/>
              <a:t> </a:t>
            </a:r>
            <a:r>
              <a:rPr lang="pl-PL" sz="2800" dirty="0" err="1" smtClean="0"/>
              <a:t>optical</a:t>
            </a:r>
            <a:r>
              <a:rPr lang="pl-PL" sz="2800" dirty="0" smtClean="0"/>
              <a:t> </a:t>
            </a:r>
            <a:r>
              <a:rPr lang="pl-PL" sz="2800" dirty="0" err="1" smtClean="0"/>
              <a:t>changes</a:t>
            </a:r>
            <a:r>
              <a:rPr lang="pl-PL" sz="2800" dirty="0" smtClean="0"/>
              <a:t> of skin</a:t>
            </a:r>
            <a:r>
              <a:rPr lang="en-AU" sz="2800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11923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7259" y="1268760"/>
            <a:ext cx="8229600" cy="756000"/>
          </a:xfrm>
        </p:spPr>
        <p:txBody>
          <a:bodyPr/>
          <a:lstStyle/>
          <a:p>
            <a:r>
              <a:rPr lang="en-US" dirty="0" smtClean="0"/>
              <a:t>Most biological </a:t>
            </a:r>
            <a:r>
              <a:rPr lang="en-US" dirty="0" err="1" smtClean="0"/>
              <a:t>dosimetry</a:t>
            </a:r>
            <a:r>
              <a:rPr lang="en-US" dirty="0" smtClean="0"/>
              <a:t> methods use peripheral blood lymphocytes</a:t>
            </a:r>
            <a:endParaRPr lang="en-US" dirty="0"/>
          </a:p>
        </p:txBody>
      </p:sp>
      <p:sp>
        <p:nvSpPr>
          <p:cNvPr id="5" name="Prostokąt 4"/>
          <p:cNvSpPr/>
          <p:nvPr/>
        </p:nvSpPr>
        <p:spPr>
          <a:xfrm>
            <a:off x="251520" y="2564904"/>
            <a:ext cx="50405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Blood sampling is a low-invasive procedure;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Lymphocytes circulate through the body and therefore even when only a part of the body was irradiated the </a:t>
            </a:r>
            <a:r>
              <a:rPr lang="en-US" sz="2400" dirty="0" err="1" smtClean="0"/>
              <a:t>dosimetry</a:t>
            </a:r>
            <a:r>
              <a:rPr lang="en-US" sz="2400" dirty="0" smtClean="0"/>
              <a:t> is possible;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They are synchronized and easy to culture.</a:t>
            </a:r>
            <a:endParaRPr lang="en-US" sz="2400" dirty="0"/>
          </a:p>
        </p:txBody>
      </p:sp>
      <p:pic>
        <p:nvPicPr>
          <p:cNvPr id="6" name="Picture 6" descr="DSCN99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831" y="2607345"/>
            <a:ext cx="3024187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759623" y="5013176"/>
            <a:ext cx="29511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AU" sz="2400" b="1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Peripheral human lymphocytes</a:t>
            </a:r>
          </a:p>
        </p:txBody>
      </p:sp>
    </p:spTree>
    <p:extLst>
      <p:ext uri="{BB962C8B-B14F-4D97-AF65-F5344CB8AC3E}">
        <p14:creationId xmlns:p14="http://schemas.microsoft.com/office/powerpoint/2010/main" val="243152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756000"/>
          </a:xfrm>
        </p:spPr>
        <p:txBody>
          <a:bodyPr/>
          <a:lstStyle/>
          <a:p>
            <a:r>
              <a:rPr lang="en-US" dirty="0" err="1" smtClean="0"/>
              <a:t>Dicentric</a:t>
            </a:r>
            <a:r>
              <a:rPr lang="en-US" dirty="0" smtClean="0"/>
              <a:t> assay is a „gold standard” for biological </a:t>
            </a:r>
            <a:r>
              <a:rPr lang="en-US" dirty="0" err="1" smtClean="0"/>
              <a:t>dosimetry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03435" y="2420888"/>
            <a:ext cx="8229600" cy="37444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 smtClean="0"/>
              <a:t>Signal is detectable in lymphocytes, hence suitable even for partial body exposure;</a:t>
            </a:r>
          </a:p>
          <a:p>
            <a:pPr>
              <a:lnSpc>
                <a:spcPct val="80000"/>
              </a:lnSpc>
            </a:pPr>
            <a:r>
              <a:rPr lang="en-US" sz="2400" dirty="0" err="1" smtClean="0"/>
              <a:t>Dicentrics</a:t>
            </a:r>
            <a:r>
              <a:rPr lang="en-US" sz="2400" dirty="0" smtClean="0"/>
              <a:t> are specific for radiation, their spontaneous frequency is very low in the healthy general population (about one </a:t>
            </a:r>
            <a:r>
              <a:rPr lang="en-US" sz="2400" dirty="0" err="1" smtClean="0"/>
              <a:t>dicentric</a:t>
            </a:r>
            <a:r>
              <a:rPr lang="en-US" sz="2400" dirty="0" smtClean="0"/>
              <a:t> per 1000 cells);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The frequency of </a:t>
            </a:r>
            <a:r>
              <a:rPr lang="en-US" sz="2400" dirty="0" err="1" smtClean="0"/>
              <a:t>dicentrics</a:t>
            </a:r>
            <a:r>
              <a:rPr lang="en-US" sz="2400" dirty="0" smtClean="0"/>
              <a:t> slowly decreases with time;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Realistic minimal detection level is about 0.2 </a:t>
            </a:r>
            <a:r>
              <a:rPr lang="en-US" sz="2400" dirty="0" err="1" smtClean="0"/>
              <a:t>Gy</a:t>
            </a:r>
            <a:r>
              <a:rPr lang="en-US" sz="2400" dirty="0" smtClean="0"/>
              <a:t> of whole body irradiation;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Maximum detection level is 5-8 </a:t>
            </a:r>
            <a:r>
              <a:rPr lang="en-US" sz="2400" dirty="0" err="1" smtClean="0"/>
              <a:t>Gy</a:t>
            </a:r>
            <a:r>
              <a:rPr lang="en-US" sz="2400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The method is reliable and most frequently used.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939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518864" y="1124744"/>
            <a:ext cx="8229600" cy="756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66FF"/>
                </a:solidFill>
              </a:rPr>
              <a:t>Mechanism of </a:t>
            </a:r>
            <a:r>
              <a:rPr lang="en-US" sz="3200" b="1" dirty="0" err="1" smtClean="0">
                <a:solidFill>
                  <a:srgbClr val="0066FF"/>
                </a:solidFill>
              </a:rPr>
              <a:t>dicentric</a:t>
            </a:r>
            <a:r>
              <a:rPr lang="en-US" sz="3200" b="1" dirty="0" smtClean="0">
                <a:solidFill>
                  <a:srgbClr val="0066FF"/>
                </a:solidFill>
              </a:rPr>
              <a:t> formation</a:t>
            </a:r>
            <a:endParaRPr lang="en-US" sz="3200" b="1" dirty="0">
              <a:solidFill>
                <a:srgbClr val="0066FF"/>
              </a:solidFill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686201" y="1805642"/>
            <a:ext cx="7632848" cy="4343979"/>
            <a:chOff x="611560" y="1523577"/>
            <a:chExt cx="7632848" cy="4343979"/>
          </a:xfrm>
        </p:grpSpPr>
        <p:pic>
          <p:nvPicPr>
            <p:cNvPr id="14339" name="Picture 5" descr="translokacj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523577"/>
              <a:ext cx="7632848" cy="42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pole tekstowe 1"/>
            <p:cNvSpPr txBox="1"/>
            <p:nvPr/>
          </p:nvSpPr>
          <p:spPr>
            <a:xfrm>
              <a:off x="2746852" y="2562429"/>
              <a:ext cx="94884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200" b="1" dirty="0" err="1" smtClean="0"/>
                <a:t>centromere</a:t>
              </a:r>
              <a:endParaRPr lang="pl-PL" sz="1200" b="1" dirty="0"/>
            </a:p>
          </p:txBody>
        </p:sp>
        <p:sp>
          <p:nvSpPr>
            <p:cNvPr id="3" name="pole tekstowe 2"/>
            <p:cNvSpPr txBox="1"/>
            <p:nvPr/>
          </p:nvSpPr>
          <p:spPr>
            <a:xfrm>
              <a:off x="2784952" y="3887470"/>
              <a:ext cx="86312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200" b="1" dirty="0" err="1"/>
                <a:t>a</a:t>
              </a:r>
              <a:r>
                <a:rPr lang="pl-PL" sz="1200" b="1" dirty="0" err="1" smtClean="0"/>
                <a:t>centric</a:t>
              </a:r>
              <a:endParaRPr lang="pl-PL" sz="1200" b="1" dirty="0" smtClean="0"/>
            </a:p>
            <a:p>
              <a:r>
                <a:rPr lang="pl-PL" sz="1200" b="1" dirty="0" smtClean="0"/>
                <a:t>fragment</a:t>
              </a:r>
              <a:endParaRPr lang="pl-PL" sz="1200" b="1" dirty="0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871067" y="5005266"/>
              <a:ext cx="18002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400" b="1" dirty="0" err="1" smtClean="0"/>
                <a:t>chromosomal</a:t>
              </a:r>
              <a:r>
                <a:rPr lang="pl-PL" sz="1400" b="1" dirty="0" smtClean="0"/>
                <a:t> </a:t>
              </a:r>
              <a:r>
                <a:rPr lang="pl-PL" sz="1400" b="1" dirty="0" err="1" smtClean="0"/>
                <a:t>breaks</a:t>
              </a:r>
              <a:endParaRPr lang="pl-PL" sz="1400" b="1" dirty="0" smtClean="0"/>
            </a:p>
            <a:p>
              <a:endParaRPr lang="pl-PL" sz="1400" b="1" dirty="0"/>
            </a:p>
          </p:txBody>
        </p:sp>
        <p:sp>
          <p:nvSpPr>
            <p:cNvPr id="6" name="pole tekstowe 5"/>
            <p:cNvSpPr txBox="1"/>
            <p:nvPr/>
          </p:nvSpPr>
          <p:spPr>
            <a:xfrm>
              <a:off x="4067944" y="5112987"/>
              <a:ext cx="122413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400" b="1" dirty="0" err="1" smtClean="0"/>
                <a:t>translocation</a:t>
              </a:r>
              <a:endParaRPr lang="pl-PL" sz="1400" b="1" dirty="0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6516216" y="5559779"/>
              <a:ext cx="83221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sz="1400" b="1" dirty="0" err="1" smtClean="0"/>
                <a:t>dicentric</a:t>
              </a:r>
              <a:endParaRPr lang="pl-PL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7143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0390" y="1124744"/>
            <a:ext cx="8229600" cy="756000"/>
          </a:xfrm>
        </p:spPr>
        <p:txBody>
          <a:bodyPr/>
          <a:lstStyle/>
          <a:p>
            <a:r>
              <a:rPr lang="pl-PL" dirty="0" err="1"/>
              <a:t>Dicentric</a:t>
            </a:r>
            <a:r>
              <a:rPr lang="pl-PL" dirty="0"/>
              <a:t> </a:t>
            </a:r>
            <a:r>
              <a:rPr lang="pl-PL" dirty="0" err="1"/>
              <a:t>assay</a:t>
            </a:r>
            <a:endParaRPr lang="pl-PL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06" y="2131841"/>
            <a:ext cx="1337836" cy="356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031" y="2132073"/>
            <a:ext cx="1518112" cy="356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619672" y="5791200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b="1" dirty="0" err="1">
                <a:cs typeface="Arial" charset="0"/>
              </a:rPr>
              <a:t>centromers</a:t>
            </a:r>
            <a:endParaRPr lang="pl-PL" b="1" dirty="0">
              <a:cs typeface="Arial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H="1" flipV="1">
            <a:off x="1485900" y="4991100"/>
            <a:ext cx="609600" cy="8001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 flipV="1">
            <a:off x="1924050" y="3295650"/>
            <a:ext cx="361950" cy="2466975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V="1">
            <a:off x="2562225" y="4352925"/>
            <a:ext cx="838200" cy="1438274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11" name="Picture 10" descr="cbl-step9b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2259"/>
            <a:ext cx="3575697" cy="378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 descr="Metaf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144" y="1772816"/>
            <a:ext cx="1476093" cy="127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52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cap="none" normalizeH="0" baseline="0" dirty="0" smtClean="0">
            <a:ln>
              <a:noFill/>
            </a:ln>
            <a:solidFill>
              <a:schemeClr val="tx2">
                <a:lumMod val="75000"/>
              </a:schemeClr>
            </a:solidFill>
            <a:effectLst/>
            <a:latin typeface="Cambria" pitchFamily="18" charset="0"/>
            <a:ea typeface="Times New Roman" pitchFamily="18" charset="0"/>
            <a:cs typeface="Aria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12770</TotalTime>
  <Words>1150</Words>
  <Application>Microsoft Office PowerPoint</Application>
  <PresentationFormat>Pokaz na ekranie (4:3)</PresentationFormat>
  <Paragraphs>142</Paragraphs>
  <Slides>28</Slides>
  <Notes>3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0" baseType="lpstr">
      <vt:lpstr>Office Theme</vt:lpstr>
      <vt:lpstr>Wykres</vt:lpstr>
      <vt:lpstr>Prezentacja programu PowerPoint</vt:lpstr>
      <vt:lpstr>Prezentacja programu PowerPoint</vt:lpstr>
      <vt:lpstr>When can biological dosimetry be used?</vt:lpstr>
      <vt:lpstr>Characteristics of the ideal biological dosimeter</vt:lpstr>
      <vt:lpstr>Biological dosimetry assays</vt:lpstr>
      <vt:lpstr>Most biological dosimetry methods use peripheral blood lymphocytes</vt:lpstr>
      <vt:lpstr>Dicentric assay is a „gold standard” for biological dosimetry</vt:lpstr>
      <vt:lpstr>Prezentacja programu PowerPoint</vt:lpstr>
      <vt:lpstr>Dicentric assay</vt:lpstr>
      <vt:lpstr>Dicentircs dose-response curve for gamma Co60 radiation</vt:lpstr>
      <vt:lpstr>Disadvantages of the dicentric assay</vt:lpstr>
      <vt:lpstr>Prezentacja programu PowerPoint</vt:lpstr>
      <vt:lpstr>Premature Chromosome Condensation (PCC) Assay</vt:lpstr>
      <vt:lpstr>Chemically induced PCC after high doses of radiation </vt:lpstr>
      <vt:lpstr>RICA - The Rapid Interphase Chromosome Assay </vt:lpstr>
      <vt:lpstr>RICA combines two methods</vt:lpstr>
      <vt:lpstr>Prezentacja programu PowerPoint</vt:lpstr>
      <vt:lpstr>The advantages of RICA technique</vt:lpstr>
      <vt:lpstr>Results:</vt:lpstr>
      <vt:lpstr>Prezentacja programu PowerPoint</vt:lpstr>
      <vt:lpstr>Gene expression in blood cells as a potential biological dosimeter</vt:lpstr>
      <vt:lpstr>Schematic representation of the experiment</vt:lpstr>
      <vt:lpstr>Examples of the analyzed genes</vt:lpstr>
      <vt:lpstr>Gene expression results (1)</vt:lpstr>
      <vt:lpstr>Gene expression results (2)</vt:lpstr>
      <vt:lpstr>Gene expression results (3)</vt:lpstr>
      <vt:lpstr>Preliminary conclusions from the gene expression analyses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Pawel Krajewski</dc:creator>
  <cp:lastModifiedBy>Kamil</cp:lastModifiedBy>
  <cp:revision>675</cp:revision>
  <cp:lastPrinted>2013-05-13T07:03:33Z</cp:lastPrinted>
  <dcterms:created xsi:type="dcterms:W3CDTF">2007-02-24T11:53:26Z</dcterms:created>
  <dcterms:modified xsi:type="dcterms:W3CDTF">2013-06-18T20:09:15Z</dcterms:modified>
</cp:coreProperties>
</file>