
<file path=[Content_Types].xml><?xml version="1.0" encoding="utf-8"?>
<Types xmlns="http://schemas.openxmlformats.org/package/2006/content-types">
  <Default Extension="png" ContentType="image/png"/>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49"/>
  </p:notesMasterIdLst>
  <p:handoutMasterIdLst>
    <p:handoutMasterId r:id="rId50"/>
  </p:handoutMasterIdLst>
  <p:sldIdLst>
    <p:sldId id="329" r:id="rId2"/>
    <p:sldId id="356" r:id="rId3"/>
    <p:sldId id="418" r:id="rId4"/>
    <p:sldId id="471" r:id="rId5"/>
    <p:sldId id="420" r:id="rId6"/>
    <p:sldId id="507" r:id="rId7"/>
    <p:sldId id="466" r:id="rId8"/>
    <p:sldId id="426" r:id="rId9"/>
    <p:sldId id="479" r:id="rId10"/>
    <p:sldId id="480" r:id="rId11"/>
    <p:sldId id="483" r:id="rId12"/>
    <p:sldId id="482" r:id="rId13"/>
    <p:sldId id="481" r:id="rId14"/>
    <p:sldId id="485" r:id="rId15"/>
    <p:sldId id="484" r:id="rId16"/>
    <p:sldId id="421" r:id="rId17"/>
    <p:sldId id="429" r:id="rId18"/>
    <p:sldId id="486" r:id="rId19"/>
    <p:sldId id="487" r:id="rId20"/>
    <p:sldId id="488" r:id="rId21"/>
    <p:sldId id="500" r:id="rId22"/>
    <p:sldId id="489" r:id="rId23"/>
    <p:sldId id="490" r:id="rId24"/>
    <p:sldId id="491" r:id="rId25"/>
    <p:sldId id="439" r:id="rId26"/>
    <p:sldId id="494" r:id="rId27"/>
    <p:sldId id="495" r:id="rId28"/>
    <p:sldId id="496" r:id="rId29"/>
    <p:sldId id="502" r:id="rId30"/>
    <p:sldId id="501" r:id="rId31"/>
    <p:sldId id="445" r:id="rId32"/>
    <p:sldId id="438" r:id="rId33"/>
    <p:sldId id="499" r:id="rId34"/>
    <p:sldId id="497" r:id="rId35"/>
    <p:sldId id="503" r:id="rId36"/>
    <p:sldId id="498" r:id="rId37"/>
    <p:sldId id="453" r:id="rId38"/>
    <p:sldId id="449" r:id="rId39"/>
    <p:sldId id="450" r:id="rId40"/>
    <p:sldId id="461" r:id="rId41"/>
    <p:sldId id="415" r:id="rId42"/>
    <p:sldId id="508" r:id="rId43"/>
    <p:sldId id="462" r:id="rId44"/>
    <p:sldId id="509" r:id="rId45"/>
    <p:sldId id="404" r:id="rId46"/>
    <p:sldId id="405" r:id="rId47"/>
    <p:sldId id="406" r:id="rId48"/>
  </p:sldIdLst>
  <p:sldSz cx="9144000" cy="6858000" type="screen4x3"/>
  <p:notesSz cx="6731000" cy="98552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7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weł"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66FF"/>
    <a:srgbClr val="001E7E"/>
    <a:srgbClr val="0033CC"/>
    <a:srgbClr val="FF5757"/>
    <a:srgbClr val="3366FF"/>
    <a:srgbClr val="FFFF65"/>
    <a:srgbClr val="FF9900"/>
    <a:srgbClr val="ECF2FA"/>
    <a:srgbClr val="FFD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pośredn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72482" autoAdjust="0"/>
  </p:normalViewPr>
  <p:slideViewPr>
    <p:cSldViewPr showGuides="1">
      <p:cViewPr varScale="1">
        <p:scale>
          <a:sx n="83" d="100"/>
          <a:sy n="83" d="100"/>
        </p:scale>
        <p:origin x="1426" y="77"/>
      </p:cViewPr>
      <p:guideLst>
        <p:guide orient="horz" pos="3838"/>
        <p:guide pos="703"/>
      </p:guideLst>
    </p:cSldViewPr>
  </p:slideViewPr>
  <p:notesTextViewPr>
    <p:cViewPr>
      <p:scale>
        <a:sx n="100" d="100"/>
        <a:sy n="100" d="100"/>
      </p:scale>
      <p:origin x="0" y="0"/>
    </p:cViewPr>
  </p:notesTextViewPr>
  <p:sorterViewPr>
    <p:cViewPr>
      <p:scale>
        <a:sx n="200" d="100"/>
        <a:sy n="200" d="100"/>
      </p:scale>
      <p:origin x="0" y="-209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16767" cy="492761"/>
          </a:xfrm>
          <a:prstGeom prst="rect">
            <a:avLst/>
          </a:prstGeom>
        </p:spPr>
        <p:txBody>
          <a:bodyPr vert="horz" lIns="90235" tIns="45118" rIns="90235" bIns="45118" rtlCol="0"/>
          <a:lstStyle>
            <a:lvl1pPr algn="l">
              <a:defRPr sz="1200"/>
            </a:lvl1pPr>
          </a:lstStyle>
          <a:p>
            <a:endParaRPr lang="pl-PL"/>
          </a:p>
        </p:txBody>
      </p:sp>
      <p:sp>
        <p:nvSpPr>
          <p:cNvPr id="3" name="Date Placeholder 2"/>
          <p:cNvSpPr>
            <a:spLocks noGrp="1"/>
          </p:cNvSpPr>
          <p:nvPr>
            <p:ph type="dt" sz="quarter" idx="1"/>
          </p:nvPr>
        </p:nvSpPr>
        <p:spPr>
          <a:xfrm>
            <a:off x="3812678" y="3"/>
            <a:ext cx="2916767" cy="492761"/>
          </a:xfrm>
          <a:prstGeom prst="rect">
            <a:avLst/>
          </a:prstGeom>
        </p:spPr>
        <p:txBody>
          <a:bodyPr vert="horz" lIns="90235" tIns="45118" rIns="90235" bIns="45118" rtlCol="0"/>
          <a:lstStyle>
            <a:lvl1pPr algn="r">
              <a:defRPr sz="1200"/>
            </a:lvl1pPr>
          </a:lstStyle>
          <a:p>
            <a:fld id="{04454121-D3CD-4120-BF9B-5D3F7C51FA8D}" type="datetimeFigureOut">
              <a:rPr lang="pl-PL" smtClean="0"/>
              <a:pPr/>
              <a:t>2016/09/29</a:t>
            </a:fld>
            <a:endParaRPr lang="pl-PL"/>
          </a:p>
        </p:txBody>
      </p:sp>
      <p:sp>
        <p:nvSpPr>
          <p:cNvPr id="4" name="Footer Placeholder 3"/>
          <p:cNvSpPr>
            <a:spLocks noGrp="1"/>
          </p:cNvSpPr>
          <p:nvPr>
            <p:ph type="ftr" sz="quarter" idx="2"/>
          </p:nvPr>
        </p:nvSpPr>
        <p:spPr>
          <a:xfrm>
            <a:off x="1" y="9360732"/>
            <a:ext cx="2916767" cy="492761"/>
          </a:xfrm>
          <a:prstGeom prst="rect">
            <a:avLst/>
          </a:prstGeom>
        </p:spPr>
        <p:txBody>
          <a:bodyPr vert="horz" lIns="90235" tIns="45118" rIns="90235" bIns="45118" rtlCol="0" anchor="b"/>
          <a:lstStyle>
            <a:lvl1pPr algn="l">
              <a:defRPr sz="1200"/>
            </a:lvl1pPr>
          </a:lstStyle>
          <a:p>
            <a:endParaRPr lang="pl-PL"/>
          </a:p>
        </p:txBody>
      </p:sp>
      <p:sp>
        <p:nvSpPr>
          <p:cNvPr id="5" name="Slide Number Placeholder 4"/>
          <p:cNvSpPr>
            <a:spLocks noGrp="1"/>
          </p:cNvSpPr>
          <p:nvPr>
            <p:ph type="sldNum" sz="quarter" idx="3"/>
          </p:nvPr>
        </p:nvSpPr>
        <p:spPr>
          <a:xfrm>
            <a:off x="3812678" y="9360732"/>
            <a:ext cx="2916767" cy="492761"/>
          </a:xfrm>
          <a:prstGeom prst="rect">
            <a:avLst/>
          </a:prstGeom>
        </p:spPr>
        <p:txBody>
          <a:bodyPr vert="horz" lIns="90235" tIns="45118" rIns="90235" bIns="45118" rtlCol="0" anchor="b"/>
          <a:lstStyle>
            <a:lvl1pPr algn="r">
              <a:defRPr sz="1200"/>
            </a:lvl1pPr>
          </a:lstStyle>
          <a:p>
            <a:fld id="{8B9A9EB0-A657-40EA-A814-93B579C9C4E2}" type="slidenum">
              <a:rPr lang="pl-PL" smtClean="0"/>
              <a:pPr/>
              <a:t>‹#›</a:t>
            </a:fld>
            <a:endParaRPr lang="pl-PL"/>
          </a:p>
        </p:txBody>
      </p:sp>
    </p:spTree>
    <p:extLst>
      <p:ext uri="{BB962C8B-B14F-4D97-AF65-F5344CB8AC3E}">
        <p14:creationId xmlns:p14="http://schemas.microsoft.com/office/powerpoint/2010/main" val="2401620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16767" cy="492761"/>
          </a:xfrm>
          <a:prstGeom prst="rect">
            <a:avLst/>
          </a:prstGeom>
        </p:spPr>
        <p:txBody>
          <a:bodyPr vert="horz" lIns="90235" tIns="45118" rIns="90235" bIns="45118" rtlCol="0"/>
          <a:lstStyle>
            <a:lvl1pPr algn="l">
              <a:defRPr sz="1200"/>
            </a:lvl1pPr>
          </a:lstStyle>
          <a:p>
            <a:endParaRPr lang="pl-PL"/>
          </a:p>
        </p:txBody>
      </p:sp>
      <p:sp>
        <p:nvSpPr>
          <p:cNvPr id="3" name="Date Placeholder 2"/>
          <p:cNvSpPr>
            <a:spLocks noGrp="1"/>
          </p:cNvSpPr>
          <p:nvPr>
            <p:ph type="dt" idx="1"/>
          </p:nvPr>
        </p:nvSpPr>
        <p:spPr>
          <a:xfrm>
            <a:off x="3812678" y="3"/>
            <a:ext cx="2916767" cy="492761"/>
          </a:xfrm>
          <a:prstGeom prst="rect">
            <a:avLst/>
          </a:prstGeom>
        </p:spPr>
        <p:txBody>
          <a:bodyPr vert="horz" lIns="90235" tIns="45118" rIns="90235" bIns="45118" rtlCol="0"/>
          <a:lstStyle>
            <a:lvl1pPr algn="r">
              <a:defRPr sz="1200"/>
            </a:lvl1pPr>
          </a:lstStyle>
          <a:p>
            <a:fld id="{266D67D6-7EBF-419B-A2FD-94C28AC3B67B}" type="datetimeFigureOut">
              <a:rPr lang="pl-PL" smtClean="0"/>
              <a:pPr/>
              <a:t>2016/09/29</a:t>
            </a:fld>
            <a:endParaRPr lang="pl-PL"/>
          </a:p>
        </p:txBody>
      </p:sp>
      <p:sp>
        <p:nvSpPr>
          <p:cNvPr id="4" name="Slide Image Placeholder 3"/>
          <p:cNvSpPr>
            <a:spLocks noGrp="1" noRot="1" noChangeAspect="1"/>
          </p:cNvSpPr>
          <p:nvPr>
            <p:ph type="sldImg" idx="2"/>
          </p:nvPr>
        </p:nvSpPr>
        <p:spPr>
          <a:xfrm>
            <a:off x="901700" y="738188"/>
            <a:ext cx="4927600" cy="3695700"/>
          </a:xfrm>
          <a:prstGeom prst="rect">
            <a:avLst/>
          </a:prstGeom>
          <a:noFill/>
          <a:ln w="12700">
            <a:solidFill>
              <a:prstClr val="black"/>
            </a:solidFill>
          </a:ln>
        </p:spPr>
        <p:txBody>
          <a:bodyPr vert="horz" lIns="90235" tIns="45118" rIns="90235" bIns="45118" rtlCol="0" anchor="ctr"/>
          <a:lstStyle/>
          <a:p>
            <a:endParaRPr lang="pl-PL"/>
          </a:p>
        </p:txBody>
      </p:sp>
      <p:sp>
        <p:nvSpPr>
          <p:cNvPr id="5" name="Notes Placeholder 4"/>
          <p:cNvSpPr>
            <a:spLocks noGrp="1"/>
          </p:cNvSpPr>
          <p:nvPr>
            <p:ph type="body" sz="quarter" idx="3"/>
          </p:nvPr>
        </p:nvSpPr>
        <p:spPr>
          <a:xfrm>
            <a:off x="673101" y="4681224"/>
            <a:ext cx="5384800" cy="4434839"/>
          </a:xfrm>
          <a:prstGeom prst="rect">
            <a:avLst/>
          </a:prstGeom>
        </p:spPr>
        <p:txBody>
          <a:bodyPr vert="horz" lIns="90235" tIns="45118" rIns="90235" bIns="451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1" y="9360732"/>
            <a:ext cx="2916767" cy="492761"/>
          </a:xfrm>
          <a:prstGeom prst="rect">
            <a:avLst/>
          </a:prstGeom>
        </p:spPr>
        <p:txBody>
          <a:bodyPr vert="horz" lIns="90235" tIns="45118" rIns="90235" bIns="45118" rtlCol="0" anchor="b"/>
          <a:lstStyle>
            <a:lvl1pPr algn="l">
              <a:defRPr sz="1200"/>
            </a:lvl1pPr>
          </a:lstStyle>
          <a:p>
            <a:endParaRPr lang="pl-PL"/>
          </a:p>
        </p:txBody>
      </p:sp>
      <p:sp>
        <p:nvSpPr>
          <p:cNvPr id="7" name="Slide Number Placeholder 6"/>
          <p:cNvSpPr>
            <a:spLocks noGrp="1"/>
          </p:cNvSpPr>
          <p:nvPr>
            <p:ph type="sldNum" sz="quarter" idx="5"/>
          </p:nvPr>
        </p:nvSpPr>
        <p:spPr>
          <a:xfrm>
            <a:off x="3812678" y="9360732"/>
            <a:ext cx="2916767" cy="492761"/>
          </a:xfrm>
          <a:prstGeom prst="rect">
            <a:avLst/>
          </a:prstGeom>
        </p:spPr>
        <p:txBody>
          <a:bodyPr vert="horz" lIns="90235" tIns="45118" rIns="90235" bIns="45118" rtlCol="0" anchor="b"/>
          <a:lstStyle>
            <a:lvl1pPr algn="r">
              <a:defRPr sz="1200"/>
            </a:lvl1pPr>
          </a:lstStyle>
          <a:p>
            <a:fld id="{C483C6E9-F197-4E4F-AD48-B4AC9F54050E}" type="slidenum">
              <a:rPr lang="pl-PL" smtClean="0"/>
              <a:pPr/>
              <a:t>‹#›</a:t>
            </a:fld>
            <a:endParaRPr lang="pl-PL"/>
          </a:p>
        </p:txBody>
      </p:sp>
    </p:spTree>
    <p:extLst>
      <p:ext uri="{BB962C8B-B14F-4D97-AF65-F5344CB8AC3E}">
        <p14:creationId xmlns:p14="http://schemas.microsoft.com/office/powerpoint/2010/main" val="47537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a:t>
            </a:fld>
            <a:endParaRPr lang="pl-PL"/>
          </a:p>
        </p:txBody>
      </p:sp>
    </p:spTree>
    <p:extLst>
      <p:ext uri="{BB962C8B-B14F-4D97-AF65-F5344CB8AC3E}">
        <p14:creationId xmlns:p14="http://schemas.microsoft.com/office/powerpoint/2010/main" val="389269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10</a:t>
            </a:fld>
            <a:endParaRPr lang="pl-PL"/>
          </a:p>
        </p:txBody>
      </p:sp>
    </p:spTree>
    <p:extLst>
      <p:ext uri="{BB962C8B-B14F-4D97-AF65-F5344CB8AC3E}">
        <p14:creationId xmlns:p14="http://schemas.microsoft.com/office/powerpoint/2010/main" val="175239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11</a:t>
            </a:fld>
            <a:endParaRPr lang="pl-PL"/>
          </a:p>
        </p:txBody>
      </p:sp>
    </p:spTree>
    <p:extLst>
      <p:ext uri="{BB962C8B-B14F-4D97-AF65-F5344CB8AC3E}">
        <p14:creationId xmlns:p14="http://schemas.microsoft.com/office/powerpoint/2010/main" val="262283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12</a:t>
            </a:fld>
            <a:endParaRPr lang="pl-PL"/>
          </a:p>
        </p:txBody>
      </p:sp>
    </p:spTree>
    <p:extLst>
      <p:ext uri="{BB962C8B-B14F-4D97-AF65-F5344CB8AC3E}">
        <p14:creationId xmlns:p14="http://schemas.microsoft.com/office/powerpoint/2010/main" val="2058334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13</a:t>
            </a:fld>
            <a:endParaRPr lang="pl-PL"/>
          </a:p>
        </p:txBody>
      </p:sp>
    </p:spTree>
    <p:extLst>
      <p:ext uri="{BB962C8B-B14F-4D97-AF65-F5344CB8AC3E}">
        <p14:creationId xmlns:p14="http://schemas.microsoft.com/office/powerpoint/2010/main" val="280311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14</a:t>
            </a:fld>
            <a:endParaRPr lang="pl-PL"/>
          </a:p>
        </p:txBody>
      </p:sp>
    </p:spTree>
    <p:extLst>
      <p:ext uri="{BB962C8B-B14F-4D97-AF65-F5344CB8AC3E}">
        <p14:creationId xmlns:p14="http://schemas.microsoft.com/office/powerpoint/2010/main" val="245917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15</a:t>
            </a:fld>
            <a:endParaRPr lang="pl-PL"/>
          </a:p>
        </p:txBody>
      </p:sp>
    </p:spTree>
    <p:extLst>
      <p:ext uri="{BB962C8B-B14F-4D97-AF65-F5344CB8AC3E}">
        <p14:creationId xmlns:p14="http://schemas.microsoft.com/office/powerpoint/2010/main" val="114030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16</a:t>
            </a:fld>
            <a:endParaRPr lang="pl-PL"/>
          </a:p>
        </p:txBody>
      </p:sp>
    </p:spTree>
    <p:extLst>
      <p:ext uri="{BB962C8B-B14F-4D97-AF65-F5344CB8AC3E}">
        <p14:creationId xmlns:p14="http://schemas.microsoft.com/office/powerpoint/2010/main" val="274043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17</a:t>
            </a:fld>
            <a:endParaRPr lang="pl-PL"/>
          </a:p>
        </p:txBody>
      </p:sp>
    </p:spTree>
    <p:extLst>
      <p:ext uri="{BB962C8B-B14F-4D97-AF65-F5344CB8AC3E}">
        <p14:creationId xmlns:p14="http://schemas.microsoft.com/office/powerpoint/2010/main" val="1837097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18</a:t>
            </a:fld>
            <a:endParaRPr lang="pl-PL"/>
          </a:p>
        </p:txBody>
      </p:sp>
    </p:spTree>
    <p:extLst>
      <p:ext uri="{BB962C8B-B14F-4D97-AF65-F5344CB8AC3E}">
        <p14:creationId xmlns:p14="http://schemas.microsoft.com/office/powerpoint/2010/main" val="2399717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19</a:t>
            </a:fld>
            <a:endParaRPr lang="pl-PL"/>
          </a:p>
        </p:txBody>
      </p:sp>
    </p:spTree>
    <p:extLst>
      <p:ext uri="{BB962C8B-B14F-4D97-AF65-F5344CB8AC3E}">
        <p14:creationId xmlns:p14="http://schemas.microsoft.com/office/powerpoint/2010/main" val="1122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a:t>
            </a:fld>
            <a:endParaRPr lang="pl-PL"/>
          </a:p>
        </p:txBody>
      </p:sp>
    </p:spTree>
    <p:extLst>
      <p:ext uri="{BB962C8B-B14F-4D97-AF65-F5344CB8AC3E}">
        <p14:creationId xmlns:p14="http://schemas.microsoft.com/office/powerpoint/2010/main" val="11561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20</a:t>
            </a:fld>
            <a:endParaRPr lang="pl-PL"/>
          </a:p>
        </p:txBody>
      </p:sp>
    </p:spTree>
    <p:extLst>
      <p:ext uri="{BB962C8B-B14F-4D97-AF65-F5344CB8AC3E}">
        <p14:creationId xmlns:p14="http://schemas.microsoft.com/office/powerpoint/2010/main" val="2754790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21</a:t>
            </a:fld>
            <a:endParaRPr lang="pl-PL"/>
          </a:p>
        </p:txBody>
      </p:sp>
    </p:spTree>
    <p:extLst>
      <p:ext uri="{BB962C8B-B14F-4D97-AF65-F5344CB8AC3E}">
        <p14:creationId xmlns:p14="http://schemas.microsoft.com/office/powerpoint/2010/main" val="2539507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22</a:t>
            </a:fld>
            <a:endParaRPr lang="pl-PL"/>
          </a:p>
        </p:txBody>
      </p:sp>
    </p:spTree>
    <p:extLst>
      <p:ext uri="{BB962C8B-B14F-4D97-AF65-F5344CB8AC3E}">
        <p14:creationId xmlns:p14="http://schemas.microsoft.com/office/powerpoint/2010/main" val="1792962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23</a:t>
            </a:fld>
            <a:endParaRPr lang="pl-PL"/>
          </a:p>
        </p:txBody>
      </p:sp>
    </p:spTree>
    <p:extLst>
      <p:ext uri="{BB962C8B-B14F-4D97-AF65-F5344CB8AC3E}">
        <p14:creationId xmlns:p14="http://schemas.microsoft.com/office/powerpoint/2010/main" val="4001395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24</a:t>
            </a:fld>
            <a:endParaRPr lang="pl-PL"/>
          </a:p>
        </p:txBody>
      </p:sp>
    </p:spTree>
    <p:extLst>
      <p:ext uri="{BB962C8B-B14F-4D97-AF65-F5344CB8AC3E}">
        <p14:creationId xmlns:p14="http://schemas.microsoft.com/office/powerpoint/2010/main" val="2906492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25</a:t>
            </a:fld>
            <a:endParaRPr lang="pl-PL"/>
          </a:p>
        </p:txBody>
      </p:sp>
    </p:spTree>
    <p:extLst>
      <p:ext uri="{BB962C8B-B14F-4D97-AF65-F5344CB8AC3E}">
        <p14:creationId xmlns:p14="http://schemas.microsoft.com/office/powerpoint/2010/main" val="1715190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26</a:t>
            </a:fld>
            <a:endParaRPr lang="pl-PL"/>
          </a:p>
        </p:txBody>
      </p:sp>
    </p:spTree>
    <p:extLst>
      <p:ext uri="{BB962C8B-B14F-4D97-AF65-F5344CB8AC3E}">
        <p14:creationId xmlns:p14="http://schemas.microsoft.com/office/powerpoint/2010/main" val="3616104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27</a:t>
            </a:fld>
            <a:endParaRPr lang="pl-PL"/>
          </a:p>
        </p:txBody>
      </p:sp>
    </p:spTree>
    <p:extLst>
      <p:ext uri="{BB962C8B-B14F-4D97-AF65-F5344CB8AC3E}">
        <p14:creationId xmlns:p14="http://schemas.microsoft.com/office/powerpoint/2010/main" val="248028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28</a:t>
            </a:fld>
            <a:endParaRPr lang="pl-PL"/>
          </a:p>
        </p:txBody>
      </p:sp>
    </p:spTree>
    <p:extLst>
      <p:ext uri="{BB962C8B-B14F-4D97-AF65-F5344CB8AC3E}">
        <p14:creationId xmlns:p14="http://schemas.microsoft.com/office/powerpoint/2010/main" val="130775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29</a:t>
            </a:fld>
            <a:endParaRPr lang="pl-PL"/>
          </a:p>
        </p:txBody>
      </p:sp>
    </p:spTree>
    <p:extLst>
      <p:ext uri="{BB962C8B-B14F-4D97-AF65-F5344CB8AC3E}">
        <p14:creationId xmlns:p14="http://schemas.microsoft.com/office/powerpoint/2010/main" val="395974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a:t>
            </a:fld>
            <a:endParaRPr lang="pl-PL"/>
          </a:p>
        </p:txBody>
      </p:sp>
    </p:spTree>
    <p:extLst>
      <p:ext uri="{BB962C8B-B14F-4D97-AF65-F5344CB8AC3E}">
        <p14:creationId xmlns:p14="http://schemas.microsoft.com/office/powerpoint/2010/main" val="4117060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30</a:t>
            </a:fld>
            <a:endParaRPr lang="pl-PL"/>
          </a:p>
        </p:txBody>
      </p:sp>
    </p:spTree>
    <p:extLst>
      <p:ext uri="{BB962C8B-B14F-4D97-AF65-F5344CB8AC3E}">
        <p14:creationId xmlns:p14="http://schemas.microsoft.com/office/powerpoint/2010/main" val="1111960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31</a:t>
            </a:fld>
            <a:endParaRPr lang="pl-PL"/>
          </a:p>
        </p:txBody>
      </p:sp>
    </p:spTree>
    <p:extLst>
      <p:ext uri="{BB962C8B-B14F-4D97-AF65-F5344CB8AC3E}">
        <p14:creationId xmlns:p14="http://schemas.microsoft.com/office/powerpoint/2010/main" val="1696930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32</a:t>
            </a:fld>
            <a:endParaRPr lang="pl-PL"/>
          </a:p>
        </p:txBody>
      </p:sp>
    </p:spTree>
    <p:extLst>
      <p:ext uri="{BB962C8B-B14F-4D97-AF65-F5344CB8AC3E}">
        <p14:creationId xmlns:p14="http://schemas.microsoft.com/office/powerpoint/2010/main" val="228915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33</a:t>
            </a:fld>
            <a:endParaRPr lang="pl-PL"/>
          </a:p>
        </p:txBody>
      </p:sp>
    </p:spTree>
    <p:extLst>
      <p:ext uri="{BB962C8B-B14F-4D97-AF65-F5344CB8AC3E}">
        <p14:creationId xmlns:p14="http://schemas.microsoft.com/office/powerpoint/2010/main" val="2530194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34</a:t>
            </a:fld>
            <a:endParaRPr lang="pl-PL"/>
          </a:p>
        </p:txBody>
      </p:sp>
    </p:spTree>
    <p:extLst>
      <p:ext uri="{BB962C8B-B14F-4D97-AF65-F5344CB8AC3E}">
        <p14:creationId xmlns:p14="http://schemas.microsoft.com/office/powerpoint/2010/main" val="1238940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35</a:t>
            </a:fld>
            <a:endParaRPr lang="pl-PL"/>
          </a:p>
        </p:txBody>
      </p:sp>
    </p:spTree>
    <p:extLst>
      <p:ext uri="{BB962C8B-B14F-4D97-AF65-F5344CB8AC3E}">
        <p14:creationId xmlns:p14="http://schemas.microsoft.com/office/powerpoint/2010/main" val="447622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36</a:t>
            </a:fld>
            <a:endParaRPr lang="pl-PL"/>
          </a:p>
        </p:txBody>
      </p:sp>
    </p:spTree>
    <p:extLst>
      <p:ext uri="{BB962C8B-B14F-4D97-AF65-F5344CB8AC3E}">
        <p14:creationId xmlns:p14="http://schemas.microsoft.com/office/powerpoint/2010/main" val="1051252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37</a:t>
            </a:fld>
            <a:endParaRPr lang="pl-PL"/>
          </a:p>
        </p:txBody>
      </p:sp>
    </p:spTree>
    <p:extLst>
      <p:ext uri="{BB962C8B-B14F-4D97-AF65-F5344CB8AC3E}">
        <p14:creationId xmlns:p14="http://schemas.microsoft.com/office/powerpoint/2010/main" val="3020123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38</a:t>
            </a:fld>
            <a:endParaRPr lang="pl-PL"/>
          </a:p>
        </p:txBody>
      </p:sp>
    </p:spTree>
    <p:extLst>
      <p:ext uri="{BB962C8B-B14F-4D97-AF65-F5344CB8AC3E}">
        <p14:creationId xmlns:p14="http://schemas.microsoft.com/office/powerpoint/2010/main" val="4051878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39</a:t>
            </a:fld>
            <a:endParaRPr lang="pl-PL"/>
          </a:p>
        </p:txBody>
      </p:sp>
    </p:spTree>
    <p:extLst>
      <p:ext uri="{BB962C8B-B14F-4D97-AF65-F5344CB8AC3E}">
        <p14:creationId xmlns:p14="http://schemas.microsoft.com/office/powerpoint/2010/main" val="216689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a:t>
            </a:fld>
            <a:endParaRPr lang="pl-PL"/>
          </a:p>
        </p:txBody>
      </p:sp>
    </p:spTree>
    <p:extLst>
      <p:ext uri="{BB962C8B-B14F-4D97-AF65-F5344CB8AC3E}">
        <p14:creationId xmlns:p14="http://schemas.microsoft.com/office/powerpoint/2010/main" val="3821825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40</a:t>
            </a:fld>
            <a:endParaRPr lang="pl-PL"/>
          </a:p>
        </p:txBody>
      </p:sp>
    </p:spTree>
    <p:extLst>
      <p:ext uri="{BB962C8B-B14F-4D97-AF65-F5344CB8AC3E}">
        <p14:creationId xmlns:p14="http://schemas.microsoft.com/office/powerpoint/2010/main" val="10822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lnSpcReduction="10000"/>
          </a:bodyPr>
          <a:lstStyle/>
          <a:p>
            <a:r>
              <a:rPr lang="en-US" dirty="0"/>
              <a:t>The Commission continues to distinguish amongst three categories of exposure:</a:t>
            </a:r>
          </a:p>
          <a:p>
            <a:r>
              <a:rPr lang="en-US" dirty="0"/>
              <a:t>occupational exposures, public exposures, and medical exposures of patients (and</a:t>
            </a:r>
          </a:p>
          <a:p>
            <a:r>
              <a:rPr lang="en-US" dirty="0"/>
              <a:t>comforters, </a:t>
            </a:r>
            <a:r>
              <a:rPr lang="en-US" dirty="0" err="1"/>
              <a:t>carers</a:t>
            </a:r>
            <a:r>
              <a:rPr lang="en-US" dirty="0"/>
              <a:t>, and volunteers in research). If a female worker has declared that</a:t>
            </a:r>
          </a:p>
          <a:p>
            <a:r>
              <a:rPr lang="en-US" dirty="0"/>
              <a:t>she is pregnant, additional controls have to be considered in order to attain a level of</a:t>
            </a:r>
          </a:p>
          <a:p>
            <a:r>
              <a:rPr lang="en-US" dirty="0"/>
              <a:t>protection for the embryo/fetus broadly similar to that provided for members of the</a:t>
            </a:r>
          </a:p>
          <a:p>
            <a:r>
              <a:rPr lang="en-US" dirty="0"/>
              <a:t>public.</a:t>
            </a:r>
          </a:p>
          <a:p>
            <a:r>
              <a:rPr lang="en-US" dirty="0"/>
              <a:t>(p) The revised Recommendations </a:t>
            </a:r>
            <a:r>
              <a:rPr lang="en-US" dirty="0" err="1"/>
              <a:t>emphasise</a:t>
            </a:r>
            <a:r>
              <a:rPr lang="en-US" dirty="0"/>
              <a:t> the key role of the principle of </a:t>
            </a:r>
            <a:r>
              <a:rPr lang="en-US" dirty="0" err="1"/>
              <a:t>optimisation</a:t>
            </a:r>
            <a:r>
              <a:rPr lang="en-US" dirty="0"/>
              <a:t>.</a:t>
            </a:r>
          </a:p>
          <a:p>
            <a:r>
              <a:rPr lang="en-US" dirty="0"/>
              <a:t>This principle should be applied in the same manner in all exposure situations.</a:t>
            </a:r>
          </a:p>
          <a:p>
            <a:r>
              <a:rPr lang="en-US" dirty="0"/>
              <a:t>Restrictions are applied to doses to a nominal individual (the Reference</a:t>
            </a:r>
          </a:p>
          <a:p>
            <a:r>
              <a:rPr lang="en-US" dirty="0"/>
              <a:t>Person), namely dose constraints for planned exposure situations and reference levels</a:t>
            </a:r>
          </a:p>
          <a:p>
            <a:r>
              <a:rPr lang="en-US" dirty="0"/>
              <a:t>for emergency and existing exposure situations. Options resulting in doses greater in</a:t>
            </a:r>
          </a:p>
          <a:p>
            <a:r>
              <a:rPr lang="en-US" dirty="0"/>
              <a:t>magnitude than such restrictions should be rejected at the planning stage. Importantly,</a:t>
            </a:r>
          </a:p>
          <a:p>
            <a:r>
              <a:rPr lang="en-US" dirty="0"/>
              <a:t>these restrictions on doses are applied prospectively, as with </a:t>
            </a:r>
            <a:r>
              <a:rPr lang="en-US" dirty="0" err="1"/>
              <a:t>optimisation</a:t>
            </a:r>
            <a:endParaRPr lang="en-US" dirty="0"/>
          </a:p>
          <a:p>
            <a:r>
              <a:rPr lang="en-US" dirty="0"/>
              <a:t>as a whole. If, following the implementation of an </a:t>
            </a:r>
            <a:r>
              <a:rPr lang="en-US" dirty="0" err="1"/>
              <a:t>optimised</a:t>
            </a:r>
            <a:r>
              <a:rPr lang="en-US" dirty="0"/>
              <a:t> protection strategy,</a:t>
            </a:r>
          </a:p>
          <a:p>
            <a:r>
              <a:rPr lang="en-US" dirty="0"/>
              <a:t>it is subsequently shown that the value of the constraint or reference level is exceeded,</a:t>
            </a:r>
          </a:p>
          <a:p>
            <a:r>
              <a:rPr lang="en-US" dirty="0"/>
              <a:t>the reasons should be investigated but this fact alone should not necessarily</a:t>
            </a:r>
          </a:p>
          <a:p>
            <a:r>
              <a:rPr lang="en-US" dirty="0"/>
              <a:t>prompt regulatory action. The Commission expects that this emphasis on a common</a:t>
            </a:r>
          </a:p>
          <a:p>
            <a:r>
              <a:rPr lang="en-US" dirty="0"/>
              <a:t>approach to radiological protection in all exposure situations will aid application of</a:t>
            </a:r>
          </a:p>
          <a:p>
            <a:r>
              <a:rPr lang="en-US" dirty="0"/>
              <a:t>the Commission’s Recommendations in the various circumstances of radiation</a:t>
            </a:r>
          </a:p>
          <a:p>
            <a:r>
              <a:rPr lang="en-US" dirty="0"/>
              <a:t>exposure.</a:t>
            </a:r>
          </a:p>
          <a:p>
            <a:r>
              <a:rPr lang="en-US" dirty="0"/>
              <a:t>(q) The relevant national authorities will often play a major role in selecting values</a:t>
            </a:r>
          </a:p>
          <a:p>
            <a:r>
              <a:rPr lang="en-US" dirty="0"/>
              <a:t>for dose constraints and reference levels. Guidance on the selection process is provided</a:t>
            </a:r>
          </a:p>
          <a:p>
            <a:r>
              <a:rPr lang="en-US" dirty="0"/>
              <a:t>in the revised Recommendations. This guidance takes account of numerical</a:t>
            </a:r>
          </a:p>
          <a:p>
            <a:r>
              <a:rPr lang="en-US" dirty="0"/>
              <a:t>recommendations made previously by the Commission.</a:t>
            </a:r>
          </a:p>
          <a:p>
            <a:r>
              <a:rPr lang="en-US" dirty="0"/>
              <a:t>(r) Planned exposure situations encompass sources and situations that have been</a:t>
            </a:r>
          </a:p>
          <a:p>
            <a:r>
              <a:rPr lang="en-US" dirty="0"/>
              <a:t>appropriately managed within the Commission’s previous Recommendations for</a:t>
            </a:r>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41</a:t>
            </a:fld>
            <a:endParaRPr lang="pl-PL"/>
          </a:p>
        </p:txBody>
      </p:sp>
    </p:spTree>
    <p:extLst>
      <p:ext uri="{BB962C8B-B14F-4D97-AF65-F5344CB8AC3E}">
        <p14:creationId xmlns:p14="http://schemas.microsoft.com/office/powerpoint/2010/main" val="2537061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lnSpcReduction="10000"/>
          </a:bodyPr>
          <a:lstStyle/>
          <a:p>
            <a:r>
              <a:rPr lang="en-US" dirty="0"/>
              <a:t>The Commission continues to distinguish amongst three categories of exposure:</a:t>
            </a:r>
          </a:p>
          <a:p>
            <a:r>
              <a:rPr lang="en-US" dirty="0"/>
              <a:t>occupational exposures, public exposures, and medical exposures of patients (and</a:t>
            </a:r>
          </a:p>
          <a:p>
            <a:r>
              <a:rPr lang="en-US" dirty="0"/>
              <a:t>comforters, </a:t>
            </a:r>
            <a:r>
              <a:rPr lang="en-US" dirty="0" err="1"/>
              <a:t>carers</a:t>
            </a:r>
            <a:r>
              <a:rPr lang="en-US" dirty="0"/>
              <a:t>, and volunteers in research). If a female worker has declared that</a:t>
            </a:r>
          </a:p>
          <a:p>
            <a:r>
              <a:rPr lang="en-US" dirty="0"/>
              <a:t>she is pregnant, additional controls have to be considered in order to attain a level of</a:t>
            </a:r>
          </a:p>
          <a:p>
            <a:r>
              <a:rPr lang="en-US" dirty="0"/>
              <a:t>protection for the embryo/fetus broadly similar to that provided for members of the</a:t>
            </a:r>
          </a:p>
          <a:p>
            <a:r>
              <a:rPr lang="en-US" dirty="0"/>
              <a:t>public.</a:t>
            </a:r>
          </a:p>
          <a:p>
            <a:r>
              <a:rPr lang="en-US" dirty="0"/>
              <a:t>(p) The revised Recommendations </a:t>
            </a:r>
            <a:r>
              <a:rPr lang="en-US" dirty="0" err="1"/>
              <a:t>emphasise</a:t>
            </a:r>
            <a:r>
              <a:rPr lang="en-US" dirty="0"/>
              <a:t> the key role of the principle of </a:t>
            </a:r>
            <a:r>
              <a:rPr lang="en-US" dirty="0" err="1"/>
              <a:t>optimisation</a:t>
            </a:r>
            <a:r>
              <a:rPr lang="en-US" dirty="0"/>
              <a:t>.</a:t>
            </a:r>
          </a:p>
          <a:p>
            <a:r>
              <a:rPr lang="en-US" dirty="0"/>
              <a:t>This principle should be applied in the same manner in all exposure situations.</a:t>
            </a:r>
          </a:p>
          <a:p>
            <a:r>
              <a:rPr lang="en-US" dirty="0"/>
              <a:t>Restrictions are applied to doses to a nominal individual (the Reference</a:t>
            </a:r>
          </a:p>
          <a:p>
            <a:r>
              <a:rPr lang="en-US" dirty="0"/>
              <a:t>Person), namely dose constraints for planned exposure situations and reference levels</a:t>
            </a:r>
          </a:p>
          <a:p>
            <a:r>
              <a:rPr lang="en-US" dirty="0"/>
              <a:t>for emergency and existing exposure situations. Options resulting in doses greater in</a:t>
            </a:r>
          </a:p>
          <a:p>
            <a:r>
              <a:rPr lang="en-US" dirty="0"/>
              <a:t>magnitude than such restrictions should be rejected at the planning stage. Importantly,</a:t>
            </a:r>
          </a:p>
          <a:p>
            <a:r>
              <a:rPr lang="en-US" dirty="0"/>
              <a:t>these restrictions on doses are applied prospectively, as with </a:t>
            </a:r>
            <a:r>
              <a:rPr lang="en-US" dirty="0" err="1"/>
              <a:t>optimisation</a:t>
            </a:r>
            <a:endParaRPr lang="en-US" dirty="0"/>
          </a:p>
          <a:p>
            <a:r>
              <a:rPr lang="en-US" dirty="0"/>
              <a:t>as a whole. If, following the implementation of an </a:t>
            </a:r>
            <a:r>
              <a:rPr lang="en-US" dirty="0" err="1"/>
              <a:t>optimised</a:t>
            </a:r>
            <a:r>
              <a:rPr lang="en-US" dirty="0"/>
              <a:t> protection strategy,</a:t>
            </a:r>
          </a:p>
          <a:p>
            <a:r>
              <a:rPr lang="en-US" dirty="0"/>
              <a:t>it is subsequently shown that the value of the constraint or reference level is exceeded,</a:t>
            </a:r>
          </a:p>
          <a:p>
            <a:r>
              <a:rPr lang="en-US" dirty="0"/>
              <a:t>the reasons should be investigated but this fact alone should not necessarily</a:t>
            </a:r>
          </a:p>
          <a:p>
            <a:r>
              <a:rPr lang="en-US" dirty="0"/>
              <a:t>prompt regulatory action. The Commission expects that this emphasis on a common</a:t>
            </a:r>
          </a:p>
          <a:p>
            <a:r>
              <a:rPr lang="en-US" dirty="0"/>
              <a:t>approach to radiological protection in all exposure situations will aid application of</a:t>
            </a:r>
          </a:p>
          <a:p>
            <a:r>
              <a:rPr lang="en-US" dirty="0"/>
              <a:t>the Commission’s Recommendations in the various circumstances of radiation</a:t>
            </a:r>
          </a:p>
          <a:p>
            <a:r>
              <a:rPr lang="en-US" dirty="0"/>
              <a:t>exposure.</a:t>
            </a:r>
          </a:p>
          <a:p>
            <a:r>
              <a:rPr lang="en-US" dirty="0"/>
              <a:t>(q) The relevant national authorities will often play a major role in selecting values</a:t>
            </a:r>
          </a:p>
          <a:p>
            <a:r>
              <a:rPr lang="en-US" dirty="0"/>
              <a:t>for dose constraints and reference levels. Guidance on the selection process is provided</a:t>
            </a:r>
          </a:p>
          <a:p>
            <a:r>
              <a:rPr lang="en-US" dirty="0"/>
              <a:t>in the revised Recommendations. This guidance takes account of numerical</a:t>
            </a:r>
          </a:p>
          <a:p>
            <a:r>
              <a:rPr lang="en-US" dirty="0"/>
              <a:t>recommendations made previously by the Commission.</a:t>
            </a:r>
          </a:p>
          <a:p>
            <a:r>
              <a:rPr lang="en-US" dirty="0"/>
              <a:t>(r) Planned exposure situations encompass sources and situations that have been</a:t>
            </a:r>
          </a:p>
          <a:p>
            <a:r>
              <a:rPr lang="en-US" dirty="0"/>
              <a:t>appropriately managed within the Commission’s previous Recommendations for</a:t>
            </a:r>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42</a:t>
            </a:fld>
            <a:endParaRPr lang="pl-PL"/>
          </a:p>
        </p:txBody>
      </p:sp>
    </p:spTree>
    <p:extLst>
      <p:ext uri="{BB962C8B-B14F-4D97-AF65-F5344CB8AC3E}">
        <p14:creationId xmlns:p14="http://schemas.microsoft.com/office/powerpoint/2010/main" val="3407325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43</a:t>
            </a:fld>
            <a:endParaRPr lang="pl-PL"/>
          </a:p>
        </p:txBody>
      </p:sp>
    </p:spTree>
    <p:extLst>
      <p:ext uri="{BB962C8B-B14F-4D97-AF65-F5344CB8AC3E}">
        <p14:creationId xmlns:p14="http://schemas.microsoft.com/office/powerpoint/2010/main" val="3146156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44</a:t>
            </a:fld>
            <a:endParaRPr lang="pl-PL"/>
          </a:p>
        </p:txBody>
      </p:sp>
    </p:spTree>
    <p:extLst>
      <p:ext uri="{BB962C8B-B14F-4D97-AF65-F5344CB8AC3E}">
        <p14:creationId xmlns:p14="http://schemas.microsoft.com/office/powerpoint/2010/main" val="2224665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45</a:t>
            </a:fld>
            <a:endParaRPr lang="pl-PL"/>
          </a:p>
        </p:txBody>
      </p:sp>
    </p:spTree>
    <p:extLst>
      <p:ext uri="{BB962C8B-B14F-4D97-AF65-F5344CB8AC3E}">
        <p14:creationId xmlns:p14="http://schemas.microsoft.com/office/powerpoint/2010/main" val="871347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46</a:t>
            </a:fld>
            <a:endParaRPr lang="pl-PL"/>
          </a:p>
        </p:txBody>
      </p:sp>
    </p:spTree>
    <p:extLst>
      <p:ext uri="{BB962C8B-B14F-4D97-AF65-F5344CB8AC3E}">
        <p14:creationId xmlns:p14="http://schemas.microsoft.com/office/powerpoint/2010/main" val="871347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47</a:t>
            </a:fld>
            <a:endParaRPr lang="pl-PL"/>
          </a:p>
        </p:txBody>
      </p:sp>
    </p:spTree>
    <p:extLst>
      <p:ext uri="{BB962C8B-B14F-4D97-AF65-F5344CB8AC3E}">
        <p14:creationId xmlns:p14="http://schemas.microsoft.com/office/powerpoint/2010/main" val="87134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5</a:t>
            </a:fld>
            <a:endParaRPr lang="pl-PL"/>
          </a:p>
        </p:txBody>
      </p:sp>
    </p:spTree>
    <p:extLst>
      <p:ext uri="{BB962C8B-B14F-4D97-AF65-F5344CB8AC3E}">
        <p14:creationId xmlns:p14="http://schemas.microsoft.com/office/powerpoint/2010/main" val="315574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6</a:t>
            </a:fld>
            <a:endParaRPr lang="pl-PL"/>
          </a:p>
        </p:txBody>
      </p:sp>
    </p:spTree>
    <p:extLst>
      <p:ext uri="{BB962C8B-B14F-4D97-AF65-F5344CB8AC3E}">
        <p14:creationId xmlns:p14="http://schemas.microsoft.com/office/powerpoint/2010/main" val="109802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7</a:t>
            </a:fld>
            <a:endParaRPr lang="pl-PL"/>
          </a:p>
        </p:txBody>
      </p:sp>
    </p:spTree>
    <p:extLst>
      <p:ext uri="{BB962C8B-B14F-4D97-AF65-F5344CB8AC3E}">
        <p14:creationId xmlns:p14="http://schemas.microsoft.com/office/powerpoint/2010/main" val="429330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8</a:t>
            </a:fld>
            <a:endParaRPr lang="pl-PL"/>
          </a:p>
        </p:txBody>
      </p:sp>
    </p:spTree>
    <p:extLst>
      <p:ext uri="{BB962C8B-B14F-4D97-AF65-F5344CB8AC3E}">
        <p14:creationId xmlns:p14="http://schemas.microsoft.com/office/powerpoint/2010/main" val="572016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1064</a:t>
            </a:r>
          </a:p>
          <a:p>
            <a:r>
              <a:rPr lang="pl-PL" dirty="0"/>
              <a:t>ROZPORZÑDZENIE RADY MINISTRÓW</a:t>
            </a:r>
          </a:p>
          <a:p>
            <a:r>
              <a:rPr lang="pl-PL" dirty="0"/>
              <a:t>z dnia 27 kwietnia 2004 r. w sprawie ochrony przed promieniowaniem jonizującym pracowników zewnętrznych narażonych</a:t>
            </a:r>
          </a:p>
          <a:p>
            <a:r>
              <a:rPr lang="pl-PL" dirty="0"/>
              <a:t>podczas pracy na terenie kontrolowanym)</a:t>
            </a:r>
          </a:p>
          <a:p>
            <a:endParaRPr lang="pl-PL" dirty="0"/>
          </a:p>
          <a:p>
            <a:endParaRPr lang="pl-PL" dirty="0"/>
          </a:p>
          <a:p>
            <a:r>
              <a:rPr lang="pl-PL" dirty="0"/>
              <a:t>ROZPORZÑDZENIE RADY MINISTRÓW</a:t>
            </a:r>
          </a:p>
          <a:p>
            <a:r>
              <a:rPr lang="pl-PL" dirty="0"/>
              <a:t>z dnia 27 kwietnia 2004 r.</a:t>
            </a:r>
          </a:p>
          <a:p>
            <a:r>
              <a:rPr lang="pl-PL" dirty="0"/>
              <a:t>w sprawie informacji wyprzedzającej dla ludności na wypadek zdarzenia radiacyjnego</a:t>
            </a:r>
            <a:endParaRPr lang="en-US" dirty="0"/>
          </a:p>
        </p:txBody>
      </p:sp>
      <p:sp>
        <p:nvSpPr>
          <p:cNvPr id="4" name="Symbol zastępczy numeru slajdu 3"/>
          <p:cNvSpPr>
            <a:spLocks noGrp="1"/>
          </p:cNvSpPr>
          <p:nvPr>
            <p:ph type="sldNum" sz="quarter" idx="10"/>
          </p:nvPr>
        </p:nvSpPr>
        <p:spPr/>
        <p:txBody>
          <a:bodyPr/>
          <a:lstStyle/>
          <a:p>
            <a:fld id="{C483C6E9-F197-4E4F-AD48-B4AC9F54050E}" type="slidenum">
              <a:rPr lang="pl-PL" smtClean="0"/>
              <a:pPr/>
              <a:t>9</a:t>
            </a:fld>
            <a:endParaRPr lang="pl-PL"/>
          </a:p>
        </p:txBody>
      </p:sp>
    </p:spTree>
    <p:extLst>
      <p:ext uri="{BB962C8B-B14F-4D97-AF65-F5344CB8AC3E}">
        <p14:creationId xmlns:p14="http://schemas.microsoft.com/office/powerpoint/2010/main" val="349894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pl-P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pl-P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pl-P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pl-P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pl-P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lide Number Placeholder 5"/>
          <p:cNvSpPr>
            <a:spLocks noGrp="1"/>
          </p:cNvSpPr>
          <p:nvPr>
            <p:ph type="sldNum" sz="quarter" idx="12"/>
          </p:nvPr>
        </p:nvSpPr>
        <p:spPr>
          <a:xfrm>
            <a:off x="6804248" y="6381328"/>
            <a:ext cx="576064"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pl-P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pl-P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pl-P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pl-P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pl-P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pl-P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pl-PL"/>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pl-PL"/>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pl-P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pl-P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pl-P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pl-P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pl-P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pl-P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pl-P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pl-P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2184F6-B7EF-4020-A117-128689956E9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Obraz 2"/>
          <p:cNvPicPr>
            <a:picLocks noChangeAspect="1"/>
          </p:cNvPicPr>
          <p:nvPr userDrawn="1"/>
        </p:nvPicPr>
        <p:blipFill>
          <a:blip r:embed="rId13"/>
          <a:stretch>
            <a:fillRect/>
          </a:stretch>
        </p:blipFill>
        <p:spPr>
          <a:xfrm>
            <a:off x="35496" y="5896388"/>
            <a:ext cx="899592" cy="811673"/>
          </a:xfrm>
          <a:prstGeom prst="rect">
            <a:avLst/>
          </a:prstGeom>
        </p:spPr>
      </p:pic>
      <p:cxnSp>
        <p:nvCxnSpPr>
          <p:cNvPr id="12" name="Straight Connector 12"/>
          <p:cNvCxnSpPr/>
          <p:nvPr userDrawn="1"/>
        </p:nvCxnSpPr>
        <p:spPr>
          <a:xfrm>
            <a:off x="900432" y="6309320"/>
            <a:ext cx="7704000" cy="0"/>
          </a:xfrm>
          <a:prstGeom prst="line">
            <a:avLst/>
          </a:prstGeom>
          <a:ln w="19050">
            <a:solidFill>
              <a:srgbClr val="0066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Freeform 7"/>
          <p:cNvSpPr/>
          <p:nvPr userDrawn="1"/>
        </p:nvSpPr>
        <p:spPr>
          <a:xfrm flipH="1">
            <a:off x="1042914" y="836712"/>
            <a:ext cx="8064000" cy="54000"/>
          </a:xfrm>
          <a:custGeom>
            <a:avLst/>
            <a:gdLst>
              <a:gd name="connsiteX0" fmla="*/ 0 w 9144000"/>
              <a:gd name="connsiteY0" fmla="*/ 642930 h 1285860"/>
              <a:gd name="connsiteX1" fmla="*/ 3935336 w 9144000"/>
              <a:gd name="connsiteY1" fmla="*/ 6269 h 1285860"/>
              <a:gd name="connsiteX2" fmla="*/ 4572001 w 9144000"/>
              <a:gd name="connsiteY2" fmla="*/ 5 h 1285860"/>
              <a:gd name="connsiteX3" fmla="*/ 8792914 w 9144000"/>
              <a:gd name="connsiteY3" fmla="*/ 49371 h 1285860"/>
              <a:gd name="connsiteX4" fmla="*/ 9144000 w 9144000"/>
              <a:gd name="connsiteY4" fmla="*/ 642930 h 1285860"/>
              <a:gd name="connsiteX5" fmla="*/ 5208665 w 9144000"/>
              <a:gd name="connsiteY5" fmla="*/ 1279596 h 1285860"/>
              <a:gd name="connsiteX6" fmla="*/ 4571999 w 9144000"/>
              <a:gd name="connsiteY6" fmla="*/ 1285860 h 1285860"/>
              <a:gd name="connsiteX7" fmla="*/ 3935332 w 9144000"/>
              <a:gd name="connsiteY7" fmla="*/ 1279596 h 1285860"/>
              <a:gd name="connsiteX8" fmla="*/ -1 w 9144000"/>
              <a:gd name="connsiteY8" fmla="*/ 642925 h 1285860"/>
              <a:gd name="connsiteX9" fmla="*/ 0 w 9144000"/>
              <a:gd name="connsiteY9" fmla="*/ 642930 h 1285860"/>
              <a:gd name="connsiteX0" fmla="*/ 20 w 9144020"/>
              <a:gd name="connsiteY0" fmla="*/ 636661 h 1279591"/>
              <a:gd name="connsiteX1" fmla="*/ 3935356 w 9144020"/>
              <a:gd name="connsiteY1" fmla="*/ 0 h 1279591"/>
              <a:gd name="connsiteX2" fmla="*/ 6215063 w 9144020"/>
              <a:gd name="connsiteY2" fmla="*/ 493802 h 1279591"/>
              <a:gd name="connsiteX3" fmla="*/ 8792934 w 9144020"/>
              <a:gd name="connsiteY3" fmla="*/ 43102 h 1279591"/>
              <a:gd name="connsiteX4" fmla="*/ 9144020 w 9144020"/>
              <a:gd name="connsiteY4" fmla="*/ 636661 h 1279591"/>
              <a:gd name="connsiteX5" fmla="*/ 5208685 w 9144020"/>
              <a:gd name="connsiteY5" fmla="*/ 1273327 h 1279591"/>
              <a:gd name="connsiteX6" fmla="*/ 4572019 w 9144020"/>
              <a:gd name="connsiteY6" fmla="*/ 1279591 h 1279591"/>
              <a:gd name="connsiteX7" fmla="*/ 3935352 w 9144020"/>
              <a:gd name="connsiteY7" fmla="*/ 1273327 h 1279591"/>
              <a:gd name="connsiteX8" fmla="*/ 19 w 9144020"/>
              <a:gd name="connsiteY8" fmla="*/ 636656 h 1279591"/>
              <a:gd name="connsiteX9" fmla="*/ 20 w 9144020"/>
              <a:gd name="connsiteY9" fmla="*/ 636661 h 1279591"/>
              <a:gd name="connsiteX0" fmla="*/ 20 w 9744876"/>
              <a:gd name="connsiteY0" fmla="*/ 681468 h 1324398"/>
              <a:gd name="connsiteX1" fmla="*/ 3935356 w 9744876"/>
              <a:gd name="connsiteY1" fmla="*/ 44807 h 1324398"/>
              <a:gd name="connsiteX2" fmla="*/ 6215063 w 9744876"/>
              <a:gd name="connsiteY2" fmla="*/ 538609 h 1324398"/>
              <a:gd name="connsiteX3" fmla="*/ 8792934 w 9744876"/>
              <a:gd name="connsiteY3" fmla="*/ 87909 h 1324398"/>
              <a:gd name="connsiteX4" fmla="*/ 8813840 w 9744876"/>
              <a:gd name="connsiteY4" fmla="*/ 98926 h 1324398"/>
              <a:gd name="connsiteX5" fmla="*/ 9144020 w 9744876"/>
              <a:gd name="connsiteY5" fmla="*/ 681468 h 1324398"/>
              <a:gd name="connsiteX6" fmla="*/ 5208685 w 9744876"/>
              <a:gd name="connsiteY6" fmla="*/ 1318134 h 1324398"/>
              <a:gd name="connsiteX7" fmla="*/ 4572019 w 9744876"/>
              <a:gd name="connsiteY7" fmla="*/ 1324398 h 1324398"/>
              <a:gd name="connsiteX8" fmla="*/ 3935352 w 9744876"/>
              <a:gd name="connsiteY8" fmla="*/ 1318134 h 1324398"/>
              <a:gd name="connsiteX9" fmla="*/ 19 w 9744876"/>
              <a:gd name="connsiteY9" fmla="*/ 681463 h 1324398"/>
              <a:gd name="connsiteX10" fmla="*/ 20 w 9744876"/>
              <a:gd name="connsiteY10" fmla="*/ 681468 h 1324398"/>
              <a:gd name="connsiteX0" fmla="*/ 20 w 9744876"/>
              <a:gd name="connsiteY0" fmla="*/ 681468 h 1324398"/>
              <a:gd name="connsiteX1" fmla="*/ 3935356 w 9744876"/>
              <a:gd name="connsiteY1" fmla="*/ 44807 h 1324398"/>
              <a:gd name="connsiteX2" fmla="*/ 3764780 w 9744876"/>
              <a:gd name="connsiteY2" fmla="*/ 508864 h 1324398"/>
              <a:gd name="connsiteX3" fmla="*/ 6215063 w 9744876"/>
              <a:gd name="connsiteY3" fmla="*/ 538609 h 1324398"/>
              <a:gd name="connsiteX4" fmla="*/ 8792934 w 9744876"/>
              <a:gd name="connsiteY4" fmla="*/ 87909 h 1324398"/>
              <a:gd name="connsiteX5" fmla="*/ 8813840 w 9744876"/>
              <a:gd name="connsiteY5" fmla="*/ 98926 h 1324398"/>
              <a:gd name="connsiteX6" fmla="*/ 9144020 w 9744876"/>
              <a:gd name="connsiteY6" fmla="*/ 681468 h 1324398"/>
              <a:gd name="connsiteX7" fmla="*/ 5208685 w 9744876"/>
              <a:gd name="connsiteY7" fmla="*/ 1318134 h 1324398"/>
              <a:gd name="connsiteX8" fmla="*/ 4572019 w 9744876"/>
              <a:gd name="connsiteY8" fmla="*/ 1324398 h 1324398"/>
              <a:gd name="connsiteX9" fmla="*/ 3935352 w 9744876"/>
              <a:gd name="connsiteY9" fmla="*/ 1318134 h 1324398"/>
              <a:gd name="connsiteX10" fmla="*/ 19 w 9744876"/>
              <a:gd name="connsiteY10" fmla="*/ 681463 h 1324398"/>
              <a:gd name="connsiteX11" fmla="*/ 20 w 9744876"/>
              <a:gd name="connsiteY11" fmla="*/ 681468 h 1324398"/>
              <a:gd name="connsiteX0" fmla="*/ 20 w 9744876"/>
              <a:gd name="connsiteY0" fmla="*/ 681468 h 1324398"/>
              <a:gd name="connsiteX1" fmla="*/ 3764780 w 9744876"/>
              <a:gd name="connsiteY1" fmla="*/ 508864 h 1324398"/>
              <a:gd name="connsiteX2" fmla="*/ 6215063 w 9744876"/>
              <a:gd name="connsiteY2" fmla="*/ 538609 h 1324398"/>
              <a:gd name="connsiteX3" fmla="*/ 8792934 w 9744876"/>
              <a:gd name="connsiteY3" fmla="*/ 87909 h 1324398"/>
              <a:gd name="connsiteX4" fmla="*/ 8813840 w 9744876"/>
              <a:gd name="connsiteY4" fmla="*/ 98926 h 1324398"/>
              <a:gd name="connsiteX5" fmla="*/ 9144020 w 9744876"/>
              <a:gd name="connsiteY5" fmla="*/ 681468 h 1324398"/>
              <a:gd name="connsiteX6" fmla="*/ 5208685 w 9744876"/>
              <a:gd name="connsiteY6" fmla="*/ 1318134 h 1324398"/>
              <a:gd name="connsiteX7" fmla="*/ 4572019 w 9744876"/>
              <a:gd name="connsiteY7" fmla="*/ 1324398 h 1324398"/>
              <a:gd name="connsiteX8" fmla="*/ 3935352 w 9744876"/>
              <a:gd name="connsiteY8" fmla="*/ 1318134 h 1324398"/>
              <a:gd name="connsiteX9" fmla="*/ 19 w 9744876"/>
              <a:gd name="connsiteY9" fmla="*/ 681463 h 1324398"/>
              <a:gd name="connsiteX10" fmla="*/ 20 w 9744876"/>
              <a:gd name="connsiteY10" fmla="*/ 681468 h 1324398"/>
              <a:gd name="connsiteX0" fmla="*/ 20 w 9741395"/>
              <a:gd name="connsiteY0" fmla="*/ 626473 h 1269403"/>
              <a:gd name="connsiteX1" fmla="*/ 3764780 w 9741395"/>
              <a:gd name="connsiteY1" fmla="*/ 453869 h 1269403"/>
              <a:gd name="connsiteX2" fmla="*/ 6215063 w 9741395"/>
              <a:gd name="connsiteY2" fmla="*/ 483614 h 1269403"/>
              <a:gd name="connsiteX3" fmla="*/ 8792934 w 9741395"/>
              <a:gd name="connsiteY3" fmla="*/ 32914 h 1269403"/>
              <a:gd name="connsiteX4" fmla="*/ 9144020 w 9741395"/>
              <a:gd name="connsiteY4" fmla="*/ 626473 h 1269403"/>
              <a:gd name="connsiteX5" fmla="*/ 5208685 w 9741395"/>
              <a:gd name="connsiteY5" fmla="*/ 1263139 h 1269403"/>
              <a:gd name="connsiteX6" fmla="*/ 4572019 w 9741395"/>
              <a:gd name="connsiteY6" fmla="*/ 1269403 h 1269403"/>
              <a:gd name="connsiteX7" fmla="*/ 3935352 w 9741395"/>
              <a:gd name="connsiteY7" fmla="*/ 1263139 h 1269403"/>
              <a:gd name="connsiteX8" fmla="*/ 19 w 9741395"/>
              <a:gd name="connsiteY8" fmla="*/ 626468 h 1269403"/>
              <a:gd name="connsiteX9" fmla="*/ 20 w 9741395"/>
              <a:gd name="connsiteY9" fmla="*/ 626473 h 1269403"/>
              <a:gd name="connsiteX0" fmla="*/ 20 w 9741395"/>
              <a:gd name="connsiteY0" fmla="*/ 785808 h 1428738"/>
              <a:gd name="connsiteX1" fmla="*/ 3764780 w 9741395"/>
              <a:gd name="connsiteY1" fmla="*/ 613204 h 1428738"/>
              <a:gd name="connsiteX2" fmla="*/ 6215063 w 9741395"/>
              <a:gd name="connsiteY2" fmla="*/ 642949 h 1428738"/>
              <a:gd name="connsiteX3" fmla="*/ 8767051 w 9741395"/>
              <a:gd name="connsiteY3" fmla="*/ 32914 h 1428738"/>
              <a:gd name="connsiteX4" fmla="*/ 9144020 w 9741395"/>
              <a:gd name="connsiteY4" fmla="*/ 785808 h 1428738"/>
              <a:gd name="connsiteX5" fmla="*/ 5208685 w 9741395"/>
              <a:gd name="connsiteY5" fmla="*/ 1422474 h 1428738"/>
              <a:gd name="connsiteX6" fmla="*/ 4572019 w 9741395"/>
              <a:gd name="connsiteY6" fmla="*/ 1428738 h 1428738"/>
              <a:gd name="connsiteX7" fmla="*/ 3935352 w 9741395"/>
              <a:gd name="connsiteY7" fmla="*/ 1422474 h 1428738"/>
              <a:gd name="connsiteX8" fmla="*/ 19 w 9741395"/>
              <a:gd name="connsiteY8" fmla="*/ 785803 h 1428738"/>
              <a:gd name="connsiteX9" fmla="*/ 20 w 9741395"/>
              <a:gd name="connsiteY9" fmla="*/ 785808 h 1428738"/>
              <a:gd name="connsiteX0" fmla="*/ 20 w 9832764"/>
              <a:gd name="connsiteY0" fmla="*/ 785808 h 1428738"/>
              <a:gd name="connsiteX1" fmla="*/ 3764780 w 9832764"/>
              <a:gd name="connsiteY1" fmla="*/ 613204 h 1428738"/>
              <a:gd name="connsiteX2" fmla="*/ 6215063 w 9832764"/>
              <a:gd name="connsiteY2" fmla="*/ 642949 h 1428738"/>
              <a:gd name="connsiteX3" fmla="*/ 8767051 w 9832764"/>
              <a:gd name="connsiteY3" fmla="*/ 32914 h 1428738"/>
              <a:gd name="connsiteX4" fmla="*/ 9144020 w 9832764"/>
              <a:gd name="connsiteY4" fmla="*/ 785808 h 1428738"/>
              <a:gd name="connsiteX5" fmla="*/ 9176875 w 9832764"/>
              <a:gd name="connsiteY5" fmla="*/ 852478 h 1428738"/>
              <a:gd name="connsiteX6" fmla="*/ 5208685 w 9832764"/>
              <a:gd name="connsiteY6" fmla="*/ 1422474 h 1428738"/>
              <a:gd name="connsiteX7" fmla="*/ 4572019 w 9832764"/>
              <a:gd name="connsiteY7" fmla="*/ 1428738 h 1428738"/>
              <a:gd name="connsiteX8" fmla="*/ 3935352 w 9832764"/>
              <a:gd name="connsiteY8" fmla="*/ 1422474 h 1428738"/>
              <a:gd name="connsiteX9" fmla="*/ 19 w 9832764"/>
              <a:gd name="connsiteY9" fmla="*/ 785803 h 1428738"/>
              <a:gd name="connsiteX10" fmla="*/ 20 w 9832764"/>
              <a:gd name="connsiteY10" fmla="*/ 785808 h 1428738"/>
              <a:gd name="connsiteX0" fmla="*/ 20 w 9832764"/>
              <a:gd name="connsiteY0" fmla="*/ 785808 h 1496481"/>
              <a:gd name="connsiteX1" fmla="*/ 3764780 w 9832764"/>
              <a:gd name="connsiteY1" fmla="*/ 613204 h 1496481"/>
              <a:gd name="connsiteX2" fmla="*/ 6215063 w 9832764"/>
              <a:gd name="connsiteY2" fmla="*/ 642949 h 1496481"/>
              <a:gd name="connsiteX3" fmla="*/ 8767051 w 9832764"/>
              <a:gd name="connsiteY3" fmla="*/ 32914 h 1496481"/>
              <a:gd name="connsiteX4" fmla="*/ 9144020 w 9832764"/>
              <a:gd name="connsiteY4" fmla="*/ 785808 h 1496481"/>
              <a:gd name="connsiteX5" fmla="*/ 9176875 w 9832764"/>
              <a:gd name="connsiteY5" fmla="*/ 852478 h 1496481"/>
              <a:gd name="connsiteX6" fmla="*/ 5208685 w 9832764"/>
              <a:gd name="connsiteY6" fmla="*/ 1422474 h 1496481"/>
              <a:gd name="connsiteX7" fmla="*/ 4572019 w 9832764"/>
              <a:gd name="connsiteY7" fmla="*/ 1428738 h 1496481"/>
              <a:gd name="connsiteX8" fmla="*/ 3935352 w 9832764"/>
              <a:gd name="connsiteY8" fmla="*/ 1422474 h 1496481"/>
              <a:gd name="connsiteX9" fmla="*/ 19 w 9832764"/>
              <a:gd name="connsiteY9" fmla="*/ 785803 h 1496481"/>
              <a:gd name="connsiteX10" fmla="*/ 20 w 9832764"/>
              <a:gd name="connsiteY10" fmla="*/ 785808 h 1496481"/>
              <a:gd name="connsiteX0" fmla="*/ 20 w 9832764"/>
              <a:gd name="connsiteY0" fmla="*/ 785808 h 1496481"/>
              <a:gd name="connsiteX1" fmla="*/ 3764780 w 9832764"/>
              <a:gd name="connsiteY1" fmla="*/ 613204 h 1496481"/>
              <a:gd name="connsiteX2" fmla="*/ 6215063 w 9832764"/>
              <a:gd name="connsiteY2" fmla="*/ 642949 h 1496481"/>
              <a:gd name="connsiteX3" fmla="*/ 8767051 w 9832764"/>
              <a:gd name="connsiteY3" fmla="*/ 32914 h 1496481"/>
              <a:gd name="connsiteX4" fmla="*/ 9169644 w 9832764"/>
              <a:gd name="connsiteY4" fmla="*/ 789503 h 1496481"/>
              <a:gd name="connsiteX5" fmla="*/ 9176875 w 9832764"/>
              <a:gd name="connsiteY5" fmla="*/ 852478 h 1496481"/>
              <a:gd name="connsiteX6" fmla="*/ 5208685 w 9832764"/>
              <a:gd name="connsiteY6" fmla="*/ 1422474 h 1496481"/>
              <a:gd name="connsiteX7" fmla="*/ 4572019 w 9832764"/>
              <a:gd name="connsiteY7" fmla="*/ 1428738 h 1496481"/>
              <a:gd name="connsiteX8" fmla="*/ 3935352 w 9832764"/>
              <a:gd name="connsiteY8" fmla="*/ 1422474 h 1496481"/>
              <a:gd name="connsiteX9" fmla="*/ 19 w 9832764"/>
              <a:gd name="connsiteY9" fmla="*/ 785803 h 1496481"/>
              <a:gd name="connsiteX10" fmla="*/ 20 w 9832764"/>
              <a:gd name="connsiteY10" fmla="*/ 785808 h 1496481"/>
              <a:gd name="connsiteX0" fmla="*/ 20 w 9767019"/>
              <a:gd name="connsiteY0" fmla="*/ 785808 h 1529013"/>
              <a:gd name="connsiteX1" fmla="*/ 3764780 w 9767019"/>
              <a:gd name="connsiteY1" fmla="*/ 613204 h 1529013"/>
              <a:gd name="connsiteX2" fmla="*/ 6215063 w 9767019"/>
              <a:gd name="connsiteY2" fmla="*/ 642949 h 1529013"/>
              <a:gd name="connsiteX3" fmla="*/ 8767051 w 9767019"/>
              <a:gd name="connsiteY3" fmla="*/ 32914 h 1529013"/>
              <a:gd name="connsiteX4" fmla="*/ 9169644 w 9767019"/>
              <a:gd name="connsiteY4" fmla="*/ 789503 h 1529013"/>
              <a:gd name="connsiteX5" fmla="*/ 5208685 w 9767019"/>
              <a:gd name="connsiteY5" fmla="*/ 1422474 h 1529013"/>
              <a:gd name="connsiteX6" fmla="*/ 4572019 w 9767019"/>
              <a:gd name="connsiteY6" fmla="*/ 1428738 h 1529013"/>
              <a:gd name="connsiteX7" fmla="*/ 3935352 w 9767019"/>
              <a:gd name="connsiteY7" fmla="*/ 1422474 h 1529013"/>
              <a:gd name="connsiteX8" fmla="*/ 19 w 9767019"/>
              <a:gd name="connsiteY8" fmla="*/ 785803 h 1529013"/>
              <a:gd name="connsiteX9" fmla="*/ 20 w 9767019"/>
              <a:gd name="connsiteY9" fmla="*/ 785808 h 1529013"/>
              <a:gd name="connsiteX0" fmla="*/ 20 w 9767019"/>
              <a:gd name="connsiteY0" fmla="*/ 785808 h 1529013"/>
              <a:gd name="connsiteX1" fmla="*/ 3764780 w 9767019"/>
              <a:gd name="connsiteY1" fmla="*/ 613204 h 1529013"/>
              <a:gd name="connsiteX2" fmla="*/ 6215063 w 9767019"/>
              <a:gd name="connsiteY2" fmla="*/ 642949 h 1529013"/>
              <a:gd name="connsiteX3" fmla="*/ 8767051 w 9767019"/>
              <a:gd name="connsiteY3" fmla="*/ 32914 h 1529013"/>
              <a:gd name="connsiteX4" fmla="*/ 9169644 w 9767019"/>
              <a:gd name="connsiteY4" fmla="*/ 789503 h 1529013"/>
              <a:gd name="connsiteX5" fmla="*/ 5208685 w 9767019"/>
              <a:gd name="connsiteY5" fmla="*/ 1422474 h 1529013"/>
              <a:gd name="connsiteX6" fmla="*/ 4572019 w 9767019"/>
              <a:gd name="connsiteY6" fmla="*/ 1428738 h 1529013"/>
              <a:gd name="connsiteX7" fmla="*/ 3935352 w 9767019"/>
              <a:gd name="connsiteY7" fmla="*/ 1422474 h 1529013"/>
              <a:gd name="connsiteX8" fmla="*/ 19 w 9767019"/>
              <a:gd name="connsiteY8" fmla="*/ 785803 h 1529013"/>
              <a:gd name="connsiteX9" fmla="*/ 20 w 9767019"/>
              <a:gd name="connsiteY9" fmla="*/ 785808 h 1529013"/>
              <a:gd name="connsiteX0" fmla="*/ 20 w 9309783"/>
              <a:gd name="connsiteY0" fmla="*/ 785808 h 1529013"/>
              <a:gd name="connsiteX1" fmla="*/ 3764780 w 9309783"/>
              <a:gd name="connsiteY1" fmla="*/ 613204 h 1529013"/>
              <a:gd name="connsiteX2" fmla="*/ 6215063 w 9309783"/>
              <a:gd name="connsiteY2" fmla="*/ 642949 h 1529013"/>
              <a:gd name="connsiteX3" fmla="*/ 8767051 w 9309783"/>
              <a:gd name="connsiteY3" fmla="*/ 32914 h 1529013"/>
              <a:gd name="connsiteX4" fmla="*/ 9169644 w 9309783"/>
              <a:gd name="connsiteY4" fmla="*/ 789503 h 1529013"/>
              <a:gd name="connsiteX5" fmla="*/ 5208685 w 9309783"/>
              <a:gd name="connsiteY5" fmla="*/ 1422474 h 1529013"/>
              <a:gd name="connsiteX6" fmla="*/ 4572019 w 9309783"/>
              <a:gd name="connsiteY6" fmla="*/ 1428738 h 1529013"/>
              <a:gd name="connsiteX7" fmla="*/ 3935352 w 9309783"/>
              <a:gd name="connsiteY7" fmla="*/ 1422474 h 1529013"/>
              <a:gd name="connsiteX8" fmla="*/ 19 w 9309783"/>
              <a:gd name="connsiteY8" fmla="*/ 785803 h 1529013"/>
              <a:gd name="connsiteX9" fmla="*/ 20 w 9309783"/>
              <a:gd name="connsiteY9" fmla="*/ 785808 h 1529013"/>
              <a:gd name="connsiteX0" fmla="*/ 20 w 9255211"/>
              <a:gd name="connsiteY0" fmla="*/ 785808 h 1529013"/>
              <a:gd name="connsiteX1" fmla="*/ 3764780 w 9255211"/>
              <a:gd name="connsiteY1" fmla="*/ 613204 h 1529013"/>
              <a:gd name="connsiteX2" fmla="*/ 6215063 w 9255211"/>
              <a:gd name="connsiteY2" fmla="*/ 642949 h 1529013"/>
              <a:gd name="connsiteX3" fmla="*/ 8767051 w 9255211"/>
              <a:gd name="connsiteY3" fmla="*/ 32914 h 1529013"/>
              <a:gd name="connsiteX4" fmla="*/ 9169644 w 9255211"/>
              <a:gd name="connsiteY4" fmla="*/ 789503 h 1529013"/>
              <a:gd name="connsiteX5" fmla="*/ 5208685 w 9255211"/>
              <a:gd name="connsiteY5" fmla="*/ 1422474 h 1529013"/>
              <a:gd name="connsiteX6" fmla="*/ 4572019 w 9255211"/>
              <a:gd name="connsiteY6" fmla="*/ 1428738 h 1529013"/>
              <a:gd name="connsiteX7" fmla="*/ 3935352 w 9255211"/>
              <a:gd name="connsiteY7" fmla="*/ 1422474 h 1529013"/>
              <a:gd name="connsiteX8" fmla="*/ 19 w 9255211"/>
              <a:gd name="connsiteY8" fmla="*/ 785803 h 1529013"/>
              <a:gd name="connsiteX9" fmla="*/ 20 w 9255211"/>
              <a:gd name="connsiteY9" fmla="*/ 785808 h 1529013"/>
              <a:gd name="connsiteX0" fmla="*/ 20 w 9255211"/>
              <a:gd name="connsiteY0" fmla="*/ 785808 h 1529013"/>
              <a:gd name="connsiteX1" fmla="*/ 3764780 w 9255211"/>
              <a:gd name="connsiteY1" fmla="*/ 613204 h 1529013"/>
              <a:gd name="connsiteX2" fmla="*/ 6215063 w 9255211"/>
              <a:gd name="connsiteY2" fmla="*/ 642949 h 1529013"/>
              <a:gd name="connsiteX3" fmla="*/ 8767051 w 9255211"/>
              <a:gd name="connsiteY3" fmla="*/ 32914 h 1529013"/>
              <a:gd name="connsiteX4" fmla="*/ 9169644 w 9255211"/>
              <a:gd name="connsiteY4" fmla="*/ 789503 h 1529013"/>
              <a:gd name="connsiteX5" fmla="*/ 5208685 w 9255211"/>
              <a:gd name="connsiteY5" fmla="*/ 1422474 h 1529013"/>
              <a:gd name="connsiteX6" fmla="*/ 4572019 w 9255211"/>
              <a:gd name="connsiteY6" fmla="*/ 1428738 h 1529013"/>
              <a:gd name="connsiteX7" fmla="*/ 4598999 w 9255211"/>
              <a:gd name="connsiteY7" fmla="*/ 1484038 h 1529013"/>
              <a:gd name="connsiteX8" fmla="*/ 3935352 w 9255211"/>
              <a:gd name="connsiteY8" fmla="*/ 1422474 h 1529013"/>
              <a:gd name="connsiteX9" fmla="*/ 19 w 9255211"/>
              <a:gd name="connsiteY9" fmla="*/ 785803 h 1529013"/>
              <a:gd name="connsiteX10" fmla="*/ 20 w 9255211"/>
              <a:gd name="connsiteY10" fmla="*/ 785808 h 1529013"/>
              <a:gd name="connsiteX0" fmla="*/ 20 w 9255211"/>
              <a:gd name="connsiteY0" fmla="*/ 785808 h 1529013"/>
              <a:gd name="connsiteX1" fmla="*/ 3764780 w 9255211"/>
              <a:gd name="connsiteY1" fmla="*/ 613204 h 1529013"/>
              <a:gd name="connsiteX2" fmla="*/ 6215063 w 9255211"/>
              <a:gd name="connsiteY2" fmla="*/ 642949 h 1529013"/>
              <a:gd name="connsiteX3" fmla="*/ 8767051 w 9255211"/>
              <a:gd name="connsiteY3" fmla="*/ 32914 h 1529013"/>
              <a:gd name="connsiteX4" fmla="*/ 9169644 w 9255211"/>
              <a:gd name="connsiteY4" fmla="*/ 789503 h 1529013"/>
              <a:gd name="connsiteX5" fmla="*/ 5208685 w 9255211"/>
              <a:gd name="connsiteY5" fmla="*/ 1422474 h 1529013"/>
              <a:gd name="connsiteX6" fmla="*/ 4572019 w 9255211"/>
              <a:gd name="connsiteY6" fmla="*/ 1428738 h 1529013"/>
              <a:gd name="connsiteX7" fmla="*/ 3935352 w 9255211"/>
              <a:gd name="connsiteY7" fmla="*/ 1422474 h 1529013"/>
              <a:gd name="connsiteX8" fmla="*/ 19 w 9255211"/>
              <a:gd name="connsiteY8" fmla="*/ 785803 h 1529013"/>
              <a:gd name="connsiteX9" fmla="*/ 20 w 9255211"/>
              <a:gd name="connsiteY9" fmla="*/ 785808 h 1529013"/>
              <a:gd name="connsiteX0" fmla="*/ 20 w 9255211"/>
              <a:gd name="connsiteY0" fmla="*/ 785808 h 1528586"/>
              <a:gd name="connsiteX1" fmla="*/ 3764780 w 9255211"/>
              <a:gd name="connsiteY1" fmla="*/ 613204 h 1528586"/>
              <a:gd name="connsiteX2" fmla="*/ 6215063 w 9255211"/>
              <a:gd name="connsiteY2" fmla="*/ 642949 h 1528586"/>
              <a:gd name="connsiteX3" fmla="*/ 8767051 w 9255211"/>
              <a:gd name="connsiteY3" fmla="*/ 32914 h 1528586"/>
              <a:gd name="connsiteX4" fmla="*/ 9169644 w 9255211"/>
              <a:gd name="connsiteY4" fmla="*/ 789503 h 1528586"/>
              <a:gd name="connsiteX5" fmla="*/ 5208685 w 9255211"/>
              <a:gd name="connsiteY5" fmla="*/ 1422474 h 1528586"/>
              <a:gd name="connsiteX6" fmla="*/ 3935352 w 9255211"/>
              <a:gd name="connsiteY6" fmla="*/ 1422474 h 1528586"/>
              <a:gd name="connsiteX7" fmla="*/ 19 w 9255211"/>
              <a:gd name="connsiteY7" fmla="*/ 785803 h 1528586"/>
              <a:gd name="connsiteX8" fmla="*/ 20 w 9255211"/>
              <a:gd name="connsiteY8" fmla="*/ 785808 h 1528586"/>
              <a:gd name="connsiteX0" fmla="*/ 20 w 9255211"/>
              <a:gd name="connsiteY0" fmla="*/ 785808 h 1528586"/>
              <a:gd name="connsiteX1" fmla="*/ 3764780 w 9255211"/>
              <a:gd name="connsiteY1" fmla="*/ 613204 h 1528586"/>
              <a:gd name="connsiteX2" fmla="*/ 6215063 w 9255211"/>
              <a:gd name="connsiteY2" fmla="*/ 642949 h 1528586"/>
              <a:gd name="connsiteX3" fmla="*/ 8767051 w 9255211"/>
              <a:gd name="connsiteY3" fmla="*/ 32914 h 1528586"/>
              <a:gd name="connsiteX4" fmla="*/ 9169644 w 9255211"/>
              <a:gd name="connsiteY4" fmla="*/ 789503 h 1528586"/>
              <a:gd name="connsiteX5" fmla="*/ 5208685 w 9255211"/>
              <a:gd name="connsiteY5" fmla="*/ 1422474 h 1528586"/>
              <a:gd name="connsiteX6" fmla="*/ 3935352 w 9255211"/>
              <a:gd name="connsiteY6" fmla="*/ 1422474 h 1528586"/>
              <a:gd name="connsiteX7" fmla="*/ 19 w 9255211"/>
              <a:gd name="connsiteY7" fmla="*/ 785803 h 1528586"/>
              <a:gd name="connsiteX8" fmla="*/ 20 w 9255211"/>
              <a:gd name="connsiteY8" fmla="*/ 785808 h 1528586"/>
              <a:gd name="connsiteX0" fmla="*/ 20 w 9255211"/>
              <a:gd name="connsiteY0" fmla="*/ 785808 h 1487800"/>
              <a:gd name="connsiteX1" fmla="*/ 3764780 w 9255211"/>
              <a:gd name="connsiteY1" fmla="*/ 613204 h 1487800"/>
              <a:gd name="connsiteX2" fmla="*/ 6215063 w 9255211"/>
              <a:gd name="connsiteY2" fmla="*/ 642949 h 1487800"/>
              <a:gd name="connsiteX3" fmla="*/ 8767051 w 9255211"/>
              <a:gd name="connsiteY3" fmla="*/ 32914 h 1487800"/>
              <a:gd name="connsiteX4" fmla="*/ 9169644 w 9255211"/>
              <a:gd name="connsiteY4" fmla="*/ 789503 h 1487800"/>
              <a:gd name="connsiteX5" fmla="*/ 5208685 w 9255211"/>
              <a:gd name="connsiteY5" fmla="*/ 1422474 h 1487800"/>
              <a:gd name="connsiteX6" fmla="*/ 3935352 w 9255211"/>
              <a:gd name="connsiteY6" fmla="*/ 1422474 h 1487800"/>
              <a:gd name="connsiteX7" fmla="*/ 19 w 9255211"/>
              <a:gd name="connsiteY7" fmla="*/ 785803 h 1487800"/>
              <a:gd name="connsiteX8" fmla="*/ 20 w 9255211"/>
              <a:gd name="connsiteY8" fmla="*/ 785808 h 1487800"/>
              <a:gd name="connsiteX0" fmla="*/ 20 w 9255211"/>
              <a:gd name="connsiteY0" fmla="*/ 785808 h 1487800"/>
              <a:gd name="connsiteX1" fmla="*/ 3764780 w 9255211"/>
              <a:gd name="connsiteY1" fmla="*/ 613204 h 1487800"/>
              <a:gd name="connsiteX2" fmla="*/ 6215063 w 9255211"/>
              <a:gd name="connsiteY2" fmla="*/ 642949 h 1487800"/>
              <a:gd name="connsiteX3" fmla="*/ 8767051 w 9255211"/>
              <a:gd name="connsiteY3" fmla="*/ 32914 h 1487800"/>
              <a:gd name="connsiteX4" fmla="*/ 9169644 w 9255211"/>
              <a:gd name="connsiteY4" fmla="*/ 789503 h 1487800"/>
              <a:gd name="connsiteX5" fmla="*/ 5208685 w 9255211"/>
              <a:gd name="connsiteY5" fmla="*/ 1422474 h 1487800"/>
              <a:gd name="connsiteX6" fmla="*/ 3935352 w 9255211"/>
              <a:gd name="connsiteY6" fmla="*/ 1422474 h 1487800"/>
              <a:gd name="connsiteX7" fmla="*/ 19 w 9255211"/>
              <a:gd name="connsiteY7" fmla="*/ 785803 h 1487800"/>
              <a:gd name="connsiteX8" fmla="*/ 20 w 9255211"/>
              <a:gd name="connsiteY8" fmla="*/ 785808 h 1487800"/>
              <a:gd name="connsiteX0" fmla="*/ 31749 w 9255211"/>
              <a:gd name="connsiteY0" fmla="*/ 869624 h 1487800"/>
              <a:gd name="connsiteX1" fmla="*/ 3764780 w 9255211"/>
              <a:gd name="connsiteY1" fmla="*/ 613204 h 1487800"/>
              <a:gd name="connsiteX2" fmla="*/ 6215063 w 9255211"/>
              <a:gd name="connsiteY2" fmla="*/ 642949 h 1487800"/>
              <a:gd name="connsiteX3" fmla="*/ 8767051 w 9255211"/>
              <a:gd name="connsiteY3" fmla="*/ 32914 h 1487800"/>
              <a:gd name="connsiteX4" fmla="*/ 9169644 w 9255211"/>
              <a:gd name="connsiteY4" fmla="*/ 789503 h 1487800"/>
              <a:gd name="connsiteX5" fmla="*/ 5208685 w 9255211"/>
              <a:gd name="connsiteY5" fmla="*/ 1422474 h 1487800"/>
              <a:gd name="connsiteX6" fmla="*/ 3935352 w 9255211"/>
              <a:gd name="connsiteY6" fmla="*/ 1422474 h 1487800"/>
              <a:gd name="connsiteX7" fmla="*/ 19 w 9255211"/>
              <a:gd name="connsiteY7" fmla="*/ 785803 h 1487800"/>
              <a:gd name="connsiteX8" fmla="*/ 31749 w 9255211"/>
              <a:gd name="connsiteY8" fmla="*/ 869624 h 1487800"/>
              <a:gd name="connsiteX0" fmla="*/ 0 w 9223462"/>
              <a:gd name="connsiteY0" fmla="*/ 869624 h 1487800"/>
              <a:gd name="connsiteX1" fmla="*/ 3733031 w 9223462"/>
              <a:gd name="connsiteY1" fmla="*/ 613204 h 1487800"/>
              <a:gd name="connsiteX2" fmla="*/ 6183314 w 9223462"/>
              <a:gd name="connsiteY2" fmla="*/ 642949 h 1487800"/>
              <a:gd name="connsiteX3" fmla="*/ 8735302 w 9223462"/>
              <a:gd name="connsiteY3" fmla="*/ 32914 h 1487800"/>
              <a:gd name="connsiteX4" fmla="*/ 9137895 w 9223462"/>
              <a:gd name="connsiteY4" fmla="*/ 789503 h 1487800"/>
              <a:gd name="connsiteX5" fmla="*/ 5176936 w 9223462"/>
              <a:gd name="connsiteY5" fmla="*/ 1422474 h 1487800"/>
              <a:gd name="connsiteX6" fmla="*/ 3903603 w 9223462"/>
              <a:gd name="connsiteY6" fmla="*/ 1422474 h 1487800"/>
              <a:gd name="connsiteX7" fmla="*/ 0 w 9223462"/>
              <a:gd name="connsiteY7" fmla="*/ 869624 h 1487800"/>
              <a:gd name="connsiteX0" fmla="*/ 0 w 9223462"/>
              <a:gd name="connsiteY0" fmla="*/ 869624 h 1487800"/>
              <a:gd name="connsiteX1" fmla="*/ 3733031 w 9223462"/>
              <a:gd name="connsiteY1" fmla="*/ 613204 h 1487800"/>
              <a:gd name="connsiteX2" fmla="*/ 6183314 w 9223462"/>
              <a:gd name="connsiteY2" fmla="*/ 642949 h 1487800"/>
              <a:gd name="connsiteX3" fmla="*/ 8735302 w 9223462"/>
              <a:gd name="connsiteY3" fmla="*/ 32914 h 1487800"/>
              <a:gd name="connsiteX4" fmla="*/ 9137895 w 9223462"/>
              <a:gd name="connsiteY4" fmla="*/ 789503 h 1487800"/>
              <a:gd name="connsiteX5" fmla="*/ 5176936 w 9223462"/>
              <a:gd name="connsiteY5" fmla="*/ 1422474 h 1487800"/>
              <a:gd name="connsiteX6" fmla="*/ 3903603 w 9223462"/>
              <a:gd name="connsiteY6" fmla="*/ 1422474 h 1487800"/>
              <a:gd name="connsiteX7" fmla="*/ 0 w 9223462"/>
              <a:gd name="connsiteY7" fmla="*/ 869624 h 1487800"/>
              <a:gd name="connsiteX0" fmla="*/ 0 w 9223462"/>
              <a:gd name="connsiteY0" fmla="*/ 869624 h 1487800"/>
              <a:gd name="connsiteX1" fmla="*/ 3733031 w 9223462"/>
              <a:gd name="connsiteY1" fmla="*/ 613204 h 1487800"/>
              <a:gd name="connsiteX2" fmla="*/ 6183314 w 9223462"/>
              <a:gd name="connsiteY2" fmla="*/ 642949 h 1487800"/>
              <a:gd name="connsiteX3" fmla="*/ 8735302 w 9223462"/>
              <a:gd name="connsiteY3" fmla="*/ 32914 h 1487800"/>
              <a:gd name="connsiteX4" fmla="*/ 9137895 w 9223462"/>
              <a:gd name="connsiteY4" fmla="*/ 789503 h 1487800"/>
              <a:gd name="connsiteX5" fmla="*/ 5176936 w 9223462"/>
              <a:gd name="connsiteY5" fmla="*/ 1422474 h 1487800"/>
              <a:gd name="connsiteX6" fmla="*/ 3903603 w 9223462"/>
              <a:gd name="connsiteY6" fmla="*/ 1422474 h 1487800"/>
              <a:gd name="connsiteX7" fmla="*/ 0 w 9223462"/>
              <a:gd name="connsiteY7" fmla="*/ 869624 h 1487800"/>
              <a:gd name="connsiteX0" fmla="*/ 0 w 9080638"/>
              <a:gd name="connsiteY0" fmla="*/ 882002 h 1487800"/>
              <a:gd name="connsiteX1" fmla="*/ 3590207 w 9080638"/>
              <a:gd name="connsiteY1" fmla="*/ 613204 h 1487800"/>
              <a:gd name="connsiteX2" fmla="*/ 6040490 w 9080638"/>
              <a:gd name="connsiteY2" fmla="*/ 642949 h 1487800"/>
              <a:gd name="connsiteX3" fmla="*/ 8592478 w 9080638"/>
              <a:gd name="connsiteY3" fmla="*/ 32914 h 1487800"/>
              <a:gd name="connsiteX4" fmla="*/ 8995071 w 9080638"/>
              <a:gd name="connsiteY4" fmla="*/ 789503 h 1487800"/>
              <a:gd name="connsiteX5" fmla="*/ 5034112 w 9080638"/>
              <a:gd name="connsiteY5" fmla="*/ 1422474 h 1487800"/>
              <a:gd name="connsiteX6" fmla="*/ 3760779 w 9080638"/>
              <a:gd name="connsiteY6" fmla="*/ 1422474 h 1487800"/>
              <a:gd name="connsiteX7" fmla="*/ 0 w 9080638"/>
              <a:gd name="connsiteY7" fmla="*/ 882002 h 1487800"/>
              <a:gd name="connsiteX0" fmla="*/ 0 w 9080638"/>
              <a:gd name="connsiteY0" fmla="*/ 882002 h 1487800"/>
              <a:gd name="connsiteX1" fmla="*/ 3590207 w 9080638"/>
              <a:gd name="connsiteY1" fmla="*/ 613204 h 1487800"/>
              <a:gd name="connsiteX2" fmla="*/ 6040490 w 9080638"/>
              <a:gd name="connsiteY2" fmla="*/ 642949 h 1487800"/>
              <a:gd name="connsiteX3" fmla="*/ 8592478 w 9080638"/>
              <a:gd name="connsiteY3" fmla="*/ 32914 h 1487800"/>
              <a:gd name="connsiteX4" fmla="*/ 8995071 w 9080638"/>
              <a:gd name="connsiteY4" fmla="*/ 789503 h 1487800"/>
              <a:gd name="connsiteX5" fmla="*/ 5034112 w 9080638"/>
              <a:gd name="connsiteY5" fmla="*/ 1422474 h 1487800"/>
              <a:gd name="connsiteX6" fmla="*/ 3760779 w 9080638"/>
              <a:gd name="connsiteY6" fmla="*/ 1422474 h 1487800"/>
              <a:gd name="connsiteX7" fmla="*/ 0 w 9080638"/>
              <a:gd name="connsiteY7" fmla="*/ 882002 h 1487800"/>
              <a:gd name="connsiteX0" fmla="*/ 0 w 9080638"/>
              <a:gd name="connsiteY0" fmla="*/ 882002 h 1665600"/>
              <a:gd name="connsiteX1" fmla="*/ 3590207 w 9080638"/>
              <a:gd name="connsiteY1" fmla="*/ 613204 h 1665600"/>
              <a:gd name="connsiteX2" fmla="*/ 6040490 w 9080638"/>
              <a:gd name="connsiteY2" fmla="*/ 642949 h 1665600"/>
              <a:gd name="connsiteX3" fmla="*/ 8592478 w 9080638"/>
              <a:gd name="connsiteY3" fmla="*/ 32914 h 1665600"/>
              <a:gd name="connsiteX4" fmla="*/ 8995071 w 9080638"/>
              <a:gd name="connsiteY4" fmla="*/ 789503 h 1665600"/>
              <a:gd name="connsiteX5" fmla="*/ 5034112 w 9080638"/>
              <a:gd name="connsiteY5" fmla="*/ 1422474 h 1665600"/>
              <a:gd name="connsiteX6" fmla="*/ 3760779 w 9080638"/>
              <a:gd name="connsiteY6" fmla="*/ 1422474 h 1665600"/>
              <a:gd name="connsiteX7" fmla="*/ 0 w 9080638"/>
              <a:gd name="connsiteY7" fmla="*/ 882002 h 1665600"/>
              <a:gd name="connsiteX0" fmla="*/ 0 w 9080638"/>
              <a:gd name="connsiteY0" fmla="*/ 872094 h 1655692"/>
              <a:gd name="connsiteX1" fmla="*/ 3590207 w 9080638"/>
              <a:gd name="connsiteY1" fmla="*/ 603296 h 1655692"/>
              <a:gd name="connsiteX2" fmla="*/ 6040490 w 9080638"/>
              <a:gd name="connsiteY2" fmla="*/ 633041 h 1655692"/>
              <a:gd name="connsiteX3" fmla="*/ 5986610 w 9080638"/>
              <a:gd name="connsiteY3" fmla="*/ 141845 h 1655692"/>
              <a:gd name="connsiteX4" fmla="*/ 8592478 w 9080638"/>
              <a:gd name="connsiteY4" fmla="*/ 23006 h 1655692"/>
              <a:gd name="connsiteX5" fmla="*/ 8995071 w 9080638"/>
              <a:gd name="connsiteY5" fmla="*/ 779595 h 1655692"/>
              <a:gd name="connsiteX6" fmla="*/ 5034112 w 9080638"/>
              <a:gd name="connsiteY6" fmla="*/ 1412566 h 1655692"/>
              <a:gd name="connsiteX7" fmla="*/ 3760779 w 9080638"/>
              <a:gd name="connsiteY7" fmla="*/ 1412566 h 1655692"/>
              <a:gd name="connsiteX8" fmla="*/ 0 w 9080638"/>
              <a:gd name="connsiteY8" fmla="*/ 872094 h 1655692"/>
              <a:gd name="connsiteX0" fmla="*/ 0 w 9080638"/>
              <a:gd name="connsiteY0" fmla="*/ 872094 h 1655692"/>
              <a:gd name="connsiteX1" fmla="*/ 3590207 w 9080638"/>
              <a:gd name="connsiteY1" fmla="*/ 603296 h 1655692"/>
              <a:gd name="connsiteX2" fmla="*/ 6040490 w 9080638"/>
              <a:gd name="connsiteY2" fmla="*/ 633041 h 1655692"/>
              <a:gd name="connsiteX3" fmla="*/ 5986610 w 9080638"/>
              <a:gd name="connsiteY3" fmla="*/ 141845 h 1655692"/>
              <a:gd name="connsiteX4" fmla="*/ 8592478 w 9080638"/>
              <a:gd name="connsiteY4" fmla="*/ 23006 h 1655692"/>
              <a:gd name="connsiteX5" fmla="*/ 8995071 w 9080638"/>
              <a:gd name="connsiteY5" fmla="*/ 779595 h 1655692"/>
              <a:gd name="connsiteX6" fmla="*/ 5034112 w 9080638"/>
              <a:gd name="connsiteY6" fmla="*/ 1412566 h 1655692"/>
              <a:gd name="connsiteX7" fmla="*/ 5113486 w 9080638"/>
              <a:gd name="connsiteY7" fmla="*/ 1048681 h 1655692"/>
              <a:gd name="connsiteX8" fmla="*/ 3760779 w 9080638"/>
              <a:gd name="connsiteY8" fmla="*/ 1412566 h 1655692"/>
              <a:gd name="connsiteX9" fmla="*/ 0 w 9080638"/>
              <a:gd name="connsiteY9" fmla="*/ 872094 h 1655692"/>
              <a:gd name="connsiteX0" fmla="*/ 0 w 9080638"/>
              <a:gd name="connsiteY0" fmla="*/ 872094 h 1655692"/>
              <a:gd name="connsiteX1" fmla="*/ 3590207 w 9080638"/>
              <a:gd name="connsiteY1" fmla="*/ 603296 h 1655692"/>
              <a:gd name="connsiteX2" fmla="*/ 6040490 w 9080638"/>
              <a:gd name="connsiteY2" fmla="*/ 633041 h 1655692"/>
              <a:gd name="connsiteX3" fmla="*/ 5986610 w 9080638"/>
              <a:gd name="connsiteY3" fmla="*/ 141845 h 1655692"/>
              <a:gd name="connsiteX4" fmla="*/ 8592478 w 9080638"/>
              <a:gd name="connsiteY4" fmla="*/ 23006 h 1655692"/>
              <a:gd name="connsiteX5" fmla="*/ 8995071 w 9080638"/>
              <a:gd name="connsiteY5" fmla="*/ 779595 h 1655692"/>
              <a:gd name="connsiteX6" fmla="*/ 5034112 w 9080638"/>
              <a:gd name="connsiteY6" fmla="*/ 1412566 h 1655692"/>
              <a:gd name="connsiteX7" fmla="*/ 5373838 w 9080638"/>
              <a:gd name="connsiteY7" fmla="*/ 1024622 h 1655692"/>
              <a:gd name="connsiteX8" fmla="*/ 5113486 w 9080638"/>
              <a:gd name="connsiteY8" fmla="*/ 1048681 h 1655692"/>
              <a:gd name="connsiteX9" fmla="*/ 3760779 w 9080638"/>
              <a:gd name="connsiteY9" fmla="*/ 1412566 h 1655692"/>
              <a:gd name="connsiteX10" fmla="*/ 0 w 9080638"/>
              <a:gd name="connsiteY10" fmla="*/ 872094 h 1655692"/>
              <a:gd name="connsiteX0" fmla="*/ 0 w 9080638"/>
              <a:gd name="connsiteY0" fmla="*/ 872094 h 1497523"/>
              <a:gd name="connsiteX1" fmla="*/ 3590207 w 9080638"/>
              <a:gd name="connsiteY1" fmla="*/ 603296 h 1497523"/>
              <a:gd name="connsiteX2" fmla="*/ 6040490 w 9080638"/>
              <a:gd name="connsiteY2" fmla="*/ 633041 h 1497523"/>
              <a:gd name="connsiteX3" fmla="*/ 5986610 w 9080638"/>
              <a:gd name="connsiteY3" fmla="*/ 141845 h 1497523"/>
              <a:gd name="connsiteX4" fmla="*/ 8592478 w 9080638"/>
              <a:gd name="connsiteY4" fmla="*/ 23006 h 1497523"/>
              <a:gd name="connsiteX5" fmla="*/ 8995071 w 9080638"/>
              <a:gd name="connsiteY5" fmla="*/ 779595 h 1497523"/>
              <a:gd name="connsiteX6" fmla="*/ 5373838 w 9080638"/>
              <a:gd name="connsiteY6" fmla="*/ 1024622 h 1497523"/>
              <a:gd name="connsiteX7" fmla="*/ 5113486 w 9080638"/>
              <a:gd name="connsiteY7" fmla="*/ 1048681 h 1497523"/>
              <a:gd name="connsiteX8" fmla="*/ 3760779 w 9080638"/>
              <a:gd name="connsiteY8" fmla="*/ 1412566 h 1497523"/>
              <a:gd name="connsiteX9" fmla="*/ 0 w 9080638"/>
              <a:gd name="connsiteY9" fmla="*/ 872094 h 1497523"/>
              <a:gd name="connsiteX0" fmla="*/ 0 w 9080638"/>
              <a:gd name="connsiteY0" fmla="*/ 872094 h 1497523"/>
              <a:gd name="connsiteX1" fmla="*/ 3590207 w 9080638"/>
              <a:gd name="connsiteY1" fmla="*/ 603296 h 1497523"/>
              <a:gd name="connsiteX2" fmla="*/ 5986610 w 9080638"/>
              <a:gd name="connsiteY2" fmla="*/ 141845 h 1497523"/>
              <a:gd name="connsiteX3" fmla="*/ 8592478 w 9080638"/>
              <a:gd name="connsiteY3" fmla="*/ 23006 h 1497523"/>
              <a:gd name="connsiteX4" fmla="*/ 8995071 w 9080638"/>
              <a:gd name="connsiteY4" fmla="*/ 779595 h 1497523"/>
              <a:gd name="connsiteX5" fmla="*/ 5373838 w 9080638"/>
              <a:gd name="connsiteY5" fmla="*/ 1024622 h 1497523"/>
              <a:gd name="connsiteX6" fmla="*/ 5113486 w 9080638"/>
              <a:gd name="connsiteY6" fmla="*/ 1048681 h 1497523"/>
              <a:gd name="connsiteX7" fmla="*/ 3760779 w 9080638"/>
              <a:gd name="connsiteY7" fmla="*/ 1412566 h 1497523"/>
              <a:gd name="connsiteX8" fmla="*/ 0 w 9080638"/>
              <a:gd name="connsiteY8" fmla="*/ 872094 h 1497523"/>
              <a:gd name="connsiteX0" fmla="*/ 0 w 9080638"/>
              <a:gd name="connsiteY0" fmla="*/ 872094 h 1497523"/>
              <a:gd name="connsiteX1" fmla="*/ 3590207 w 9080638"/>
              <a:gd name="connsiteY1" fmla="*/ 603296 h 1497523"/>
              <a:gd name="connsiteX2" fmla="*/ 2736992 w 9080638"/>
              <a:gd name="connsiteY2" fmla="*/ 165904 h 1497523"/>
              <a:gd name="connsiteX3" fmla="*/ 5986610 w 9080638"/>
              <a:gd name="connsiteY3" fmla="*/ 141845 h 1497523"/>
              <a:gd name="connsiteX4" fmla="*/ 8592478 w 9080638"/>
              <a:gd name="connsiteY4" fmla="*/ 23006 h 1497523"/>
              <a:gd name="connsiteX5" fmla="*/ 8995071 w 9080638"/>
              <a:gd name="connsiteY5" fmla="*/ 779595 h 1497523"/>
              <a:gd name="connsiteX6" fmla="*/ 5373838 w 9080638"/>
              <a:gd name="connsiteY6" fmla="*/ 1024622 h 1497523"/>
              <a:gd name="connsiteX7" fmla="*/ 5113486 w 9080638"/>
              <a:gd name="connsiteY7" fmla="*/ 1048681 h 1497523"/>
              <a:gd name="connsiteX8" fmla="*/ 3760779 w 9080638"/>
              <a:gd name="connsiteY8" fmla="*/ 1412566 h 1497523"/>
              <a:gd name="connsiteX9" fmla="*/ 0 w 9080638"/>
              <a:gd name="connsiteY9" fmla="*/ 872094 h 1497523"/>
              <a:gd name="connsiteX0" fmla="*/ 0 w 9080638"/>
              <a:gd name="connsiteY0" fmla="*/ 872094 h 1432924"/>
              <a:gd name="connsiteX1" fmla="*/ 3590207 w 9080638"/>
              <a:gd name="connsiteY1" fmla="*/ 603296 h 1432924"/>
              <a:gd name="connsiteX2" fmla="*/ 2736992 w 9080638"/>
              <a:gd name="connsiteY2" fmla="*/ 165904 h 1432924"/>
              <a:gd name="connsiteX3" fmla="*/ 5986610 w 9080638"/>
              <a:gd name="connsiteY3" fmla="*/ 141845 h 1432924"/>
              <a:gd name="connsiteX4" fmla="*/ 8592478 w 9080638"/>
              <a:gd name="connsiteY4" fmla="*/ 23006 h 1432924"/>
              <a:gd name="connsiteX5" fmla="*/ 8995071 w 9080638"/>
              <a:gd name="connsiteY5" fmla="*/ 779595 h 1432924"/>
              <a:gd name="connsiteX6" fmla="*/ 5373838 w 9080638"/>
              <a:gd name="connsiteY6" fmla="*/ 1024622 h 1432924"/>
              <a:gd name="connsiteX7" fmla="*/ 5113486 w 9080638"/>
              <a:gd name="connsiteY7" fmla="*/ 1048681 h 1432924"/>
              <a:gd name="connsiteX8" fmla="*/ 3760779 w 9080638"/>
              <a:gd name="connsiteY8" fmla="*/ 1412566 h 1432924"/>
              <a:gd name="connsiteX9" fmla="*/ 3687910 w 9080638"/>
              <a:gd name="connsiteY9" fmla="*/ 926535 h 1432924"/>
              <a:gd name="connsiteX10" fmla="*/ 0 w 9080638"/>
              <a:gd name="connsiteY10" fmla="*/ 872094 h 1432924"/>
              <a:gd name="connsiteX0" fmla="*/ 0 w 9080638"/>
              <a:gd name="connsiteY0" fmla="*/ 872094 h 1069471"/>
              <a:gd name="connsiteX1" fmla="*/ 3590207 w 9080638"/>
              <a:gd name="connsiteY1" fmla="*/ 603296 h 1069471"/>
              <a:gd name="connsiteX2" fmla="*/ 2736992 w 9080638"/>
              <a:gd name="connsiteY2" fmla="*/ 165904 h 1069471"/>
              <a:gd name="connsiteX3" fmla="*/ 5986610 w 9080638"/>
              <a:gd name="connsiteY3" fmla="*/ 141845 h 1069471"/>
              <a:gd name="connsiteX4" fmla="*/ 8592478 w 9080638"/>
              <a:gd name="connsiteY4" fmla="*/ 23006 h 1069471"/>
              <a:gd name="connsiteX5" fmla="*/ 8995071 w 9080638"/>
              <a:gd name="connsiteY5" fmla="*/ 779595 h 1069471"/>
              <a:gd name="connsiteX6" fmla="*/ 5373838 w 9080638"/>
              <a:gd name="connsiteY6" fmla="*/ 1024622 h 1069471"/>
              <a:gd name="connsiteX7" fmla="*/ 5113486 w 9080638"/>
              <a:gd name="connsiteY7" fmla="*/ 1048681 h 1069471"/>
              <a:gd name="connsiteX8" fmla="*/ 4125949 w 9080638"/>
              <a:gd name="connsiteY8" fmla="*/ 996131 h 1069471"/>
              <a:gd name="connsiteX9" fmla="*/ 3687910 w 9080638"/>
              <a:gd name="connsiteY9" fmla="*/ 926535 h 1069471"/>
              <a:gd name="connsiteX10" fmla="*/ 0 w 9080638"/>
              <a:gd name="connsiteY10" fmla="*/ 872094 h 1069471"/>
              <a:gd name="connsiteX0" fmla="*/ 0 w 9172021"/>
              <a:gd name="connsiteY0" fmla="*/ 872094 h 1069470"/>
              <a:gd name="connsiteX1" fmla="*/ 3590207 w 9172021"/>
              <a:gd name="connsiteY1" fmla="*/ 603296 h 1069470"/>
              <a:gd name="connsiteX2" fmla="*/ 2736992 w 9172021"/>
              <a:gd name="connsiteY2" fmla="*/ 165904 h 1069470"/>
              <a:gd name="connsiteX3" fmla="*/ 5986610 w 9172021"/>
              <a:gd name="connsiteY3" fmla="*/ 141845 h 1069470"/>
              <a:gd name="connsiteX4" fmla="*/ 8592478 w 9172021"/>
              <a:gd name="connsiteY4" fmla="*/ 23006 h 1069470"/>
              <a:gd name="connsiteX5" fmla="*/ 8995071 w 9172021"/>
              <a:gd name="connsiteY5" fmla="*/ 779595 h 1069470"/>
              <a:gd name="connsiteX6" fmla="*/ 8525090 w 9172021"/>
              <a:gd name="connsiteY6" fmla="*/ 1024622 h 1069470"/>
              <a:gd name="connsiteX7" fmla="*/ 5113486 w 9172021"/>
              <a:gd name="connsiteY7" fmla="*/ 1048681 h 1069470"/>
              <a:gd name="connsiteX8" fmla="*/ 4125949 w 9172021"/>
              <a:gd name="connsiteY8" fmla="*/ 996131 h 1069470"/>
              <a:gd name="connsiteX9" fmla="*/ 3687910 w 9172021"/>
              <a:gd name="connsiteY9" fmla="*/ 926535 h 1069470"/>
              <a:gd name="connsiteX10" fmla="*/ 0 w 9172021"/>
              <a:gd name="connsiteY10" fmla="*/ 872094 h 1069470"/>
              <a:gd name="connsiteX0" fmla="*/ 0 w 9445806"/>
              <a:gd name="connsiteY0" fmla="*/ 872094 h 1069470"/>
              <a:gd name="connsiteX1" fmla="*/ 3590207 w 9445806"/>
              <a:gd name="connsiteY1" fmla="*/ 603296 h 1069470"/>
              <a:gd name="connsiteX2" fmla="*/ 2736992 w 9445806"/>
              <a:gd name="connsiteY2" fmla="*/ 165904 h 1069470"/>
              <a:gd name="connsiteX3" fmla="*/ 5986610 w 9445806"/>
              <a:gd name="connsiteY3" fmla="*/ 141845 h 1069470"/>
              <a:gd name="connsiteX4" fmla="*/ 8592478 w 9445806"/>
              <a:gd name="connsiteY4" fmla="*/ 23006 h 1069470"/>
              <a:gd name="connsiteX5" fmla="*/ 8995071 w 9445806"/>
              <a:gd name="connsiteY5" fmla="*/ 779595 h 1069470"/>
              <a:gd name="connsiteX6" fmla="*/ 8798875 w 9445806"/>
              <a:gd name="connsiteY6" fmla="*/ 1024622 h 1069470"/>
              <a:gd name="connsiteX7" fmla="*/ 5113486 w 9445806"/>
              <a:gd name="connsiteY7" fmla="*/ 1048681 h 1069470"/>
              <a:gd name="connsiteX8" fmla="*/ 4125949 w 9445806"/>
              <a:gd name="connsiteY8" fmla="*/ 996131 h 1069470"/>
              <a:gd name="connsiteX9" fmla="*/ 3687910 w 9445806"/>
              <a:gd name="connsiteY9" fmla="*/ 926535 h 1069470"/>
              <a:gd name="connsiteX10" fmla="*/ 0 w 9445806"/>
              <a:gd name="connsiteY10" fmla="*/ 872094 h 1069470"/>
              <a:gd name="connsiteX0" fmla="*/ 0 w 9378707"/>
              <a:gd name="connsiteY0" fmla="*/ 872094 h 1195568"/>
              <a:gd name="connsiteX1" fmla="*/ 3590207 w 9378707"/>
              <a:gd name="connsiteY1" fmla="*/ 603296 h 1195568"/>
              <a:gd name="connsiteX2" fmla="*/ 2736992 w 9378707"/>
              <a:gd name="connsiteY2" fmla="*/ 165904 h 1195568"/>
              <a:gd name="connsiteX3" fmla="*/ 5986610 w 9378707"/>
              <a:gd name="connsiteY3" fmla="*/ 141845 h 1195568"/>
              <a:gd name="connsiteX4" fmla="*/ 8592478 w 9378707"/>
              <a:gd name="connsiteY4" fmla="*/ 23006 h 1195568"/>
              <a:gd name="connsiteX5" fmla="*/ 8798875 w 9378707"/>
              <a:gd name="connsiteY5" fmla="*/ 1024622 h 1195568"/>
              <a:gd name="connsiteX6" fmla="*/ 5113486 w 9378707"/>
              <a:gd name="connsiteY6" fmla="*/ 1048681 h 1195568"/>
              <a:gd name="connsiteX7" fmla="*/ 4125949 w 9378707"/>
              <a:gd name="connsiteY7" fmla="*/ 996131 h 1195568"/>
              <a:gd name="connsiteX8" fmla="*/ 3687910 w 9378707"/>
              <a:gd name="connsiteY8" fmla="*/ 926535 h 1195568"/>
              <a:gd name="connsiteX9" fmla="*/ 0 w 9378707"/>
              <a:gd name="connsiteY9" fmla="*/ 872094 h 1195568"/>
              <a:gd name="connsiteX0" fmla="*/ 0 w 9378707"/>
              <a:gd name="connsiteY0" fmla="*/ 872094 h 1195568"/>
              <a:gd name="connsiteX1" fmla="*/ 3590207 w 9378707"/>
              <a:gd name="connsiteY1" fmla="*/ 603296 h 1195568"/>
              <a:gd name="connsiteX2" fmla="*/ 2081730 w 9378707"/>
              <a:gd name="connsiteY2" fmla="*/ 332468 h 1195568"/>
              <a:gd name="connsiteX3" fmla="*/ 2736992 w 9378707"/>
              <a:gd name="connsiteY3" fmla="*/ 165904 h 1195568"/>
              <a:gd name="connsiteX4" fmla="*/ 5986610 w 9378707"/>
              <a:gd name="connsiteY4" fmla="*/ 141845 h 1195568"/>
              <a:gd name="connsiteX5" fmla="*/ 8592478 w 9378707"/>
              <a:gd name="connsiteY5" fmla="*/ 23006 h 1195568"/>
              <a:gd name="connsiteX6" fmla="*/ 8798875 w 9378707"/>
              <a:gd name="connsiteY6" fmla="*/ 1024622 h 1195568"/>
              <a:gd name="connsiteX7" fmla="*/ 5113486 w 9378707"/>
              <a:gd name="connsiteY7" fmla="*/ 1048681 h 1195568"/>
              <a:gd name="connsiteX8" fmla="*/ 4125949 w 9378707"/>
              <a:gd name="connsiteY8" fmla="*/ 996131 h 1195568"/>
              <a:gd name="connsiteX9" fmla="*/ 3687910 w 9378707"/>
              <a:gd name="connsiteY9" fmla="*/ 926535 h 1195568"/>
              <a:gd name="connsiteX10" fmla="*/ 0 w 9378707"/>
              <a:gd name="connsiteY10" fmla="*/ 872094 h 1195568"/>
              <a:gd name="connsiteX0" fmla="*/ 267697 w 9646404"/>
              <a:gd name="connsiteY0" fmla="*/ 872094 h 1195568"/>
              <a:gd name="connsiteX1" fmla="*/ 2349427 w 9646404"/>
              <a:gd name="connsiteY1" fmla="*/ 332468 h 1195568"/>
              <a:gd name="connsiteX2" fmla="*/ 3004689 w 9646404"/>
              <a:gd name="connsiteY2" fmla="*/ 165904 h 1195568"/>
              <a:gd name="connsiteX3" fmla="*/ 6254307 w 9646404"/>
              <a:gd name="connsiteY3" fmla="*/ 141845 h 1195568"/>
              <a:gd name="connsiteX4" fmla="*/ 8860175 w 9646404"/>
              <a:gd name="connsiteY4" fmla="*/ 23006 h 1195568"/>
              <a:gd name="connsiteX5" fmla="*/ 9066572 w 9646404"/>
              <a:gd name="connsiteY5" fmla="*/ 1024622 h 1195568"/>
              <a:gd name="connsiteX6" fmla="*/ 5381183 w 9646404"/>
              <a:gd name="connsiteY6" fmla="*/ 1048681 h 1195568"/>
              <a:gd name="connsiteX7" fmla="*/ 4393646 w 9646404"/>
              <a:gd name="connsiteY7" fmla="*/ 996131 h 1195568"/>
              <a:gd name="connsiteX8" fmla="*/ 3955607 w 9646404"/>
              <a:gd name="connsiteY8" fmla="*/ 926535 h 1195568"/>
              <a:gd name="connsiteX9" fmla="*/ 267697 w 9646404"/>
              <a:gd name="connsiteY9" fmla="*/ 872094 h 1195568"/>
              <a:gd name="connsiteX0" fmla="*/ 267697 w 9646404"/>
              <a:gd name="connsiteY0" fmla="*/ 872094 h 1195568"/>
              <a:gd name="connsiteX1" fmla="*/ 2349427 w 9646404"/>
              <a:gd name="connsiteY1" fmla="*/ 332468 h 1195568"/>
              <a:gd name="connsiteX2" fmla="*/ 3004689 w 9646404"/>
              <a:gd name="connsiteY2" fmla="*/ 165904 h 1195568"/>
              <a:gd name="connsiteX3" fmla="*/ 7517799 w 9646404"/>
              <a:gd name="connsiteY3" fmla="*/ 308379 h 1195568"/>
              <a:gd name="connsiteX4" fmla="*/ 8860175 w 9646404"/>
              <a:gd name="connsiteY4" fmla="*/ 23006 h 1195568"/>
              <a:gd name="connsiteX5" fmla="*/ 9066572 w 9646404"/>
              <a:gd name="connsiteY5" fmla="*/ 1024622 h 1195568"/>
              <a:gd name="connsiteX6" fmla="*/ 5381183 w 9646404"/>
              <a:gd name="connsiteY6" fmla="*/ 1048681 h 1195568"/>
              <a:gd name="connsiteX7" fmla="*/ 4393646 w 9646404"/>
              <a:gd name="connsiteY7" fmla="*/ 996131 h 1195568"/>
              <a:gd name="connsiteX8" fmla="*/ 3955607 w 9646404"/>
              <a:gd name="connsiteY8" fmla="*/ 926535 h 1195568"/>
              <a:gd name="connsiteX9" fmla="*/ 267697 w 9646404"/>
              <a:gd name="connsiteY9" fmla="*/ 872094 h 1195568"/>
              <a:gd name="connsiteX0" fmla="*/ 267697 w 9646404"/>
              <a:gd name="connsiteY0" fmla="*/ 872094 h 1195568"/>
              <a:gd name="connsiteX1" fmla="*/ 2349427 w 9646404"/>
              <a:gd name="connsiteY1" fmla="*/ 332468 h 1195568"/>
              <a:gd name="connsiteX2" fmla="*/ 6482759 w 9646404"/>
              <a:gd name="connsiteY2" fmla="*/ 165904 h 1195568"/>
              <a:gd name="connsiteX3" fmla="*/ 7517799 w 9646404"/>
              <a:gd name="connsiteY3" fmla="*/ 308379 h 1195568"/>
              <a:gd name="connsiteX4" fmla="*/ 8860175 w 9646404"/>
              <a:gd name="connsiteY4" fmla="*/ 23006 h 1195568"/>
              <a:gd name="connsiteX5" fmla="*/ 9066572 w 9646404"/>
              <a:gd name="connsiteY5" fmla="*/ 1024622 h 1195568"/>
              <a:gd name="connsiteX6" fmla="*/ 5381183 w 9646404"/>
              <a:gd name="connsiteY6" fmla="*/ 1048681 h 1195568"/>
              <a:gd name="connsiteX7" fmla="*/ 4393646 w 9646404"/>
              <a:gd name="connsiteY7" fmla="*/ 996131 h 1195568"/>
              <a:gd name="connsiteX8" fmla="*/ 3955607 w 9646404"/>
              <a:gd name="connsiteY8" fmla="*/ 926535 h 1195568"/>
              <a:gd name="connsiteX9" fmla="*/ 267697 w 9646404"/>
              <a:gd name="connsiteY9" fmla="*/ 872094 h 1195568"/>
              <a:gd name="connsiteX0" fmla="*/ 267697 w 9646404"/>
              <a:gd name="connsiteY0" fmla="*/ 872094 h 1195568"/>
              <a:gd name="connsiteX1" fmla="*/ 2349427 w 9646404"/>
              <a:gd name="connsiteY1" fmla="*/ 332468 h 1195568"/>
              <a:gd name="connsiteX2" fmla="*/ 6482759 w 9646404"/>
              <a:gd name="connsiteY2" fmla="*/ 165904 h 1195568"/>
              <a:gd name="connsiteX3" fmla="*/ 7517799 w 9646404"/>
              <a:gd name="connsiteY3" fmla="*/ 308379 h 1195568"/>
              <a:gd name="connsiteX4" fmla="*/ 8860175 w 9646404"/>
              <a:gd name="connsiteY4" fmla="*/ 23006 h 1195568"/>
              <a:gd name="connsiteX5" fmla="*/ 9066572 w 9646404"/>
              <a:gd name="connsiteY5" fmla="*/ 1024622 h 1195568"/>
              <a:gd name="connsiteX6" fmla="*/ 5381183 w 9646404"/>
              <a:gd name="connsiteY6" fmla="*/ 1048681 h 1195568"/>
              <a:gd name="connsiteX7" fmla="*/ 4393646 w 9646404"/>
              <a:gd name="connsiteY7" fmla="*/ 996131 h 1195568"/>
              <a:gd name="connsiteX8" fmla="*/ 3955607 w 9646404"/>
              <a:gd name="connsiteY8" fmla="*/ 926535 h 1195568"/>
              <a:gd name="connsiteX9" fmla="*/ 267697 w 9646404"/>
              <a:gd name="connsiteY9" fmla="*/ 872094 h 1195568"/>
              <a:gd name="connsiteX0" fmla="*/ 267697 w 9646404"/>
              <a:gd name="connsiteY0" fmla="*/ 872094 h 1256270"/>
              <a:gd name="connsiteX1" fmla="*/ 2349427 w 9646404"/>
              <a:gd name="connsiteY1" fmla="*/ 332468 h 1256270"/>
              <a:gd name="connsiteX2" fmla="*/ 6482759 w 9646404"/>
              <a:gd name="connsiteY2" fmla="*/ 165904 h 1256270"/>
              <a:gd name="connsiteX3" fmla="*/ 7517799 w 9646404"/>
              <a:gd name="connsiteY3" fmla="*/ 308379 h 1256270"/>
              <a:gd name="connsiteX4" fmla="*/ 8860175 w 9646404"/>
              <a:gd name="connsiteY4" fmla="*/ 23006 h 1256270"/>
              <a:gd name="connsiteX5" fmla="*/ 9066572 w 9646404"/>
              <a:gd name="connsiteY5" fmla="*/ 1024622 h 1256270"/>
              <a:gd name="connsiteX6" fmla="*/ 7046263 w 9646404"/>
              <a:gd name="connsiteY6" fmla="*/ 1252261 h 1256270"/>
              <a:gd name="connsiteX7" fmla="*/ 5381183 w 9646404"/>
              <a:gd name="connsiteY7" fmla="*/ 1048681 h 1256270"/>
              <a:gd name="connsiteX8" fmla="*/ 4393646 w 9646404"/>
              <a:gd name="connsiteY8" fmla="*/ 996131 h 1256270"/>
              <a:gd name="connsiteX9" fmla="*/ 3955607 w 9646404"/>
              <a:gd name="connsiteY9" fmla="*/ 926535 h 1256270"/>
              <a:gd name="connsiteX10" fmla="*/ 267697 w 9646404"/>
              <a:gd name="connsiteY10" fmla="*/ 872094 h 1256270"/>
              <a:gd name="connsiteX0" fmla="*/ 267697 w 9646404"/>
              <a:gd name="connsiteY0" fmla="*/ 872094 h 1256271"/>
              <a:gd name="connsiteX1" fmla="*/ 2349427 w 9646404"/>
              <a:gd name="connsiteY1" fmla="*/ 332468 h 1256271"/>
              <a:gd name="connsiteX2" fmla="*/ 6482759 w 9646404"/>
              <a:gd name="connsiteY2" fmla="*/ 165904 h 1256271"/>
              <a:gd name="connsiteX3" fmla="*/ 8138349 w 9646404"/>
              <a:gd name="connsiteY3" fmla="*/ 308379 h 1256271"/>
              <a:gd name="connsiteX4" fmla="*/ 8860175 w 9646404"/>
              <a:gd name="connsiteY4" fmla="*/ 23006 h 1256271"/>
              <a:gd name="connsiteX5" fmla="*/ 9066572 w 9646404"/>
              <a:gd name="connsiteY5" fmla="*/ 1024622 h 1256271"/>
              <a:gd name="connsiteX6" fmla="*/ 7046263 w 9646404"/>
              <a:gd name="connsiteY6" fmla="*/ 1252261 h 1256271"/>
              <a:gd name="connsiteX7" fmla="*/ 5381183 w 9646404"/>
              <a:gd name="connsiteY7" fmla="*/ 1048681 h 1256271"/>
              <a:gd name="connsiteX8" fmla="*/ 4393646 w 9646404"/>
              <a:gd name="connsiteY8" fmla="*/ 996131 h 1256271"/>
              <a:gd name="connsiteX9" fmla="*/ 3955607 w 9646404"/>
              <a:gd name="connsiteY9" fmla="*/ 926535 h 1256271"/>
              <a:gd name="connsiteX10" fmla="*/ 267697 w 9646404"/>
              <a:gd name="connsiteY10" fmla="*/ 872094 h 1256271"/>
              <a:gd name="connsiteX0" fmla="*/ 267697 w 9646404"/>
              <a:gd name="connsiteY0" fmla="*/ 872094 h 1256271"/>
              <a:gd name="connsiteX1" fmla="*/ 2349427 w 9646404"/>
              <a:gd name="connsiteY1" fmla="*/ 332468 h 1256271"/>
              <a:gd name="connsiteX2" fmla="*/ 6482759 w 9646404"/>
              <a:gd name="connsiteY2" fmla="*/ 165904 h 1256271"/>
              <a:gd name="connsiteX3" fmla="*/ 8138349 w 9646404"/>
              <a:gd name="connsiteY3" fmla="*/ 308379 h 1256271"/>
              <a:gd name="connsiteX4" fmla="*/ 8860175 w 9646404"/>
              <a:gd name="connsiteY4" fmla="*/ 23006 h 1256271"/>
              <a:gd name="connsiteX5" fmla="*/ 9066572 w 9646404"/>
              <a:gd name="connsiteY5" fmla="*/ 1024622 h 1256271"/>
              <a:gd name="connsiteX6" fmla="*/ 7046263 w 9646404"/>
              <a:gd name="connsiteY6" fmla="*/ 1252261 h 1256271"/>
              <a:gd name="connsiteX7" fmla="*/ 5381183 w 9646404"/>
              <a:gd name="connsiteY7" fmla="*/ 1048681 h 1256271"/>
              <a:gd name="connsiteX8" fmla="*/ 4393646 w 9646404"/>
              <a:gd name="connsiteY8" fmla="*/ 996131 h 1256271"/>
              <a:gd name="connsiteX9" fmla="*/ 3955607 w 9646404"/>
              <a:gd name="connsiteY9" fmla="*/ 926535 h 1256271"/>
              <a:gd name="connsiteX10" fmla="*/ 267697 w 9646404"/>
              <a:gd name="connsiteY10" fmla="*/ 872094 h 1256271"/>
              <a:gd name="connsiteX0" fmla="*/ 267697 w 9646404"/>
              <a:gd name="connsiteY0" fmla="*/ 872094 h 1256271"/>
              <a:gd name="connsiteX1" fmla="*/ 2349427 w 9646404"/>
              <a:gd name="connsiteY1" fmla="*/ 332468 h 1256271"/>
              <a:gd name="connsiteX2" fmla="*/ 6482759 w 9646404"/>
              <a:gd name="connsiteY2" fmla="*/ 165904 h 1256271"/>
              <a:gd name="connsiteX3" fmla="*/ 8138349 w 9646404"/>
              <a:gd name="connsiteY3" fmla="*/ 308379 h 1256271"/>
              <a:gd name="connsiteX4" fmla="*/ 8860175 w 9646404"/>
              <a:gd name="connsiteY4" fmla="*/ 23006 h 1256271"/>
              <a:gd name="connsiteX5" fmla="*/ 9066572 w 9646404"/>
              <a:gd name="connsiteY5" fmla="*/ 1024622 h 1256271"/>
              <a:gd name="connsiteX6" fmla="*/ 7046263 w 9646404"/>
              <a:gd name="connsiteY6" fmla="*/ 1252261 h 1256271"/>
              <a:gd name="connsiteX7" fmla="*/ 5381183 w 9646404"/>
              <a:gd name="connsiteY7" fmla="*/ 1048681 h 1256271"/>
              <a:gd name="connsiteX8" fmla="*/ 4393646 w 9646404"/>
              <a:gd name="connsiteY8" fmla="*/ 996131 h 1256271"/>
              <a:gd name="connsiteX9" fmla="*/ 3955607 w 9646404"/>
              <a:gd name="connsiteY9" fmla="*/ 926535 h 1256271"/>
              <a:gd name="connsiteX10" fmla="*/ 267697 w 9646404"/>
              <a:gd name="connsiteY10" fmla="*/ 872094 h 1256271"/>
              <a:gd name="connsiteX0" fmla="*/ 267697 w 9646404"/>
              <a:gd name="connsiteY0" fmla="*/ 872094 h 1253500"/>
              <a:gd name="connsiteX1" fmla="*/ 2349427 w 9646404"/>
              <a:gd name="connsiteY1" fmla="*/ 332468 h 1253500"/>
              <a:gd name="connsiteX2" fmla="*/ 6482759 w 9646404"/>
              <a:gd name="connsiteY2" fmla="*/ 165904 h 1253500"/>
              <a:gd name="connsiteX3" fmla="*/ 8138349 w 9646404"/>
              <a:gd name="connsiteY3" fmla="*/ 308379 h 1253500"/>
              <a:gd name="connsiteX4" fmla="*/ 8860175 w 9646404"/>
              <a:gd name="connsiteY4" fmla="*/ 23006 h 1253500"/>
              <a:gd name="connsiteX5" fmla="*/ 9066572 w 9646404"/>
              <a:gd name="connsiteY5" fmla="*/ 1024622 h 1253500"/>
              <a:gd name="connsiteX6" fmla="*/ 9038573 w 9646404"/>
              <a:gd name="connsiteY6" fmla="*/ 1056114 h 1253500"/>
              <a:gd name="connsiteX7" fmla="*/ 7046263 w 9646404"/>
              <a:gd name="connsiteY7" fmla="*/ 1252261 h 1253500"/>
              <a:gd name="connsiteX8" fmla="*/ 5381183 w 9646404"/>
              <a:gd name="connsiteY8" fmla="*/ 1048681 h 1253500"/>
              <a:gd name="connsiteX9" fmla="*/ 4393646 w 9646404"/>
              <a:gd name="connsiteY9" fmla="*/ 996131 h 1253500"/>
              <a:gd name="connsiteX10" fmla="*/ 3955607 w 9646404"/>
              <a:gd name="connsiteY10" fmla="*/ 926535 h 1253500"/>
              <a:gd name="connsiteX11" fmla="*/ 267697 w 9646404"/>
              <a:gd name="connsiteY11" fmla="*/ 872094 h 1253500"/>
              <a:gd name="connsiteX0" fmla="*/ 267697 w 9646404"/>
              <a:gd name="connsiteY0" fmla="*/ 872094 h 1253500"/>
              <a:gd name="connsiteX1" fmla="*/ 2349427 w 9646404"/>
              <a:gd name="connsiteY1" fmla="*/ 332468 h 1253500"/>
              <a:gd name="connsiteX2" fmla="*/ 6482759 w 9646404"/>
              <a:gd name="connsiteY2" fmla="*/ 165904 h 1253500"/>
              <a:gd name="connsiteX3" fmla="*/ 8138349 w 9646404"/>
              <a:gd name="connsiteY3" fmla="*/ 308379 h 1253500"/>
              <a:gd name="connsiteX4" fmla="*/ 8860175 w 9646404"/>
              <a:gd name="connsiteY4" fmla="*/ 23006 h 1253500"/>
              <a:gd name="connsiteX5" fmla="*/ 9066572 w 9646404"/>
              <a:gd name="connsiteY5" fmla="*/ 1024622 h 1253500"/>
              <a:gd name="connsiteX6" fmla="*/ 9038573 w 9646404"/>
              <a:gd name="connsiteY6" fmla="*/ 1056114 h 1253500"/>
              <a:gd name="connsiteX7" fmla="*/ 7046263 w 9646404"/>
              <a:gd name="connsiteY7" fmla="*/ 1252261 h 1253500"/>
              <a:gd name="connsiteX8" fmla="*/ 5381183 w 9646404"/>
              <a:gd name="connsiteY8" fmla="*/ 1048681 h 1253500"/>
              <a:gd name="connsiteX9" fmla="*/ 4393646 w 9646404"/>
              <a:gd name="connsiteY9" fmla="*/ 996131 h 1253500"/>
              <a:gd name="connsiteX10" fmla="*/ 3955607 w 9646404"/>
              <a:gd name="connsiteY10" fmla="*/ 926535 h 1253500"/>
              <a:gd name="connsiteX11" fmla="*/ 267697 w 9646404"/>
              <a:gd name="connsiteY11" fmla="*/ 872094 h 1253500"/>
              <a:gd name="connsiteX0" fmla="*/ 267697 w 9646404"/>
              <a:gd name="connsiteY0" fmla="*/ 872094 h 1253500"/>
              <a:gd name="connsiteX1" fmla="*/ 2349427 w 9646404"/>
              <a:gd name="connsiteY1" fmla="*/ 332468 h 1253500"/>
              <a:gd name="connsiteX2" fmla="*/ 6482759 w 9646404"/>
              <a:gd name="connsiteY2" fmla="*/ 165904 h 1253500"/>
              <a:gd name="connsiteX3" fmla="*/ 8138349 w 9646404"/>
              <a:gd name="connsiteY3" fmla="*/ 308379 h 1253500"/>
              <a:gd name="connsiteX4" fmla="*/ 8860175 w 9646404"/>
              <a:gd name="connsiteY4" fmla="*/ 23006 h 1253500"/>
              <a:gd name="connsiteX5" fmla="*/ 9066572 w 9646404"/>
              <a:gd name="connsiteY5" fmla="*/ 1024622 h 1253500"/>
              <a:gd name="connsiteX6" fmla="*/ 9038573 w 9646404"/>
              <a:gd name="connsiteY6" fmla="*/ 1056114 h 1253500"/>
              <a:gd name="connsiteX7" fmla="*/ 7046263 w 9646404"/>
              <a:gd name="connsiteY7" fmla="*/ 1252261 h 1253500"/>
              <a:gd name="connsiteX8" fmla="*/ 5381183 w 9646404"/>
              <a:gd name="connsiteY8" fmla="*/ 1048681 h 1253500"/>
              <a:gd name="connsiteX9" fmla="*/ 4393646 w 9646404"/>
              <a:gd name="connsiteY9" fmla="*/ 996131 h 1253500"/>
              <a:gd name="connsiteX10" fmla="*/ 3955607 w 9646404"/>
              <a:gd name="connsiteY10" fmla="*/ 926535 h 1253500"/>
              <a:gd name="connsiteX11" fmla="*/ 267697 w 9646404"/>
              <a:gd name="connsiteY11" fmla="*/ 872094 h 1253500"/>
              <a:gd name="connsiteX0" fmla="*/ 267697 w 9646404"/>
              <a:gd name="connsiteY0" fmla="*/ 872094 h 1253500"/>
              <a:gd name="connsiteX1" fmla="*/ 2349427 w 9646404"/>
              <a:gd name="connsiteY1" fmla="*/ 332468 h 1253500"/>
              <a:gd name="connsiteX2" fmla="*/ 6482759 w 9646404"/>
              <a:gd name="connsiteY2" fmla="*/ 165904 h 1253500"/>
              <a:gd name="connsiteX3" fmla="*/ 8138349 w 9646404"/>
              <a:gd name="connsiteY3" fmla="*/ 308379 h 1253500"/>
              <a:gd name="connsiteX4" fmla="*/ 8860175 w 9646404"/>
              <a:gd name="connsiteY4" fmla="*/ 23006 h 1253500"/>
              <a:gd name="connsiteX5" fmla="*/ 9066572 w 9646404"/>
              <a:gd name="connsiteY5" fmla="*/ 1024622 h 1253500"/>
              <a:gd name="connsiteX6" fmla="*/ 9038573 w 9646404"/>
              <a:gd name="connsiteY6" fmla="*/ 1056114 h 1253500"/>
              <a:gd name="connsiteX7" fmla="*/ 7046263 w 9646404"/>
              <a:gd name="connsiteY7" fmla="*/ 1252261 h 1253500"/>
              <a:gd name="connsiteX8" fmla="*/ 5381183 w 9646404"/>
              <a:gd name="connsiteY8" fmla="*/ 1048681 h 1253500"/>
              <a:gd name="connsiteX9" fmla="*/ 4393646 w 9646404"/>
              <a:gd name="connsiteY9" fmla="*/ 996131 h 1253500"/>
              <a:gd name="connsiteX10" fmla="*/ 267697 w 9646404"/>
              <a:gd name="connsiteY10" fmla="*/ 872094 h 1253500"/>
              <a:gd name="connsiteX0" fmla="*/ 267697 w 9646404"/>
              <a:gd name="connsiteY0" fmla="*/ 976391 h 1357797"/>
              <a:gd name="connsiteX1" fmla="*/ 2112753 w 9646404"/>
              <a:gd name="connsiteY1" fmla="*/ 270174 h 1357797"/>
              <a:gd name="connsiteX2" fmla="*/ 6482759 w 9646404"/>
              <a:gd name="connsiteY2" fmla="*/ 270201 h 1357797"/>
              <a:gd name="connsiteX3" fmla="*/ 8138349 w 9646404"/>
              <a:gd name="connsiteY3" fmla="*/ 412676 h 1357797"/>
              <a:gd name="connsiteX4" fmla="*/ 8860175 w 9646404"/>
              <a:gd name="connsiteY4" fmla="*/ 127303 h 1357797"/>
              <a:gd name="connsiteX5" fmla="*/ 9066572 w 9646404"/>
              <a:gd name="connsiteY5" fmla="*/ 1128919 h 1357797"/>
              <a:gd name="connsiteX6" fmla="*/ 9038573 w 9646404"/>
              <a:gd name="connsiteY6" fmla="*/ 1160411 h 1357797"/>
              <a:gd name="connsiteX7" fmla="*/ 7046263 w 9646404"/>
              <a:gd name="connsiteY7" fmla="*/ 1356558 h 1357797"/>
              <a:gd name="connsiteX8" fmla="*/ 5381183 w 9646404"/>
              <a:gd name="connsiteY8" fmla="*/ 1152978 h 1357797"/>
              <a:gd name="connsiteX9" fmla="*/ 4393646 w 9646404"/>
              <a:gd name="connsiteY9" fmla="*/ 1100428 h 1357797"/>
              <a:gd name="connsiteX10" fmla="*/ 267697 w 9646404"/>
              <a:gd name="connsiteY10" fmla="*/ 976391 h 1357797"/>
              <a:gd name="connsiteX0" fmla="*/ 267697 w 9646404"/>
              <a:gd name="connsiteY0" fmla="*/ 976391 h 1360568"/>
              <a:gd name="connsiteX1" fmla="*/ 2112753 w 9646404"/>
              <a:gd name="connsiteY1" fmla="*/ 270174 h 1360568"/>
              <a:gd name="connsiteX2" fmla="*/ 6482759 w 9646404"/>
              <a:gd name="connsiteY2" fmla="*/ 270201 h 1360568"/>
              <a:gd name="connsiteX3" fmla="*/ 8138349 w 9646404"/>
              <a:gd name="connsiteY3" fmla="*/ 412676 h 1360568"/>
              <a:gd name="connsiteX4" fmla="*/ 8860175 w 9646404"/>
              <a:gd name="connsiteY4" fmla="*/ 127303 h 1360568"/>
              <a:gd name="connsiteX5" fmla="*/ 9066572 w 9646404"/>
              <a:gd name="connsiteY5" fmla="*/ 1128919 h 1360568"/>
              <a:gd name="connsiteX6" fmla="*/ 7046263 w 9646404"/>
              <a:gd name="connsiteY6" fmla="*/ 1356558 h 1360568"/>
              <a:gd name="connsiteX7" fmla="*/ 5381183 w 9646404"/>
              <a:gd name="connsiteY7" fmla="*/ 1152978 h 1360568"/>
              <a:gd name="connsiteX8" fmla="*/ 4393646 w 9646404"/>
              <a:gd name="connsiteY8" fmla="*/ 1100428 h 1360568"/>
              <a:gd name="connsiteX9" fmla="*/ 267697 w 9646404"/>
              <a:gd name="connsiteY9" fmla="*/ 976391 h 1360568"/>
              <a:gd name="connsiteX0" fmla="*/ 2629078 w 7881836"/>
              <a:gd name="connsiteY0" fmla="*/ 1100428 h 1360568"/>
              <a:gd name="connsiteX1" fmla="*/ 348185 w 7881836"/>
              <a:gd name="connsiteY1" fmla="*/ 270174 h 1360568"/>
              <a:gd name="connsiteX2" fmla="*/ 4718191 w 7881836"/>
              <a:gd name="connsiteY2" fmla="*/ 270201 h 1360568"/>
              <a:gd name="connsiteX3" fmla="*/ 6373781 w 7881836"/>
              <a:gd name="connsiteY3" fmla="*/ 412676 h 1360568"/>
              <a:gd name="connsiteX4" fmla="*/ 7095607 w 7881836"/>
              <a:gd name="connsiteY4" fmla="*/ 127303 h 1360568"/>
              <a:gd name="connsiteX5" fmla="*/ 7302004 w 7881836"/>
              <a:gd name="connsiteY5" fmla="*/ 1128919 h 1360568"/>
              <a:gd name="connsiteX6" fmla="*/ 5281695 w 7881836"/>
              <a:gd name="connsiteY6" fmla="*/ 1356558 h 1360568"/>
              <a:gd name="connsiteX7" fmla="*/ 3616615 w 7881836"/>
              <a:gd name="connsiteY7" fmla="*/ 1152978 h 1360568"/>
              <a:gd name="connsiteX8" fmla="*/ 2629078 w 7881836"/>
              <a:gd name="connsiteY8" fmla="*/ 1100428 h 1360568"/>
              <a:gd name="connsiteX0" fmla="*/ 1199308 w 7881836"/>
              <a:gd name="connsiteY0" fmla="*/ 850556 h 1360568"/>
              <a:gd name="connsiteX1" fmla="*/ 348185 w 7881836"/>
              <a:gd name="connsiteY1" fmla="*/ 270174 h 1360568"/>
              <a:gd name="connsiteX2" fmla="*/ 4718191 w 7881836"/>
              <a:gd name="connsiteY2" fmla="*/ 270201 h 1360568"/>
              <a:gd name="connsiteX3" fmla="*/ 6373781 w 7881836"/>
              <a:gd name="connsiteY3" fmla="*/ 412676 h 1360568"/>
              <a:gd name="connsiteX4" fmla="*/ 7095607 w 7881836"/>
              <a:gd name="connsiteY4" fmla="*/ 127303 h 1360568"/>
              <a:gd name="connsiteX5" fmla="*/ 7302004 w 7881836"/>
              <a:gd name="connsiteY5" fmla="*/ 1128919 h 1360568"/>
              <a:gd name="connsiteX6" fmla="*/ 5281695 w 7881836"/>
              <a:gd name="connsiteY6" fmla="*/ 1356558 h 1360568"/>
              <a:gd name="connsiteX7" fmla="*/ 3616615 w 7881836"/>
              <a:gd name="connsiteY7" fmla="*/ 1152978 h 1360568"/>
              <a:gd name="connsiteX8" fmla="*/ 1199308 w 7881836"/>
              <a:gd name="connsiteY8" fmla="*/ 850556 h 1360568"/>
              <a:gd name="connsiteX0" fmla="*/ 544738 w 9585730"/>
              <a:gd name="connsiteY0" fmla="*/ 600684 h 1360568"/>
              <a:gd name="connsiteX1" fmla="*/ 2052079 w 9585730"/>
              <a:gd name="connsiteY1" fmla="*/ 270174 h 1360568"/>
              <a:gd name="connsiteX2" fmla="*/ 6422085 w 9585730"/>
              <a:gd name="connsiteY2" fmla="*/ 270201 h 1360568"/>
              <a:gd name="connsiteX3" fmla="*/ 8077675 w 9585730"/>
              <a:gd name="connsiteY3" fmla="*/ 412676 h 1360568"/>
              <a:gd name="connsiteX4" fmla="*/ 8799501 w 9585730"/>
              <a:gd name="connsiteY4" fmla="*/ 127303 h 1360568"/>
              <a:gd name="connsiteX5" fmla="*/ 9005898 w 9585730"/>
              <a:gd name="connsiteY5" fmla="*/ 1128919 h 1360568"/>
              <a:gd name="connsiteX6" fmla="*/ 6985589 w 9585730"/>
              <a:gd name="connsiteY6" fmla="*/ 1356558 h 1360568"/>
              <a:gd name="connsiteX7" fmla="*/ 5320509 w 9585730"/>
              <a:gd name="connsiteY7" fmla="*/ 1152978 h 1360568"/>
              <a:gd name="connsiteX8" fmla="*/ 544738 w 9585730"/>
              <a:gd name="connsiteY8" fmla="*/ 600684 h 1360568"/>
              <a:gd name="connsiteX0" fmla="*/ 594296 w 9635288"/>
              <a:gd name="connsiteY0" fmla="*/ 600684 h 1360568"/>
              <a:gd name="connsiteX1" fmla="*/ 1804289 w 9635288"/>
              <a:gd name="connsiteY1" fmla="*/ 270174 h 1360568"/>
              <a:gd name="connsiteX2" fmla="*/ 6471643 w 9635288"/>
              <a:gd name="connsiteY2" fmla="*/ 270201 h 1360568"/>
              <a:gd name="connsiteX3" fmla="*/ 8127233 w 9635288"/>
              <a:gd name="connsiteY3" fmla="*/ 412676 h 1360568"/>
              <a:gd name="connsiteX4" fmla="*/ 8849059 w 9635288"/>
              <a:gd name="connsiteY4" fmla="*/ 127303 h 1360568"/>
              <a:gd name="connsiteX5" fmla="*/ 9055456 w 9635288"/>
              <a:gd name="connsiteY5" fmla="*/ 1128919 h 1360568"/>
              <a:gd name="connsiteX6" fmla="*/ 7035147 w 9635288"/>
              <a:gd name="connsiteY6" fmla="*/ 1356558 h 1360568"/>
              <a:gd name="connsiteX7" fmla="*/ 5370067 w 9635288"/>
              <a:gd name="connsiteY7" fmla="*/ 1152978 h 1360568"/>
              <a:gd name="connsiteX8" fmla="*/ 594296 w 9635288"/>
              <a:gd name="connsiteY8" fmla="*/ 600684 h 1360568"/>
              <a:gd name="connsiteX0" fmla="*/ 594296 w 9635288"/>
              <a:gd name="connsiteY0" fmla="*/ 600684 h 1360568"/>
              <a:gd name="connsiteX1" fmla="*/ 1804289 w 9635288"/>
              <a:gd name="connsiteY1" fmla="*/ 270174 h 1360568"/>
              <a:gd name="connsiteX2" fmla="*/ 6471643 w 9635288"/>
              <a:gd name="connsiteY2" fmla="*/ 270201 h 1360568"/>
              <a:gd name="connsiteX3" fmla="*/ 7879443 w 9635288"/>
              <a:gd name="connsiteY3" fmla="*/ 246086 h 1360568"/>
              <a:gd name="connsiteX4" fmla="*/ 8849059 w 9635288"/>
              <a:gd name="connsiteY4" fmla="*/ 127303 h 1360568"/>
              <a:gd name="connsiteX5" fmla="*/ 9055456 w 9635288"/>
              <a:gd name="connsiteY5" fmla="*/ 1128919 h 1360568"/>
              <a:gd name="connsiteX6" fmla="*/ 7035147 w 9635288"/>
              <a:gd name="connsiteY6" fmla="*/ 1356558 h 1360568"/>
              <a:gd name="connsiteX7" fmla="*/ 5370067 w 9635288"/>
              <a:gd name="connsiteY7" fmla="*/ 1152978 h 1360568"/>
              <a:gd name="connsiteX8" fmla="*/ 594296 w 9635288"/>
              <a:gd name="connsiteY8" fmla="*/ 600684 h 1360568"/>
              <a:gd name="connsiteX0" fmla="*/ 594296 w 9673218"/>
              <a:gd name="connsiteY0" fmla="*/ 600684 h 1583612"/>
              <a:gd name="connsiteX1" fmla="*/ 1804289 w 9673218"/>
              <a:gd name="connsiteY1" fmla="*/ 270174 h 1583612"/>
              <a:gd name="connsiteX2" fmla="*/ 6471643 w 9673218"/>
              <a:gd name="connsiteY2" fmla="*/ 270201 h 1583612"/>
              <a:gd name="connsiteX3" fmla="*/ 7879443 w 9673218"/>
              <a:gd name="connsiteY3" fmla="*/ 246086 h 1583612"/>
              <a:gd name="connsiteX4" fmla="*/ 8849059 w 9673218"/>
              <a:gd name="connsiteY4" fmla="*/ 127303 h 1583612"/>
              <a:gd name="connsiteX5" fmla="*/ 9093386 w 9673218"/>
              <a:gd name="connsiteY5" fmla="*/ 1378736 h 1583612"/>
              <a:gd name="connsiteX6" fmla="*/ 7035147 w 9673218"/>
              <a:gd name="connsiteY6" fmla="*/ 1356558 h 1583612"/>
              <a:gd name="connsiteX7" fmla="*/ 5370067 w 9673218"/>
              <a:gd name="connsiteY7" fmla="*/ 1152978 h 1583612"/>
              <a:gd name="connsiteX8" fmla="*/ 594296 w 9673218"/>
              <a:gd name="connsiteY8" fmla="*/ 600684 h 1583612"/>
              <a:gd name="connsiteX0" fmla="*/ 594296 w 9317770"/>
              <a:gd name="connsiteY0" fmla="*/ 600684 h 1583612"/>
              <a:gd name="connsiteX1" fmla="*/ 1804289 w 9317770"/>
              <a:gd name="connsiteY1" fmla="*/ 270174 h 1583612"/>
              <a:gd name="connsiteX2" fmla="*/ 6471643 w 9317770"/>
              <a:gd name="connsiteY2" fmla="*/ 270201 h 1583612"/>
              <a:gd name="connsiteX3" fmla="*/ 7879443 w 9317770"/>
              <a:gd name="connsiteY3" fmla="*/ 246086 h 1583612"/>
              <a:gd name="connsiteX4" fmla="*/ 8849059 w 9317770"/>
              <a:gd name="connsiteY4" fmla="*/ 127303 h 1583612"/>
              <a:gd name="connsiteX5" fmla="*/ 9093386 w 9317770"/>
              <a:gd name="connsiteY5" fmla="*/ 1378736 h 1583612"/>
              <a:gd name="connsiteX6" fmla="*/ 7035147 w 9317770"/>
              <a:gd name="connsiteY6" fmla="*/ 1356558 h 1583612"/>
              <a:gd name="connsiteX7" fmla="*/ 5370067 w 9317770"/>
              <a:gd name="connsiteY7" fmla="*/ 1152978 h 1583612"/>
              <a:gd name="connsiteX8" fmla="*/ 594296 w 9317770"/>
              <a:gd name="connsiteY8" fmla="*/ 600684 h 1583612"/>
              <a:gd name="connsiteX0" fmla="*/ 594296 w 9346158"/>
              <a:gd name="connsiteY0" fmla="*/ 600684 h 1583612"/>
              <a:gd name="connsiteX1" fmla="*/ 1804289 w 9346158"/>
              <a:gd name="connsiteY1" fmla="*/ 270174 h 1583612"/>
              <a:gd name="connsiteX2" fmla="*/ 6471643 w 9346158"/>
              <a:gd name="connsiteY2" fmla="*/ 270201 h 1583612"/>
              <a:gd name="connsiteX3" fmla="*/ 7879443 w 9346158"/>
              <a:gd name="connsiteY3" fmla="*/ 246086 h 1583612"/>
              <a:gd name="connsiteX4" fmla="*/ 8849059 w 9346158"/>
              <a:gd name="connsiteY4" fmla="*/ 127303 h 1583612"/>
              <a:gd name="connsiteX5" fmla="*/ 9093386 w 9346158"/>
              <a:gd name="connsiteY5" fmla="*/ 1378736 h 1583612"/>
              <a:gd name="connsiteX6" fmla="*/ 7035147 w 9346158"/>
              <a:gd name="connsiteY6" fmla="*/ 1356558 h 1583612"/>
              <a:gd name="connsiteX7" fmla="*/ 5370067 w 9346158"/>
              <a:gd name="connsiteY7" fmla="*/ 1152978 h 1583612"/>
              <a:gd name="connsiteX8" fmla="*/ 594296 w 9346158"/>
              <a:gd name="connsiteY8" fmla="*/ 600684 h 1583612"/>
              <a:gd name="connsiteX0" fmla="*/ 594296 w 9406670"/>
              <a:gd name="connsiteY0" fmla="*/ 600684 h 1583612"/>
              <a:gd name="connsiteX1" fmla="*/ 1804289 w 9406670"/>
              <a:gd name="connsiteY1" fmla="*/ 270174 h 1583612"/>
              <a:gd name="connsiteX2" fmla="*/ 6471643 w 9406670"/>
              <a:gd name="connsiteY2" fmla="*/ 270201 h 1583612"/>
              <a:gd name="connsiteX3" fmla="*/ 7879443 w 9406670"/>
              <a:gd name="connsiteY3" fmla="*/ 246086 h 1583612"/>
              <a:gd name="connsiteX4" fmla="*/ 8849059 w 9406670"/>
              <a:gd name="connsiteY4" fmla="*/ 127303 h 1583612"/>
              <a:gd name="connsiteX5" fmla="*/ 9093386 w 9406670"/>
              <a:gd name="connsiteY5" fmla="*/ 1378736 h 1583612"/>
              <a:gd name="connsiteX6" fmla="*/ 7035147 w 9406670"/>
              <a:gd name="connsiteY6" fmla="*/ 1356558 h 1583612"/>
              <a:gd name="connsiteX7" fmla="*/ 5370067 w 9406670"/>
              <a:gd name="connsiteY7" fmla="*/ 1152978 h 1583612"/>
              <a:gd name="connsiteX8" fmla="*/ 594296 w 9406670"/>
              <a:gd name="connsiteY8" fmla="*/ 600684 h 1583612"/>
              <a:gd name="connsiteX0" fmla="*/ 594296 w 9406670"/>
              <a:gd name="connsiteY0" fmla="*/ 665227 h 1648155"/>
              <a:gd name="connsiteX1" fmla="*/ 1804289 w 9406670"/>
              <a:gd name="connsiteY1" fmla="*/ 334717 h 1648155"/>
              <a:gd name="connsiteX2" fmla="*/ 6471643 w 9406670"/>
              <a:gd name="connsiteY2" fmla="*/ 334744 h 1648155"/>
              <a:gd name="connsiteX3" fmla="*/ 7879443 w 9406670"/>
              <a:gd name="connsiteY3" fmla="*/ 310629 h 1648155"/>
              <a:gd name="connsiteX4" fmla="*/ 7862277 w 9406670"/>
              <a:gd name="connsiteY4" fmla="*/ 292209 h 1648155"/>
              <a:gd name="connsiteX5" fmla="*/ 8849059 w 9406670"/>
              <a:gd name="connsiteY5" fmla="*/ 191846 h 1648155"/>
              <a:gd name="connsiteX6" fmla="*/ 9093386 w 9406670"/>
              <a:gd name="connsiteY6" fmla="*/ 1443279 h 1648155"/>
              <a:gd name="connsiteX7" fmla="*/ 7035147 w 9406670"/>
              <a:gd name="connsiteY7" fmla="*/ 1421101 h 1648155"/>
              <a:gd name="connsiteX8" fmla="*/ 5370067 w 9406670"/>
              <a:gd name="connsiteY8" fmla="*/ 1217521 h 1648155"/>
              <a:gd name="connsiteX9" fmla="*/ 594296 w 9406670"/>
              <a:gd name="connsiteY9" fmla="*/ 665227 h 1648155"/>
              <a:gd name="connsiteX0" fmla="*/ 594296 w 9406670"/>
              <a:gd name="connsiteY0" fmla="*/ 662156 h 1645084"/>
              <a:gd name="connsiteX1" fmla="*/ 1804289 w 9406670"/>
              <a:gd name="connsiteY1" fmla="*/ 331646 h 1645084"/>
              <a:gd name="connsiteX2" fmla="*/ 6471643 w 9406670"/>
              <a:gd name="connsiteY2" fmla="*/ 331673 h 1645084"/>
              <a:gd name="connsiteX3" fmla="*/ 7879443 w 9406670"/>
              <a:gd name="connsiteY3" fmla="*/ 307558 h 1645084"/>
              <a:gd name="connsiteX4" fmla="*/ 8849059 w 9406670"/>
              <a:gd name="connsiteY4" fmla="*/ 188775 h 1645084"/>
              <a:gd name="connsiteX5" fmla="*/ 9093386 w 9406670"/>
              <a:gd name="connsiteY5" fmla="*/ 1440208 h 1645084"/>
              <a:gd name="connsiteX6" fmla="*/ 7035147 w 9406670"/>
              <a:gd name="connsiteY6" fmla="*/ 1418030 h 1645084"/>
              <a:gd name="connsiteX7" fmla="*/ 5370067 w 9406670"/>
              <a:gd name="connsiteY7" fmla="*/ 1214450 h 1645084"/>
              <a:gd name="connsiteX8" fmla="*/ 594296 w 9406670"/>
              <a:gd name="connsiteY8" fmla="*/ 662156 h 1645084"/>
              <a:gd name="connsiteX0" fmla="*/ 594296 w 9406670"/>
              <a:gd name="connsiteY0" fmla="*/ 662156 h 1645084"/>
              <a:gd name="connsiteX1" fmla="*/ 1804289 w 9406670"/>
              <a:gd name="connsiteY1" fmla="*/ 331646 h 1645084"/>
              <a:gd name="connsiteX2" fmla="*/ 6471643 w 9406670"/>
              <a:gd name="connsiteY2" fmla="*/ 331673 h 1645084"/>
              <a:gd name="connsiteX3" fmla="*/ 7860271 w 9406670"/>
              <a:gd name="connsiteY3" fmla="*/ 307557 h 1645084"/>
              <a:gd name="connsiteX4" fmla="*/ 8849059 w 9406670"/>
              <a:gd name="connsiteY4" fmla="*/ 188775 h 1645084"/>
              <a:gd name="connsiteX5" fmla="*/ 9093386 w 9406670"/>
              <a:gd name="connsiteY5" fmla="*/ 1440208 h 1645084"/>
              <a:gd name="connsiteX6" fmla="*/ 7035147 w 9406670"/>
              <a:gd name="connsiteY6" fmla="*/ 1418030 h 1645084"/>
              <a:gd name="connsiteX7" fmla="*/ 5370067 w 9406670"/>
              <a:gd name="connsiteY7" fmla="*/ 1214450 h 1645084"/>
              <a:gd name="connsiteX8" fmla="*/ 594296 w 9406670"/>
              <a:gd name="connsiteY8" fmla="*/ 662156 h 1645084"/>
              <a:gd name="connsiteX0" fmla="*/ 186280 w 8998654"/>
              <a:gd name="connsiteY0" fmla="*/ 662156 h 1645084"/>
              <a:gd name="connsiteX1" fmla="*/ 1396273 w 8998654"/>
              <a:gd name="connsiteY1" fmla="*/ 331646 h 1645084"/>
              <a:gd name="connsiteX2" fmla="*/ 6063627 w 8998654"/>
              <a:gd name="connsiteY2" fmla="*/ 331673 h 1645084"/>
              <a:gd name="connsiteX3" fmla="*/ 7452255 w 8998654"/>
              <a:gd name="connsiteY3" fmla="*/ 307557 h 1645084"/>
              <a:gd name="connsiteX4" fmla="*/ 8441043 w 8998654"/>
              <a:gd name="connsiteY4" fmla="*/ 188775 h 1645084"/>
              <a:gd name="connsiteX5" fmla="*/ 8685370 w 8998654"/>
              <a:gd name="connsiteY5" fmla="*/ 1440208 h 1645084"/>
              <a:gd name="connsiteX6" fmla="*/ 6627131 w 8998654"/>
              <a:gd name="connsiteY6" fmla="*/ 1418030 h 1645084"/>
              <a:gd name="connsiteX7" fmla="*/ 2513955 w 8998654"/>
              <a:gd name="connsiteY7" fmla="*/ 1047859 h 1645084"/>
              <a:gd name="connsiteX8" fmla="*/ 186280 w 8998654"/>
              <a:gd name="connsiteY8" fmla="*/ 662156 h 1645084"/>
              <a:gd name="connsiteX0" fmla="*/ 186280 w 9142938"/>
              <a:gd name="connsiteY0" fmla="*/ 662157 h 1645085"/>
              <a:gd name="connsiteX1" fmla="*/ 1396273 w 9142938"/>
              <a:gd name="connsiteY1" fmla="*/ 331647 h 1645085"/>
              <a:gd name="connsiteX2" fmla="*/ 6063627 w 9142938"/>
              <a:gd name="connsiteY2" fmla="*/ 331674 h 1645085"/>
              <a:gd name="connsiteX3" fmla="*/ 7452255 w 9142938"/>
              <a:gd name="connsiteY3" fmla="*/ 307558 h 1645085"/>
              <a:gd name="connsiteX4" fmla="*/ 8585327 w 9142938"/>
              <a:gd name="connsiteY4" fmla="*/ 188775 h 1645085"/>
              <a:gd name="connsiteX5" fmla="*/ 8685370 w 9142938"/>
              <a:gd name="connsiteY5" fmla="*/ 1440209 h 1645085"/>
              <a:gd name="connsiteX6" fmla="*/ 6627131 w 9142938"/>
              <a:gd name="connsiteY6" fmla="*/ 1418031 h 1645085"/>
              <a:gd name="connsiteX7" fmla="*/ 2513955 w 9142938"/>
              <a:gd name="connsiteY7" fmla="*/ 1047860 h 1645085"/>
              <a:gd name="connsiteX8" fmla="*/ 186280 w 9142938"/>
              <a:gd name="connsiteY8" fmla="*/ 662157 h 1645085"/>
              <a:gd name="connsiteX0" fmla="*/ 186280 w 8958754"/>
              <a:gd name="connsiteY0" fmla="*/ 662157 h 1645085"/>
              <a:gd name="connsiteX1" fmla="*/ 1396273 w 8958754"/>
              <a:gd name="connsiteY1" fmla="*/ 331647 h 1645085"/>
              <a:gd name="connsiteX2" fmla="*/ 6063627 w 8958754"/>
              <a:gd name="connsiteY2" fmla="*/ 331674 h 1645085"/>
              <a:gd name="connsiteX3" fmla="*/ 7452255 w 8958754"/>
              <a:gd name="connsiteY3" fmla="*/ 307558 h 1645085"/>
              <a:gd name="connsiteX4" fmla="*/ 8585327 w 8958754"/>
              <a:gd name="connsiteY4" fmla="*/ 188775 h 1645085"/>
              <a:gd name="connsiteX5" fmla="*/ 8685370 w 8958754"/>
              <a:gd name="connsiteY5" fmla="*/ 1440209 h 1645085"/>
              <a:gd name="connsiteX6" fmla="*/ 6627131 w 8958754"/>
              <a:gd name="connsiteY6" fmla="*/ 1418031 h 1645085"/>
              <a:gd name="connsiteX7" fmla="*/ 2513955 w 8958754"/>
              <a:gd name="connsiteY7" fmla="*/ 1047860 h 1645085"/>
              <a:gd name="connsiteX8" fmla="*/ 186280 w 8958754"/>
              <a:gd name="connsiteY8" fmla="*/ 662157 h 1645085"/>
              <a:gd name="connsiteX0" fmla="*/ 393710 w 9166184"/>
              <a:gd name="connsiteY0" fmla="*/ 662157 h 1645085"/>
              <a:gd name="connsiteX1" fmla="*/ 359127 w 9166184"/>
              <a:gd name="connsiteY1" fmla="*/ 331647 h 1645085"/>
              <a:gd name="connsiteX2" fmla="*/ 6271057 w 9166184"/>
              <a:gd name="connsiteY2" fmla="*/ 331674 h 1645085"/>
              <a:gd name="connsiteX3" fmla="*/ 7659685 w 9166184"/>
              <a:gd name="connsiteY3" fmla="*/ 307558 h 1645085"/>
              <a:gd name="connsiteX4" fmla="*/ 8792757 w 9166184"/>
              <a:gd name="connsiteY4" fmla="*/ 188775 h 1645085"/>
              <a:gd name="connsiteX5" fmla="*/ 8892800 w 9166184"/>
              <a:gd name="connsiteY5" fmla="*/ 1440209 h 1645085"/>
              <a:gd name="connsiteX6" fmla="*/ 6834561 w 9166184"/>
              <a:gd name="connsiteY6" fmla="*/ 1418031 h 1645085"/>
              <a:gd name="connsiteX7" fmla="*/ 2721385 w 9166184"/>
              <a:gd name="connsiteY7" fmla="*/ 1047860 h 1645085"/>
              <a:gd name="connsiteX8" fmla="*/ 393710 w 9166184"/>
              <a:gd name="connsiteY8" fmla="*/ 662157 h 1645085"/>
              <a:gd name="connsiteX0" fmla="*/ 1703076 w 9155242"/>
              <a:gd name="connsiteY0" fmla="*/ 995254 h 1645085"/>
              <a:gd name="connsiteX1" fmla="*/ 348185 w 9155242"/>
              <a:gd name="connsiteY1" fmla="*/ 331647 h 1645085"/>
              <a:gd name="connsiteX2" fmla="*/ 6260115 w 9155242"/>
              <a:gd name="connsiteY2" fmla="*/ 331674 h 1645085"/>
              <a:gd name="connsiteX3" fmla="*/ 7648743 w 9155242"/>
              <a:gd name="connsiteY3" fmla="*/ 307558 h 1645085"/>
              <a:gd name="connsiteX4" fmla="*/ 8781815 w 9155242"/>
              <a:gd name="connsiteY4" fmla="*/ 188775 h 1645085"/>
              <a:gd name="connsiteX5" fmla="*/ 8881858 w 9155242"/>
              <a:gd name="connsiteY5" fmla="*/ 1440209 h 1645085"/>
              <a:gd name="connsiteX6" fmla="*/ 6823619 w 9155242"/>
              <a:gd name="connsiteY6" fmla="*/ 1418031 h 1645085"/>
              <a:gd name="connsiteX7" fmla="*/ 2710443 w 9155242"/>
              <a:gd name="connsiteY7" fmla="*/ 1047860 h 1645085"/>
              <a:gd name="connsiteX8" fmla="*/ 1703076 w 9155242"/>
              <a:gd name="connsiteY8" fmla="*/ 995254 h 1645085"/>
              <a:gd name="connsiteX0" fmla="*/ 1797996 w 9155242"/>
              <a:gd name="connsiteY0" fmla="*/ 662101 h 1645085"/>
              <a:gd name="connsiteX1" fmla="*/ 348185 w 9155242"/>
              <a:gd name="connsiteY1" fmla="*/ 331647 h 1645085"/>
              <a:gd name="connsiteX2" fmla="*/ 6260115 w 9155242"/>
              <a:gd name="connsiteY2" fmla="*/ 331674 h 1645085"/>
              <a:gd name="connsiteX3" fmla="*/ 7648743 w 9155242"/>
              <a:gd name="connsiteY3" fmla="*/ 307558 h 1645085"/>
              <a:gd name="connsiteX4" fmla="*/ 8781815 w 9155242"/>
              <a:gd name="connsiteY4" fmla="*/ 188775 h 1645085"/>
              <a:gd name="connsiteX5" fmla="*/ 8881858 w 9155242"/>
              <a:gd name="connsiteY5" fmla="*/ 1440209 h 1645085"/>
              <a:gd name="connsiteX6" fmla="*/ 6823619 w 9155242"/>
              <a:gd name="connsiteY6" fmla="*/ 1418031 h 1645085"/>
              <a:gd name="connsiteX7" fmla="*/ 2710443 w 9155242"/>
              <a:gd name="connsiteY7" fmla="*/ 1047860 h 1645085"/>
              <a:gd name="connsiteX8" fmla="*/ 1797996 w 9155242"/>
              <a:gd name="connsiteY8" fmla="*/ 662101 h 1645085"/>
              <a:gd name="connsiteX0" fmla="*/ 1797996 w 9155242"/>
              <a:gd name="connsiteY0" fmla="*/ 662101 h 1645085"/>
              <a:gd name="connsiteX1" fmla="*/ 348185 w 9155242"/>
              <a:gd name="connsiteY1" fmla="*/ 331647 h 1645085"/>
              <a:gd name="connsiteX2" fmla="*/ 6260115 w 9155242"/>
              <a:gd name="connsiteY2" fmla="*/ 331674 h 1645085"/>
              <a:gd name="connsiteX3" fmla="*/ 7648743 w 9155242"/>
              <a:gd name="connsiteY3" fmla="*/ 307558 h 1645085"/>
              <a:gd name="connsiteX4" fmla="*/ 8781815 w 9155242"/>
              <a:gd name="connsiteY4" fmla="*/ 188775 h 1645085"/>
              <a:gd name="connsiteX5" fmla="*/ 8881858 w 9155242"/>
              <a:gd name="connsiteY5" fmla="*/ 1440209 h 1645085"/>
              <a:gd name="connsiteX6" fmla="*/ 6823619 w 9155242"/>
              <a:gd name="connsiteY6" fmla="*/ 1418031 h 1645085"/>
              <a:gd name="connsiteX7" fmla="*/ 2710443 w 9155242"/>
              <a:gd name="connsiteY7" fmla="*/ 1047860 h 1645085"/>
              <a:gd name="connsiteX8" fmla="*/ 1797996 w 9155242"/>
              <a:gd name="connsiteY8" fmla="*/ 662101 h 1645085"/>
              <a:gd name="connsiteX0" fmla="*/ 1797996 w 9155242"/>
              <a:gd name="connsiteY0" fmla="*/ 662101 h 1702882"/>
              <a:gd name="connsiteX1" fmla="*/ 348185 w 9155242"/>
              <a:gd name="connsiteY1" fmla="*/ 331647 h 1702882"/>
              <a:gd name="connsiteX2" fmla="*/ 6260115 w 9155242"/>
              <a:gd name="connsiteY2" fmla="*/ 331674 h 1702882"/>
              <a:gd name="connsiteX3" fmla="*/ 7648743 w 9155242"/>
              <a:gd name="connsiteY3" fmla="*/ 307558 h 1702882"/>
              <a:gd name="connsiteX4" fmla="*/ 8781815 w 9155242"/>
              <a:gd name="connsiteY4" fmla="*/ 188775 h 1702882"/>
              <a:gd name="connsiteX5" fmla="*/ 8881858 w 9155242"/>
              <a:gd name="connsiteY5" fmla="*/ 1440209 h 1702882"/>
              <a:gd name="connsiteX6" fmla="*/ 6823619 w 9155242"/>
              <a:gd name="connsiteY6" fmla="*/ 1418031 h 1702882"/>
              <a:gd name="connsiteX7" fmla="*/ 2710443 w 9155242"/>
              <a:gd name="connsiteY7" fmla="*/ 1047860 h 1702882"/>
              <a:gd name="connsiteX8" fmla="*/ 1797996 w 9155242"/>
              <a:gd name="connsiteY8" fmla="*/ 662101 h 1702882"/>
              <a:gd name="connsiteX0" fmla="*/ 1797996 w 9155242"/>
              <a:gd name="connsiteY0" fmla="*/ 662101 h 2285823"/>
              <a:gd name="connsiteX1" fmla="*/ 348185 w 9155242"/>
              <a:gd name="connsiteY1" fmla="*/ 331647 h 2285823"/>
              <a:gd name="connsiteX2" fmla="*/ 6260115 w 9155242"/>
              <a:gd name="connsiteY2" fmla="*/ 331674 h 2285823"/>
              <a:gd name="connsiteX3" fmla="*/ 7648743 w 9155242"/>
              <a:gd name="connsiteY3" fmla="*/ 307558 h 2285823"/>
              <a:gd name="connsiteX4" fmla="*/ 8781815 w 9155242"/>
              <a:gd name="connsiteY4" fmla="*/ 188775 h 2285823"/>
              <a:gd name="connsiteX5" fmla="*/ 8881858 w 9155242"/>
              <a:gd name="connsiteY5" fmla="*/ 1440209 h 2285823"/>
              <a:gd name="connsiteX6" fmla="*/ 6823619 w 9155242"/>
              <a:gd name="connsiteY6" fmla="*/ 1418031 h 2285823"/>
              <a:gd name="connsiteX7" fmla="*/ 2733925 w 9155242"/>
              <a:gd name="connsiteY7" fmla="*/ 1630802 h 2285823"/>
              <a:gd name="connsiteX8" fmla="*/ 1797996 w 9155242"/>
              <a:gd name="connsiteY8" fmla="*/ 662101 h 2285823"/>
              <a:gd name="connsiteX0" fmla="*/ 749908 w 9155242"/>
              <a:gd name="connsiteY0" fmla="*/ 662100 h 2285824"/>
              <a:gd name="connsiteX1" fmla="*/ 348185 w 9155242"/>
              <a:gd name="connsiteY1" fmla="*/ 331647 h 2285824"/>
              <a:gd name="connsiteX2" fmla="*/ 6260115 w 9155242"/>
              <a:gd name="connsiteY2" fmla="*/ 331674 h 2285824"/>
              <a:gd name="connsiteX3" fmla="*/ 7648743 w 9155242"/>
              <a:gd name="connsiteY3" fmla="*/ 307558 h 2285824"/>
              <a:gd name="connsiteX4" fmla="*/ 8781815 w 9155242"/>
              <a:gd name="connsiteY4" fmla="*/ 188775 h 2285824"/>
              <a:gd name="connsiteX5" fmla="*/ 8881858 w 9155242"/>
              <a:gd name="connsiteY5" fmla="*/ 1440209 h 2285824"/>
              <a:gd name="connsiteX6" fmla="*/ 6823619 w 9155242"/>
              <a:gd name="connsiteY6" fmla="*/ 1418031 h 2285824"/>
              <a:gd name="connsiteX7" fmla="*/ 2733925 w 9155242"/>
              <a:gd name="connsiteY7" fmla="*/ 1630802 h 2285824"/>
              <a:gd name="connsiteX8" fmla="*/ 749908 w 9155242"/>
              <a:gd name="connsiteY8" fmla="*/ 662100 h 2285824"/>
              <a:gd name="connsiteX0" fmla="*/ 749908 w 9155242"/>
              <a:gd name="connsiteY0" fmla="*/ 662100 h 1756790"/>
              <a:gd name="connsiteX1" fmla="*/ 348185 w 9155242"/>
              <a:gd name="connsiteY1" fmla="*/ 331647 h 1756790"/>
              <a:gd name="connsiteX2" fmla="*/ 6260115 w 9155242"/>
              <a:gd name="connsiteY2" fmla="*/ 331674 h 1756790"/>
              <a:gd name="connsiteX3" fmla="*/ 7648743 w 9155242"/>
              <a:gd name="connsiteY3" fmla="*/ 307558 h 1756790"/>
              <a:gd name="connsiteX4" fmla="*/ 8781815 w 9155242"/>
              <a:gd name="connsiteY4" fmla="*/ 188775 h 1756790"/>
              <a:gd name="connsiteX5" fmla="*/ 8881858 w 9155242"/>
              <a:gd name="connsiteY5" fmla="*/ 1440209 h 1756790"/>
              <a:gd name="connsiteX6" fmla="*/ 6823619 w 9155242"/>
              <a:gd name="connsiteY6" fmla="*/ 1418031 h 1756790"/>
              <a:gd name="connsiteX7" fmla="*/ 2733925 w 9155242"/>
              <a:gd name="connsiteY7" fmla="*/ 1630802 h 1756790"/>
              <a:gd name="connsiteX8" fmla="*/ 749908 w 9155242"/>
              <a:gd name="connsiteY8" fmla="*/ 662100 h 1756790"/>
              <a:gd name="connsiteX0" fmla="*/ 749908 w 9155242"/>
              <a:gd name="connsiteY0" fmla="*/ 662100 h 1803582"/>
              <a:gd name="connsiteX1" fmla="*/ 348185 w 9155242"/>
              <a:gd name="connsiteY1" fmla="*/ 331647 h 1803582"/>
              <a:gd name="connsiteX2" fmla="*/ 6260115 w 9155242"/>
              <a:gd name="connsiteY2" fmla="*/ 331674 h 1803582"/>
              <a:gd name="connsiteX3" fmla="*/ 7648743 w 9155242"/>
              <a:gd name="connsiteY3" fmla="*/ 307558 h 1803582"/>
              <a:gd name="connsiteX4" fmla="*/ 8781815 w 9155242"/>
              <a:gd name="connsiteY4" fmla="*/ 188775 h 1803582"/>
              <a:gd name="connsiteX5" fmla="*/ 8881858 w 9155242"/>
              <a:gd name="connsiteY5" fmla="*/ 1440209 h 1803582"/>
              <a:gd name="connsiteX6" fmla="*/ 6847101 w 9155242"/>
              <a:gd name="connsiteY6" fmla="*/ 1584566 h 1803582"/>
              <a:gd name="connsiteX7" fmla="*/ 2733925 w 9155242"/>
              <a:gd name="connsiteY7" fmla="*/ 1630802 h 1803582"/>
              <a:gd name="connsiteX8" fmla="*/ 749908 w 9155242"/>
              <a:gd name="connsiteY8" fmla="*/ 662100 h 1803582"/>
              <a:gd name="connsiteX0" fmla="*/ 749908 w 9155242"/>
              <a:gd name="connsiteY0" fmla="*/ 662100 h 1756790"/>
              <a:gd name="connsiteX1" fmla="*/ 348185 w 9155242"/>
              <a:gd name="connsiteY1" fmla="*/ 331647 h 1756790"/>
              <a:gd name="connsiteX2" fmla="*/ 6260115 w 9155242"/>
              <a:gd name="connsiteY2" fmla="*/ 331674 h 1756790"/>
              <a:gd name="connsiteX3" fmla="*/ 7648743 w 9155242"/>
              <a:gd name="connsiteY3" fmla="*/ 307558 h 1756790"/>
              <a:gd name="connsiteX4" fmla="*/ 8781815 w 9155242"/>
              <a:gd name="connsiteY4" fmla="*/ 188775 h 1756790"/>
              <a:gd name="connsiteX5" fmla="*/ 8881858 w 9155242"/>
              <a:gd name="connsiteY5" fmla="*/ 1440209 h 1756790"/>
              <a:gd name="connsiteX6" fmla="*/ 6847101 w 9155242"/>
              <a:gd name="connsiteY6" fmla="*/ 1584566 h 1756790"/>
              <a:gd name="connsiteX7" fmla="*/ 2733925 w 9155242"/>
              <a:gd name="connsiteY7" fmla="*/ 1630802 h 1756790"/>
              <a:gd name="connsiteX8" fmla="*/ 749908 w 9155242"/>
              <a:gd name="connsiteY8" fmla="*/ 662100 h 1756790"/>
              <a:gd name="connsiteX0" fmla="*/ 749908 w 9155242"/>
              <a:gd name="connsiteY0" fmla="*/ 662100 h 1756790"/>
              <a:gd name="connsiteX1" fmla="*/ 348185 w 9155242"/>
              <a:gd name="connsiteY1" fmla="*/ 331647 h 1756790"/>
              <a:gd name="connsiteX2" fmla="*/ 6260115 w 9155242"/>
              <a:gd name="connsiteY2" fmla="*/ 331674 h 1756790"/>
              <a:gd name="connsiteX3" fmla="*/ 7648743 w 9155242"/>
              <a:gd name="connsiteY3" fmla="*/ 307558 h 1756790"/>
              <a:gd name="connsiteX4" fmla="*/ 8781815 w 9155242"/>
              <a:gd name="connsiteY4" fmla="*/ 188775 h 1756790"/>
              <a:gd name="connsiteX5" fmla="*/ 8881858 w 9155242"/>
              <a:gd name="connsiteY5" fmla="*/ 1440209 h 1756790"/>
              <a:gd name="connsiteX6" fmla="*/ 6847101 w 9155242"/>
              <a:gd name="connsiteY6" fmla="*/ 1584566 h 1756790"/>
              <a:gd name="connsiteX7" fmla="*/ 2733925 w 9155242"/>
              <a:gd name="connsiteY7" fmla="*/ 1630802 h 1756790"/>
              <a:gd name="connsiteX8" fmla="*/ 749908 w 9155242"/>
              <a:gd name="connsiteY8" fmla="*/ 662100 h 1756790"/>
              <a:gd name="connsiteX0" fmla="*/ 749908 w 9229550"/>
              <a:gd name="connsiteY0" fmla="*/ 662100 h 1756790"/>
              <a:gd name="connsiteX1" fmla="*/ 348185 w 9229550"/>
              <a:gd name="connsiteY1" fmla="*/ 331647 h 1756790"/>
              <a:gd name="connsiteX2" fmla="*/ 6260115 w 9229550"/>
              <a:gd name="connsiteY2" fmla="*/ 331674 h 1756790"/>
              <a:gd name="connsiteX3" fmla="*/ 7648743 w 9229550"/>
              <a:gd name="connsiteY3" fmla="*/ 307558 h 1756790"/>
              <a:gd name="connsiteX4" fmla="*/ 8781815 w 9229550"/>
              <a:gd name="connsiteY4" fmla="*/ 188775 h 1756790"/>
              <a:gd name="connsiteX5" fmla="*/ 8976778 w 9229550"/>
              <a:gd name="connsiteY5" fmla="*/ 1440209 h 1756790"/>
              <a:gd name="connsiteX6" fmla="*/ 6847101 w 9229550"/>
              <a:gd name="connsiteY6" fmla="*/ 1584566 h 1756790"/>
              <a:gd name="connsiteX7" fmla="*/ 2733925 w 9229550"/>
              <a:gd name="connsiteY7" fmla="*/ 1630802 h 1756790"/>
              <a:gd name="connsiteX8" fmla="*/ 749908 w 9229550"/>
              <a:gd name="connsiteY8" fmla="*/ 662100 h 1756790"/>
              <a:gd name="connsiteX0" fmla="*/ 749908 w 9155242"/>
              <a:gd name="connsiteY0" fmla="*/ 662100 h 1756790"/>
              <a:gd name="connsiteX1" fmla="*/ 348185 w 9155242"/>
              <a:gd name="connsiteY1" fmla="*/ 331647 h 1756790"/>
              <a:gd name="connsiteX2" fmla="*/ 6260115 w 9155242"/>
              <a:gd name="connsiteY2" fmla="*/ 331674 h 1756790"/>
              <a:gd name="connsiteX3" fmla="*/ 7648743 w 9155242"/>
              <a:gd name="connsiteY3" fmla="*/ 307558 h 1756790"/>
              <a:gd name="connsiteX4" fmla="*/ 8781815 w 9155242"/>
              <a:gd name="connsiteY4" fmla="*/ 188775 h 1756790"/>
              <a:gd name="connsiteX5" fmla="*/ 8976778 w 9155242"/>
              <a:gd name="connsiteY5" fmla="*/ 1440209 h 1756790"/>
              <a:gd name="connsiteX6" fmla="*/ 6847101 w 9155242"/>
              <a:gd name="connsiteY6" fmla="*/ 1584566 h 1756790"/>
              <a:gd name="connsiteX7" fmla="*/ 2733925 w 9155242"/>
              <a:gd name="connsiteY7" fmla="*/ 1630802 h 1756790"/>
              <a:gd name="connsiteX8" fmla="*/ 749908 w 9155242"/>
              <a:gd name="connsiteY8" fmla="*/ 662100 h 17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5242" h="1756790">
                <a:moveTo>
                  <a:pt x="749908" y="662100"/>
                </a:moveTo>
                <a:cubicBezTo>
                  <a:pt x="352285" y="445574"/>
                  <a:pt x="0" y="470018"/>
                  <a:pt x="348185" y="331647"/>
                </a:cubicBezTo>
                <a:cubicBezTo>
                  <a:pt x="1735494" y="61473"/>
                  <a:pt x="4845820" y="181795"/>
                  <a:pt x="6260115" y="331674"/>
                </a:cubicBezTo>
                <a:lnTo>
                  <a:pt x="7648743" y="307558"/>
                </a:lnTo>
                <a:cubicBezTo>
                  <a:pt x="8044979" y="283742"/>
                  <a:pt x="8579491" y="0"/>
                  <a:pt x="8781815" y="188775"/>
                </a:cubicBezTo>
                <a:cubicBezTo>
                  <a:pt x="9155242" y="545057"/>
                  <a:pt x="9027904" y="801104"/>
                  <a:pt x="8976778" y="1440209"/>
                </a:cubicBezTo>
                <a:cubicBezTo>
                  <a:pt x="9047493" y="1617341"/>
                  <a:pt x="7899436" y="1618530"/>
                  <a:pt x="6847101" y="1584566"/>
                </a:cubicBezTo>
                <a:cubicBezTo>
                  <a:pt x="5818532" y="1519175"/>
                  <a:pt x="3571529" y="1756790"/>
                  <a:pt x="2733925" y="1630802"/>
                </a:cubicBezTo>
                <a:cubicBezTo>
                  <a:pt x="1343909" y="1467835"/>
                  <a:pt x="1147531" y="878626"/>
                  <a:pt x="749908" y="662100"/>
                </a:cubicBezTo>
                <a:close/>
              </a:path>
            </a:pathLst>
          </a:custGeom>
          <a:gradFill flip="none" rotWithShape="1">
            <a:gsLst>
              <a:gs pos="22000">
                <a:srgbClr val="FFFFB7"/>
              </a:gs>
              <a:gs pos="36000">
                <a:schemeClr val="accent1">
                  <a:lumMod val="20000"/>
                  <a:lumOff val="80000"/>
                </a:schemeClr>
              </a:gs>
              <a:gs pos="52000">
                <a:srgbClr val="FFFF65">
                  <a:lumMod val="47000"/>
                  <a:lumOff val="53000"/>
                </a:srgbClr>
              </a:gs>
              <a:gs pos="2000">
                <a:srgbClr val="FF9900"/>
              </a:gs>
              <a:gs pos="99000">
                <a:srgbClr val="0033CC"/>
              </a:gs>
              <a:gs pos="8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p:cNvSpPr/>
          <p:nvPr userDrawn="1"/>
        </p:nvSpPr>
        <p:spPr>
          <a:xfrm>
            <a:off x="755576" y="6367136"/>
            <a:ext cx="3888432" cy="461665"/>
          </a:xfrm>
          <a:prstGeom prst="rect">
            <a:avLst/>
          </a:prstGeom>
        </p:spPr>
        <p:txBody>
          <a:bodyPr wrap="square">
            <a:spAutoFit/>
          </a:bodyPr>
          <a:lstStyle/>
          <a:p>
            <a:pPr algn="ctr"/>
            <a:r>
              <a:rPr lang="pl-PL" sz="1200" b="0" dirty="0">
                <a:solidFill>
                  <a:schemeClr val="tx1">
                    <a:lumMod val="75000"/>
                    <a:lumOff val="25000"/>
                  </a:schemeClr>
                </a:solidFill>
                <a:latin typeface="Tahoma" pitchFamily="34" charset="0"/>
                <a:ea typeface="Tahoma" pitchFamily="34" charset="0"/>
                <a:cs typeface="Tahoma" pitchFamily="34" charset="0"/>
              </a:rPr>
              <a:t>XVII Zjazd Polskiego Towarzystwa Badań Radiacyjnych</a:t>
            </a:r>
          </a:p>
          <a:p>
            <a:pPr algn="ctr"/>
            <a:r>
              <a:rPr lang="pl-PL" sz="1200" b="0" dirty="0">
                <a:solidFill>
                  <a:schemeClr val="tx1">
                    <a:lumMod val="75000"/>
                    <a:lumOff val="25000"/>
                  </a:schemeClr>
                </a:solidFill>
                <a:latin typeface="Tahoma" pitchFamily="34" charset="0"/>
                <a:ea typeface="Tahoma" pitchFamily="34" charset="0"/>
                <a:cs typeface="Tahoma" pitchFamily="34" charset="0"/>
              </a:rPr>
              <a:t>im. Marii Skłodowskiej-Curie</a:t>
            </a:r>
          </a:p>
        </p:txBody>
      </p:sp>
      <p:sp>
        <p:nvSpPr>
          <p:cNvPr id="14" name="Prostokąt 13"/>
          <p:cNvSpPr/>
          <p:nvPr userDrawn="1"/>
        </p:nvSpPr>
        <p:spPr>
          <a:xfrm>
            <a:off x="6300192" y="6420660"/>
            <a:ext cx="2163606" cy="276999"/>
          </a:xfrm>
          <a:prstGeom prst="rect">
            <a:avLst/>
          </a:prstGeom>
        </p:spPr>
        <p:txBody>
          <a:bodyPr wrap="none">
            <a:spAutoFit/>
          </a:bodyPr>
          <a:lstStyle/>
          <a:p>
            <a:r>
              <a:rPr lang="pl-PL" sz="1200" b="0" dirty="0">
                <a:solidFill>
                  <a:schemeClr val="tx1">
                    <a:lumMod val="75000"/>
                    <a:lumOff val="25000"/>
                  </a:schemeClr>
                </a:solidFill>
                <a:latin typeface="Tahoma" pitchFamily="34" charset="0"/>
                <a:ea typeface="Tahoma" pitchFamily="34" charset="0"/>
                <a:cs typeface="Tahoma" pitchFamily="34" charset="0"/>
              </a:rPr>
              <a:t>Siedlce, 27-30 września 2016</a:t>
            </a:r>
          </a:p>
        </p:txBody>
      </p:sp>
      <p:sp>
        <p:nvSpPr>
          <p:cNvPr id="15" name="Prostokąt 14"/>
          <p:cNvSpPr/>
          <p:nvPr userDrawn="1"/>
        </p:nvSpPr>
        <p:spPr>
          <a:xfrm>
            <a:off x="4644008" y="6420660"/>
            <a:ext cx="1432315" cy="276999"/>
          </a:xfrm>
          <a:prstGeom prst="rect">
            <a:avLst/>
          </a:prstGeom>
        </p:spPr>
        <p:txBody>
          <a:bodyPr wrap="none">
            <a:spAutoFit/>
          </a:bodyPr>
          <a:lstStyle/>
          <a:p>
            <a:r>
              <a:rPr lang="pl-PL" sz="1200" dirty="0">
                <a:solidFill>
                  <a:schemeClr val="tx1">
                    <a:lumMod val="75000"/>
                    <a:lumOff val="25000"/>
                  </a:schemeClr>
                </a:solidFill>
                <a:latin typeface="Tahoma" pitchFamily="34" charset="0"/>
                <a:ea typeface="Tahoma" pitchFamily="34" charset="0"/>
                <a:cs typeface="Tahoma" pitchFamily="34" charset="0"/>
              </a:rPr>
              <a:t>Paweł KRAJEWSKI</a:t>
            </a:r>
          </a:p>
        </p:txBody>
      </p:sp>
      <p:pic>
        <p:nvPicPr>
          <p:cNvPr id="10" name="Picture 6" descr="clor_logo_new.emf"/>
          <p:cNvPicPr>
            <a:picLocks noChangeAspect="1"/>
          </p:cNvPicPr>
          <p:nvPr userDrawn="1"/>
        </p:nvPicPr>
        <p:blipFill>
          <a:blip r:embed="rId14" cstate="print"/>
          <a:stretch>
            <a:fillRect/>
          </a:stretch>
        </p:blipFill>
        <p:spPr>
          <a:xfrm>
            <a:off x="35496" y="116632"/>
            <a:ext cx="792000" cy="836203"/>
          </a:xfrm>
          <a:prstGeom prst="rect">
            <a:avLst/>
          </a:prstGeom>
          <a:noFill/>
          <a:ln>
            <a:noFill/>
          </a:ln>
        </p:spPr>
      </p:pic>
      <p:sp>
        <p:nvSpPr>
          <p:cNvPr id="11" name="Title 1"/>
          <p:cNvSpPr txBox="1">
            <a:spLocks/>
          </p:cNvSpPr>
          <p:nvPr userDrawn="1"/>
        </p:nvSpPr>
        <p:spPr>
          <a:xfrm>
            <a:off x="-36686" y="969737"/>
            <a:ext cx="1224136" cy="554658"/>
          </a:xfrm>
          <a:prstGeom prst="rect">
            <a:avLst/>
          </a:prstGeom>
        </p:spPr>
        <p:txBody>
          <a:bodyPr vert="horz" lIns="0" tIns="0" rIns="0" bIns="0" rtlCol="0" anchor="ctr">
            <a:noAutofit/>
          </a:bodyPr>
          <a:lstStyle>
            <a:lvl1pPr>
              <a:defRPr sz="1600" b="1" baseline="0">
                <a:solidFill>
                  <a:schemeClr val="tx2">
                    <a:lumMod val="75000"/>
                  </a:schemeClr>
                </a:solidFill>
                <a:latin typeface="Cambria"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900" b="1" i="0" u="none" strike="noStrike" kern="1200" cap="none" spc="0" normalizeH="0" baseline="0" noProof="0" dirty="0">
                <a:ln>
                  <a:noFill/>
                </a:ln>
                <a:solidFill>
                  <a:srgbClr val="001E7E"/>
                </a:solidFill>
                <a:effectLst/>
                <a:uLnTx/>
                <a:uFillTx/>
                <a:latin typeface="Cambria" pitchFamily="18" charset="0"/>
                <a:ea typeface="+mj-ea"/>
                <a:cs typeface="+mj-cs"/>
              </a:rPr>
              <a:t>CENTRALNE LABORATORIUM OCHRONY RADIOLOGICZNEJ</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wmf"/><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9.png"/><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95" y="2771373"/>
            <a:ext cx="2137448" cy="13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550" y="3589835"/>
            <a:ext cx="2023023" cy="132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Wycinek koła 21"/>
          <p:cNvSpPr>
            <a:spLocks noChangeAspect="1"/>
          </p:cNvSpPr>
          <p:nvPr/>
        </p:nvSpPr>
        <p:spPr bwMode="auto">
          <a:xfrm rot="20384348">
            <a:off x="1799628" y="3865620"/>
            <a:ext cx="3972273" cy="2376723"/>
          </a:xfrm>
          <a:custGeom>
            <a:avLst/>
            <a:gdLst>
              <a:gd name="connsiteX0" fmla="*/ 5116524 w 6539812"/>
              <a:gd name="connsiteY0" fmla="*/ 4261116 h 4669013"/>
              <a:gd name="connsiteX1" fmla="*/ 1988990 w 6539812"/>
              <a:gd name="connsiteY1" fmla="*/ 4482441 h 4669013"/>
              <a:gd name="connsiteX2" fmla="*/ 219309 w 6539812"/>
              <a:gd name="connsiteY2" fmla="*/ 1493956 h 4669013"/>
              <a:gd name="connsiteX3" fmla="*/ 3269906 w 6539812"/>
              <a:gd name="connsiteY3" fmla="*/ 0 h 4669013"/>
              <a:gd name="connsiteX4" fmla="*/ 3269906 w 6539812"/>
              <a:gd name="connsiteY4" fmla="*/ 2334507 h 4669013"/>
              <a:gd name="connsiteX5" fmla="*/ 5116524 w 6539812"/>
              <a:gd name="connsiteY5" fmla="*/ 4261116 h 4669013"/>
              <a:gd name="connsiteX0" fmla="*/ 3270670 w 5117288"/>
              <a:gd name="connsiteY0" fmla="*/ 2334507 h 4669023"/>
              <a:gd name="connsiteX1" fmla="*/ 5117288 w 5117288"/>
              <a:gd name="connsiteY1" fmla="*/ 4261116 h 4669023"/>
              <a:gd name="connsiteX2" fmla="*/ 1989754 w 5117288"/>
              <a:gd name="connsiteY2" fmla="*/ 4482441 h 4669023"/>
              <a:gd name="connsiteX3" fmla="*/ 220073 w 5117288"/>
              <a:gd name="connsiteY3" fmla="*/ 1493956 h 4669023"/>
              <a:gd name="connsiteX4" fmla="*/ 3270670 w 5117288"/>
              <a:gd name="connsiteY4" fmla="*/ 0 h 4669023"/>
              <a:gd name="connsiteX5" fmla="*/ 3362110 w 5117288"/>
              <a:gd name="connsiteY5"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4" fmla="*/ 3362110 w 5117288"/>
              <a:gd name="connsiteY4"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2767160 h 3175067"/>
              <a:gd name="connsiteX1" fmla="*/ 2043024 w 5170558"/>
              <a:gd name="connsiteY1" fmla="*/ 2988485 h 3175067"/>
              <a:gd name="connsiteX2" fmla="*/ 273343 w 5170558"/>
              <a:gd name="connsiteY2" fmla="*/ 0 h 3175067"/>
              <a:gd name="connsiteX0" fmla="*/ 5255906 w 5255906"/>
              <a:gd name="connsiteY0" fmla="*/ 2767160 h 3175067"/>
              <a:gd name="connsiteX1" fmla="*/ 2128372 w 5255906"/>
              <a:gd name="connsiteY1" fmla="*/ 2988485 h 3175067"/>
              <a:gd name="connsiteX2" fmla="*/ 90240 w 5255906"/>
              <a:gd name="connsiteY2" fmla="*/ 621391 h 3175067"/>
              <a:gd name="connsiteX3" fmla="*/ 358691 w 5255906"/>
              <a:gd name="connsiteY3" fmla="*/ 0 h 3175067"/>
              <a:gd name="connsiteX0" fmla="*/ 5189175 w 5189175"/>
              <a:gd name="connsiteY0" fmla="*/ 2767160 h 3175067"/>
              <a:gd name="connsiteX1" fmla="*/ 2061641 w 5189175"/>
              <a:gd name="connsiteY1" fmla="*/ 2988485 h 3175067"/>
              <a:gd name="connsiteX2" fmla="*/ 23509 w 5189175"/>
              <a:gd name="connsiteY2" fmla="*/ 621391 h 3175067"/>
              <a:gd name="connsiteX3" fmla="*/ 291960 w 5189175"/>
              <a:gd name="connsiteY3" fmla="*/ 0 h 3175067"/>
              <a:gd name="connsiteX0" fmla="*/ 5189175 w 5189175"/>
              <a:gd name="connsiteY0" fmla="*/ 2767160 h 3175067"/>
              <a:gd name="connsiteX1" fmla="*/ 2061641 w 5189175"/>
              <a:gd name="connsiteY1" fmla="*/ 2988485 h 3175067"/>
              <a:gd name="connsiteX2" fmla="*/ 23509 w 5189175"/>
              <a:gd name="connsiteY2" fmla="*/ 621391 h 3175067"/>
              <a:gd name="connsiteX3" fmla="*/ 291960 w 5189175"/>
              <a:gd name="connsiteY3" fmla="*/ 0 h 3175067"/>
              <a:gd name="connsiteX0" fmla="*/ 5235945 w 5235945"/>
              <a:gd name="connsiteY0" fmla="*/ 2767160 h 3175067"/>
              <a:gd name="connsiteX1" fmla="*/ 2108411 w 5235945"/>
              <a:gd name="connsiteY1" fmla="*/ 2988485 h 3175067"/>
              <a:gd name="connsiteX2" fmla="*/ 21047 w 5235945"/>
              <a:gd name="connsiteY2" fmla="*/ 700720 h 3175067"/>
              <a:gd name="connsiteX3" fmla="*/ 338730 w 5235945"/>
              <a:gd name="connsiteY3" fmla="*/ 0 h 3175067"/>
              <a:gd name="connsiteX0" fmla="*/ 5158337 w 5158337"/>
              <a:gd name="connsiteY0" fmla="*/ 2767160 h 3175067"/>
              <a:gd name="connsiteX1" fmla="*/ 2030803 w 5158337"/>
              <a:gd name="connsiteY1" fmla="*/ 2988485 h 3175067"/>
              <a:gd name="connsiteX2" fmla="*/ 25492 w 5158337"/>
              <a:gd name="connsiteY2" fmla="*/ 700720 h 3175067"/>
              <a:gd name="connsiteX3" fmla="*/ 261122 w 5158337"/>
              <a:gd name="connsiteY3" fmla="*/ 0 h 3175067"/>
              <a:gd name="connsiteX0" fmla="*/ 5133722 w 5133722"/>
              <a:gd name="connsiteY0" fmla="*/ 2767160 h 3175067"/>
              <a:gd name="connsiteX1" fmla="*/ 2006188 w 5133722"/>
              <a:gd name="connsiteY1" fmla="*/ 2988485 h 3175067"/>
              <a:gd name="connsiteX2" fmla="*/ 877 w 5133722"/>
              <a:gd name="connsiteY2" fmla="*/ 700720 h 3175067"/>
              <a:gd name="connsiteX3" fmla="*/ 236507 w 5133722"/>
              <a:gd name="connsiteY3" fmla="*/ 0 h 3175067"/>
              <a:gd name="connsiteX0" fmla="*/ 5133722 w 5133722"/>
              <a:gd name="connsiteY0" fmla="*/ 2767160 h 3175067"/>
              <a:gd name="connsiteX1" fmla="*/ 2006188 w 5133722"/>
              <a:gd name="connsiteY1" fmla="*/ 2988485 h 3175067"/>
              <a:gd name="connsiteX2" fmla="*/ 877 w 5133722"/>
              <a:gd name="connsiteY2" fmla="*/ 700720 h 3175067"/>
              <a:gd name="connsiteX3" fmla="*/ 236507 w 5133722"/>
              <a:gd name="connsiteY3" fmla="*/ 0 h 3175067"/>
              <a:gd name="connsiteX0" fmla="*/ 5132846 w 5132846"/>
              <a:gd name="connsiteY0" fmla="*/ 2066440 h 2474347"/>
              <a:gd name="connsiteX1" fmla="*/ 2005312 w 5132846"/>
              <a:gd name="connsiteY1" fmla="*/ 2287765 h 2474347"/>
              <a:gd name="connsiteX2" fmla="*/ 1 w 5132846"/>
              <a:gd name="connsiteY2" fmla="*/ 0 h 2474347"/>
            </a:gdLst>
            <a:ahLst/>
            <a:cxnLst>
              <a:cxn ang="0">
                <a:pos x="connsiteX0" y="connsiteY0"/>
              </a:cxn>
              <a:cxn ang="0">
                <a:pos x="connsiteX1" y="connsiteY1"/>
              </a:cxn>
              <a:cxn ang="0">
                <a:pos x="connsiteX2" y="connsiteY2"/>
              </a:cxn>
            </a:cxnLst>
            <a:rect l="l" t="t" r="r" b="b"/>
            <a:pathLst>
              <a:path w="5132846" h="2474347">
                <a:moveTo>
                  <a:pt x="5132846" y="2066440"/>
                </a:moveTo>
                <a:cubicBezTo>
                  <a:pt x="4211593" y="2516512"/>
                  <a:pt x="3032396" y="2599960"/>
                  <a:pt x="2005312" y="2287765"/>
                </a:cubicBezTo>
                <a:cubicBezTo>
                  <a:pt x="1144368" y="1930137"/>
                  <a:pt x="-442" y="498081"/>
                  <a:pt x="1" y="0"/>
                </a:cubicBezTo>
              </a:path>
            </a:pathLst>
          </a:custGeom>
          <a:ln>
            <a:headEnd/>
            <a:tailEnd/>
          </a:ln>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21" name="Wycinek koła 21"/>
          <p:cNvSpPr>
            <a:spLocks noChangeAspect="1"/>
          </p:cNvSpPr>
          <p:nvPr/>
        </p:nvSpPr>
        <p:spPr bwMode="auto">
          <a:xfrm rot="20475750">
            <a:off x="1636794" y="3865619"/>
            <a:ext cx="3972273" cy="2376723"/>
          </a:xfrm>
          <a:custGeom>
            <a:avLst/>
            <a:gdLst>
              <a:gd name="connsiteX0" fmla="*/ 5116524 w 6539812"/>
              <a:gd name="connsiteY0" fmla="*/ 4261116 h 4669013"/>
              <a:gd name="connsiteX1" fmla="*/ 1988990 w 6539812"/>
              <a:gd name="connsiteY1" fmla="*/ 4482441 h 4669013"/>
              <a:gd name="connsiteX2" fmla="*/ 219309 w 6539812"/>
              <a:gd name="connsiteY2" fmla="*/ 1493956 h 4669013"/>
              <a:gd name="connsiteX3" fmla="*/ 3269906 w 6539812"/>
              <a:gd name="connsiteY3" fmla="*/ 0 h 4669013"/>
              <a:gd name="connsiteX4" fmla="*/ 3269906 w 6539812"/>
              <a:gd name="connsiteY4" fmla="*/ 2334507 h 4669013"/>
              <a:gd name="connsiteX5" fmla="*/ 5116524 w 6539812"/>
              <a:gd name="connsiteY5" fmla="*/ 4261116 h 4669013"/>
              <a:gd name="connsiteX0" fmla="*/ 3270670 w 5117288"/>
              <a:gd name="connsiteY0" fmla="*/ 2334507 h 4669023"/>
              <a:gd name="connsiteX1" fmla="*/ 5117288 w 5117288"/>
              <a:gd name="connsiteY1" fmla="*/ 4261116 h 4669023"/>
              <a:gd name="connsiteX2" fmla="*/ 1989754 w 5117288"/>
              <a:gd name="connsiteY2" fmla="*/ 4482441 h 4669023"/>
              <a:gd name="connsiteX3" fmla="*/ 220073 w 5117288"/>
              <a:gd name="connsiteY3" fmla="*/ 1493956 h 4669023"/>
              <a:gd name="connsiteX4" fmla="*/ 3270670 w 5117288"/>
              <a:gd name="connsiteY4" fmla="*/ 0 h 4669023"/>
              <a:gd name="connsiteX5" fmla="*/ 3362110 w 5117288"/>
              <a:gd name="connsiteY5"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4" fmla="*/ 3362110 w 5117288"/>
              <a:gd name="connsiteY4"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2767160 h 3175067"/>
              <a:gd name="connsiteX1" fmla="*/ 2043024 w 5170558"/>
              <a:gd name="connsiteY1" fmla="*/ 2988485 h 3175067"/>
              <a:gd name="connsiteX2" fmla="*/ 273343 w 5170558"/>
              <a:gd name="connsiteY2" fmla="*/ 0 h 3175067"/>
              <a:gd name="connsiteX0" fmla="*/ 5255906 w 5255906"/>
              <a:gd name="connsiteY0" fmla="*/ 2767160 h 3175067"/>
              <a:gd name="connsiteX1" fmla="*/ 2128372 w 5255906"/>
              <a:gd name="connsiteY1" fmla="*/ 2988485 h 3175067"/>
              <a:gd name="connsiteX2" fmla="*/ 90240 w 5255906"/>
              <a:gd name="connsiteY2" fmla="*/ 621391 h 3175067"/>
              <a:gd name="connsiteX3" fmla="*/ 358691 w 5255906"/>
              <a:gd name="connsiteY3" fmla="*/ 0 h 3175067"/>
              <a:gd name="connsiteX0" fmla="*/ 5189175 w 5189175"/>
              <a:gd name="connsiteY0" fmla="*/ 2767160 h 3175067"/>
              <a:gd name="connsiteX1" fmla="*/ 2061641 w 5189175"/>
              <a:gd name="connsiteY1" fmla="*/ 2988485 h 3175067"/>
              <a:gd name="connsiteX2" fmla="*/ 23509 w 5189175"/>
              <a:gd name="connsiteY2" fmla="*/ 621391 h 3175067"/>
              <a:gd name="connsiteX3" fmla="*/ 291960 w 5189175"/>
              <a:gd name="connsiteY3" fmla="*/ 0 h 3175067"/>
              <a:gd name="connsiteX0" fmla="*/ 5189175 w 5189175"/>
              <a:gd name="connsiteY0" fmla="*/ 2767160 h 3175067"/>
              <a:gd name="connsiteX1" fmla="*/ 2061641 w 5189175"/>
              <a:gd name="connsiteY1" fmla="*/ 2988485 h 3175067"/>
              <a:gd name="connsiteX2" fmla="*/ 23509 w 5189175"/>
              <a:gd name="connsiteY2" fmla="*/ 621391 h 3175067"/>
              <a:gd name="connsiteX3" fmla="*/ 291960 w 5189175"/>
              <a:gd name="connsiteY3" fmla="*/ 0 h 3175067"/>
              <a:gd name="connsiteX0" fmla="*/ 5235945 w 5235945"/>
              <a:gd name="connsiteY0" fmla="*/ 2767160 h 3175067"/>
              <a:gd name="connsiteX1" fmla="*/ 2108411 w 5235945"/>
              <a:gd name="connsiteY1" fmla="*/ 2988485 h 3175067"/>
              <a:gd name="connsiteX2" fmla="*/ 21047 w 5235945"/>
              <a:gd name="connsiteY2" fmla="*/ 700720 h 3175067"/>
              <a:gd name="connsiteX3" fmla="*/ 338730 w 5235945"/>
              <a:gd name="connsiteY3" fmla="*/ 0 h 3175067"/>
              <a:gd name="connsiteX0" fmla="*/ 5158337 w 5158337"/>
              <a:gd name="connsiteY0" fmla="*/ 2767160 h 3175067"/>
              <a:gd name="connsiteX1" fmla="*/ 2030803 w 5158337"/>
              <a:gd name="connsiteY1" fmla="*/ 2988485 h 3175067"/>
              <a:gd name="connsiteX2" fmla="*/ 25492 w 5158337"/>
              <a:gd name="connsiteY2" fmla="*/ 700720 h 3175067"/>
              <a:gd name="connsiteX3" fmla="*/ 261122 w 5158337"/>
              <a:gd name="connsiteY3" fmla="*/ 0 h 3175067"/>
              <a:gd name="connsiteX0" fmla="*/ 5133722 w 5133722"/>
              <a:gd name="connsiteY0" fmla="*/ 2767160 h 3175067"/>
              <a:gd name="connsiteX1" fmla="*/ 2006188 w 5133722"/>
              <a:gd name="connsiteY1" fmla="*/ 2988485 h 3175067"/>
              <a:gd name="connsiteX2" fmla="*/ 877 w 5133722"/>
              <a:gd name="connsiteY2" fmla="*/ 700720 h 3175067"/>
              <a:gd name="connsiteX3" fmla="*/ 236507 w 5133722"/>
              <a:gd name="connsiteY3" fmla="*/ 0 h 3175067"/>
              <a:gd name="connsiteX0" fmla="*/ 5133722 w 5133722"/>
              <a:gd name="connsiteY0" fmla="*/ 2767160 h 3175067"/>
              <a:gd name="connsiteX1" fmla="*/ 2006188 w 5133722"/>
              <a:gd name="connsiteY1" fmla="*/ 2988485 h 3175067"/>
              <a:gd name="connsiteX2" fmla="*/ 877 w 5133722"/>
              <a:gd name="connsiteY2" fmla="*/ 700720 h 3175067"/>
              <a:gd name="connsiteX3" fmla="*/ 236507 w 5133722"/>
              <a:gd name="connsiteY3" fmla="*/ 0 h 3175067"/>
              <a:gd name="connsiteX0" fmla="*/ 5132846 w 5132846"/>
              <a:gd name="connsiteY0" fmla="*/ 2066440 h 2474347"/>
              <a:gd name="connsiteX1" fmla="*/ 2005312 w 5132846"/>
              <a:gd name="connsiteY1" fmla="*/ 2287765 h 2474347"/>
              <a:gd name="connsiteX2" fmla="*/ 1 w 5132846"/>
              <a:gd name="connsiteY2" fmla="*/ 0 h 2474347"/>
            </a:gdLst>
            <a:ahLst/>
            <a:cxnLst>
              <a:cxn ang="0">
                <a:pos x="connsiteX0" y="connsiteY0"/>
              </a:cxn>
              <a:cxn ang="0">
                <a:pos x="connsiteX1" y="connsiteY1"/>
              </a:cxn>
              <a:cxn ang="0">
                <a:pos x="connsiteX2" y="connsiteY2"/>
              </a:cxn>
            </a:cxnLst>
            <a:rect l="l" t="t" r="r" b="b"/>
            <a:pathLst>
              <a:path w="5132846" h="2474347">
                <a:moveTo>
                  <a:pt x="5132846" y="2066440"/>
                </a:moveTo>
                <a:cubicBezTo>
                  <a:pt x="4211593" y="2516512"/>
                  <a:pt x="3032396" y="2599960"/>
                  <a:pt x="2005312" y="2287765"/>
                </a:cubicBezTo>
                <a:cubicBezTo>
                  <a:pt x="1144368" y="1930137"/>
                  <a:pt x="-442" y="498081"/>
                  <a:pt x="1" y="0"/>
                </a:cubicBezTo>
              </a:path>
            </a:pathLst>
          </a:custGeom>
          <a:ln>
            <a:headEnd/>
            <a:tailEn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152480" y="44624"/>
            <a:ext cx="7740000" cy="2664000"/>
          </a:xfrm>
          <a:prstGeom prst="rect">
            <a:avLst/>
          </a:prstGeom>
          <a:solidFill>
            <a:schemeClr val="bg1"/>
          </a:solidFill>
        </p:spPr>
        <p:txBody>
          <a:bodyPr wrap="square" anchor="ctr" anchorCtr="0">
            <a:spAutoFit/>
          </a:bodyPr>
          <a:lstStyle/>
          <a:p>
            <a:pPr algn="ct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DYREKTYWA RADY UE 2013/59/EURATOM </a:t>
            </a:r>
          </a:p>
          <a:p>
            <a:pPr algn="ct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ustanawiająca nowe zaostrzone normy ochrony </a:t>
            </a:r>
          </a:p>
          <a:p>
            <a:pPr algn="ct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przed promieniowaniem jonizującym</a:t>
            </a:r>
          </a:p>
          <a:p>
            <a:pPr algn="ctr"/>
            <a:r>
              <a:rPr lang="pl-PL" i="1" dirty="0">
                <a:ln w="0"/>
                <a:solidFill>
                  <a:schemeClr val="tx1">
                    <a:lumMod val="85000"/>
                    <a:lumOff val="1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stan przygotowań do wdrożenia dyrektywy w krajach Unii Europejskiej</a:t>
            </a:r>
          </a:p>
        </p:txBody>
      </p:sp>
      <p:cxnSp>
        <p:nvCxnSpPr>
          <p:cNvPr id="10" name="Łącznik prostoliniowy 9"/>
          <p:cNvCxnSpPr/>
          <p:nvPr/>
        </p:nvCxnSpPr>
        <p:spPr>
          <a:xfrm flipV="1">
            <a:off x="1475656" y="2382595"/>
            <a:ext cx="7380000" cy="3829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
          <p:cNvSpPr>
            <a:spLocks noChangeAspect="1" noChangeArrowheads="1"/>
          </p:cNvSpPr>
          <p:nvPr/>
        </p:nvSpPr>
        <p:spPr bwMode="auto">
          <a:xfrm>
            <a:off x="3203848" y="2633148"/>
            <a:ext cx="3023350" cy="409856"/>
          </a:xfrm>
          <a:prstGeom prst="rect">
            <a:avLst/>
          </a:prstGeom>
        </p:spPr>
        <p:txBody>
          <a:bodyPr wrap="square">
            <a:spAutoFit/>
          </a:bodyPr>
          <a:lstStyle/>
          <a:p>
            <a:pPr algn="ctr">
              <a:lnSpc>
                <a:spcPct val="130000"/>
              </a:lnSpc>
            </a:pPr>
            <a:r>
              <a:rPr lang="pl-PL" dirty="0">
                <a:ln/>
                <a:solidFill>
                  <a:srgbClr val="0000CC"/>
                </a:solidFill>
                <a:latin typeface="Tahoma" panose="020B0604030504040204" pitchFamily="34" charset="0"/>
                <a:ea typeface="Tahoma" panose="020B0604030504040204" pitchFamily="34" charset="0"/>
                <a:cs typeface="Tahoma" panose="020B0604030504040204" pitchFamily="34" charset="0"/>
              </a:rPr>
              <a:t>Paweł KRAJEWSKI</a:t>
            </a:r>
          </a:p>
        </p:txBody>
      </p:sp>
      <p:pic>
        <p:nvPicPr>
          <p:cNvPr id="1027"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4165733"/>
            <a:ext cx="1891915" cy="1386342"/>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6009" y="3409370"/>
            <a:ext cx="2124410" cy="138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73862" y="4869160"/>
            <a:ext cx="1898138" cy="1368152"/>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cstate="print">
            <a:lum contrast="40000"/>
            <a:extLst>
              <a:ext uri="{28A0092B-C50C-407E-A947-70E740481C1C}">
                <a14:useLocalDpi xmlns:a14="http://schemas.microsoft.com/office/drawing/2010/main" val="0"/>
              </a:ext>
            </a:extLst>
          </a:blip>
          <a:srcRect/>
          <a:stretch>
            <a:fillRect/>
          </a:stretch>
        </p:blipFill>
        <p:spPr bwMode="auto">
          <a:xfrm>
            <a:off x="5030419" y="4935504"/>
            <a:ext cx="1712886" cy="1284930"/>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Dźwię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802740823"/>
      </p:ext>
    </p:extLst>
  </p:cSld>
  <p:clrMapOvr>
    <a:masterClrMapping/>
  </p:clrMapOvr>
  <mc:AlternateContent xmlns:mc="http://schemas.openxmlformats.org/markup-compatibility/2006" xmlns:p14="http://schemas.microsoft.com/office/powerpoint/2010/main">
    <mc:Choice Requires="p14">
      <p:transition spd="slow" p14:dur="2000" advTm="4535"/>
    </mc:Choice>
    <mc:Fallback xmlns="">
      <p:transition spd="slow" advTm="4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10</a:t>
            </a:fld>
            <a:endParaRPr lang="pl-PL" sz="1200" b="1" dirty="0"/>
          </a:p>
        </p:txBody>
      </p:sp>
      <p:sp>
        <p:nvSpPr>
          <p:cNvPr id="13" name="Prostokąt 3"/>
          <p:cNvSpPr/>
          <p:nvPr/>
        </p:nvSpPr>
        <p:spPr bwMode="auto">
          <a:xfrm>
            <a:off x="1116013" y="945008"/>
            <a:ext cx="7560000" cy="2556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0" name="Rectangle 1"/>
          <p:cNvSpPr>
            <a:spLocks noChangeAspect="1" noChangeArrowheads="1"/>
          </p:cNvSpPr>
          <p:nvPr/>
        </p:nvSpPr>
        <p:spPr bwMode="auto">
          <a:xfrm>
            <a:off x="1115616" y="56818"/>
            <a:ext cx="7488384" cy="707886"/>
          </a:xfrm>
          <a:prstGeom prst="rect">
            <a:avLst/>
          </a:prstGeom>
        </p:spPr>
        <p:txBody>
          <a:bodyPr wrap="square">
            <a:spAutoFit/>
          </a:bodyPr>
          <a:lstStyle/>
          <a:p>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Dyrektywa Rady UE 2013/59/EURATOM zastępuje i stanowi kompilację pięciu poprzednich dyrektyw Rady UE i jednego zalecenia:</a:t>
            </a:r>
          </a:p>
        </p:txBody>
      </p:sp>
      <mc:AlternateContent xmlns:mc="http://schemas.openxmlformats.org/markup-compatibility/2006" xmlns:a14="http://schemas.microsoft.com/office/drawing/2010/main">
        <mc:Choice Requires="a14">
          <p:sp>
            <p:nvSpPr>
              <p:cNvPr id="2" name="Prostokąt 1"/>
              <p:cNvSpPr/>
              <p:nvPr/>
            </p:nvSpPr>
            <p:spPr>
              <a:xfrm>
                <a:off x="1115615" y="1052736"/>
                <a:ext cx="7560397" cy="5302349"/>
              </a:xfrm>
              <a:prstGeom prst="rect">
                <a:avLst/>
              </a:prstGeom>
            </p:spPr>
            <p:txBody>
              <a:bodyPr wrap="square">
                <a:spAutoFit/>
              </a:bodyPr>
              <a:lstStyle/>
              <a:p>
                <a:pPr>
                  <a:lnSpc>
                    <a:spcPts val="1800"/>
                  </a:lnSpc>
                  <a:buClr>
                    <a:srgbClr val="0066FF"/>
                  </a:buClr>
                  <a:buSzPct val="190000"/>
                </a:pPr>
                <a:endParaRPr lang="pl-PL" i="1" dirty="0">
                  <a:ln w="0"/>
                  <a:effectLst>
                    <a:outerShdw blurRad="38100" dist="19050" dir="2700000" algn="tl" rotWithShape="0">
                      <a:schemeClr val="dk1">
                        <a:alpha val="40000"/>
                      </a:schemeClr>
                    </a:outerShdw>
                  </a:effectLst>
                </a:endParaRPr>
              </a:p>
              <a:p>
                <a:pPr marL="542925" indent="-542925">
                  <a:lnSpc>
                    <a:spcPts val="1800"/>
                  </a:lnSpc>
                  <a:buClr>
                    <a:schemeClr val="tx1">
                      <a:lumMod val="85000"/>
                      <a:lumOff val="15000"/>
                    </a:schemeClr>
                  </a:buClr>
                  <a:buSzPct val="110000"/>
                  <a:buFont typeface="+mj-lt"/>
                  <a:buAutoNum type="arabicPeriod" startAt="5"/>
                </a:pPr>
                <a:r>
                  <a:rPr lang="en-US" i="1" dirty="0">
                    <a:ln w="0"/>
                    <a:effectLst>
                      <a:outerShdw blurRad="38100" dist="19050" dir="2700000" algn="tl" rotWithShape="0">
                        <a:schemeClr val="dk1">
                          <a:alpha val="40000"/>
                        </a:schemeClr>
                      </a:outerShdw>
                    </a:effectLst>
                  </a:rPr>
                  <a:t>2003/122/EURATOM</a:t>
                </a:r>
                <a:r>
                  <a:rPr lang="pl-PL" i="1" dirty="0">
                    <a:ln w="0"/>
                    <a:effectLst>
                      <a:outerShdw blurRad="38100" dist="19050" dir="2700000" algn="tl" rotWithShape="0">
                        <a:schemeClr val="dk1">
                          <a:alpha val="40000"/>
                        </a:schemeClr>
                      </a:outerShdw>
                    </a:effectLst>
                  </a:rPr>
                  <a:t>: </a:t>
                </a:r>
                <a:r>
                  <a:rPr lang="en-US" i="1" dirty="0">
                    <a:ln w="0"/>
                    <a:effectLst>
                      <a:outerShdw blurRad="38100" dist="19050" dir="2700000" algn="tl" rotWithShape="0">
                        <a:schemeClr val="dk1">
                          <a:alpha val="40000"/>
                        </a:schemeClr>
                      </a:outerShdw>
                    </a:effectLst>
                  </a:rPr>
                  <a:t>Council Directive of 22 December 2003 on the control of high-activity sealed radioactive sources and orphan sources. </a:t>
                </a:r>
                <a:endParaRPr lang="pl-PL" i="1" dirty="0">
                  <a:ln w="0"/>
                  <a:effectLst>
                    <a:outerShdw blurRad="38100" dist="19050" dir="2700000" algn="tl" rotWithShape="0">
                      <a:schemeClr val="dk1">
                        <a:alpha val="40000"/>
                      </a:schemeClr>
                    </a:outerShdw>
                  </a:effectLst>
                </a:endParaRPr>
              </a:p>
              <a:p>
                <a:pPr marL="457200" lvl="2">
                  <a:lnSpc>
                    <a:spcPts val="1800"/>
                  </a:lnSpc>
                  <a:buClr>
                    <a:schemeClr val="tx1">
                      <a:lumMod val="85000"/>
                      <a:lumOff val="15000"/>
                    </a:schemeClr>
                  </a:buClr>
                  <a:buSzPct val="110000"/>
                </a:pPr>
                <a:r>
                  <a:rPr lang="pl-PL" sz="2000" i="1" dirty="0">
                    <a:ln/>
                    <a:solidFill>
                      <a:srgbClr val="0000CC"/>
                    </a:solidFill>
                  </a:rPr>
                  <a:t> (w sprawie kontroli wysoce radioaktywnych źródeł zamkniętych i odpadów radioaktywnych)</a:t>
                </a:r>
              </a:p>
              <a:p>
                <a:pPr marL="457200" lvl="2">
                  <a:lnSpc>
                    <a:spcPts val="1800"/>
                  </a:lnSpc>
                  <a:buClr>
                    <a:schemeClr val="tx1">
                      <a:lumMod val="85000"/>
                      <a:lumOff val="15000"/>
                    </a:schemeClr>
                  </a:buClr>
                  <a:buSzPct val="110000"/>
                </a:pPr>
                <a:endParaRPr lang="pl-PL" sz="2000" i="1" dirty="0">
                  <a:ln/>
                  <a:solidFill>
                    <a:srgbClr val="0000CC"/>
                  </a:solidFill>
                </a:endParaRPr>
              </a:p>
              <a:p>
                <a:pPr marL="542925" indent="-542925">
                  <a:lnSpc>
                    <a:spcPts val="1800"/>
                  </a:lnSpc>
                  <a:buSzPct val="190000"/>
                  <a:buFont typeface="Wingdings" panose="05000000000000000000" pitchFamily="2" charset="2"/>
                  <a:buChar char="§"/>
                </a:pPr>
                <a:r>
                  <a:rPr lang="en-US" b="1" i="1" dirty="0">
                    <a:ln w="0"/>
                    <a:effectLst>
                      <a:outerShdw blurRad="38100" dist="19050" dir="2700000" algn="tl" rotWithShape="0">
                        <a:schemeClr val="dk1">
                          <a:alpha val="40000"/>
                        </a:schemeClr>
                      </a:outerShdw>
                    </a:effectLst>
                  </a:rPr>
                  <a:t>90/143/EURATOM</a:t>
                </a:r>
                <a:r>
                  <a:rPr lang="pl-PL" b="1" i="1" dirty="0">
                    <a:ln w="0"/>
                    <a:effectLst>
                      <a:outerShdw blurRad="38100" dist="19050" dir="2700000" algn="tl" rotWithShape="0">
                        <a:schemeClr val="dk1">
                          <a:alpha val="40000"/>
                        </a:schemeClr>
                      </a:outerShdw>
                    </a:effectLst>
                  </a:rPr>
                  <a:t>: </a:t>
                </a:r>
                <a:r>
                  <a:rPr lang="en-US" b="1" i="1" dirty="0">
                    <a:ln w="0"/>
                    <a:effectLst>
                      <a:outerShdw blurRad="38100" dist="19050" dir="2700000" algn="tl" rotWithShape="0">
                        <a:schemeClr val="dk1">
                          <a:alpha val="40000"/>
                        </a:schemeClr>
                      </a:outerShdw>
                    </a:effectLst>
                  </a:rPr>
                  <a:t>Commission Recommendation of 21 February 1990 on the protection of the public against indoor exposure to radon.</a:t>
                </a:r>
                <a:endParaRPr lang="pl-PL" b="1" i="1" dirty="0">
                  <a:ln w="0"/>
                  <a:effectLst>
                    <a:outerShdw blurRad="38100" dist="19050" dir="2700000" algn="tl" rotWithShape="0">
                      <a:schemeClr val="dk1">
                        <a:alpha val="40000"/>
                      </a:schemeClr>
                    </a:outerShdw>
                  </a:effectLst>
                </a:endParaRPr>
              </a:p>
              <a:p>
                <a:pPr lvl="1">
                  <a:lnSpc>
                    <a:spcPts val="1800"/>
                  </a:lnSpc>
                  <a:buSzPct val="190000"/>
                </a:pPr>
                <a:r>
                  <a:rPr lang="pl-PL" sz="2000" i="1" dirty="0">
                    <a:ln/>
                    <a:solidFill>
                      <a:srgbClr val="0000CC"/>
                    </a:solidFill>
                  </a:rPr>
                  <a:t>(ochrona ludności przed narażeniem na dawki od radonu wewnątrz pomieszczeń mieszkalnych)</a:t>
                </a:r>
              </a:p>
              <a:p>
                <a:pPr lvl="1">
                  <a:lnSpc>
                    <a:spcPts val="1800"/>
                  </a:lnSpc>
                  <a:buSzPct val="190000"/>
                </a:pPr>
                <a:endParaRPr lang="pl-PL" i="1" dirty="0">
                  <a:ln w="0"/>
                  <a:effectLst>
                    <a:outerShdw blurRad="38100" dist="19050" dir="2700000" algn="tl" rotWithShape="0">
                      <a:schemeClr val="dk1">
                        <a:alpha val="40000"/>
                      </a:schemeClr>
                    </a:outerShdw>
                  </a:effectLst>
                </a:endParaRPr>
              </a:p>
              <a:p>
                <a:pPr lvl="1">
                  <a:lnSpc>
                    <a:spcPts val="1800"/>
                  </a:lnSpc>
                  <a:buSzPct val="190000"/>
                </a:pPr>
                <a:r>
                  <a:rPr lang="pl-PL" dirty="0">
                    <a:ln w="0"/>
                    <a:solidFill>
                      <a:srgbClr val="001E7E"/>
                    </a:solidFill>
                    <a:effectLst>
                      <a:outerShdw blurRad="38100" dist="19050" dir="2700000" algn="tl" rotWithShape="0">
                        <a:schemeClr val="dk1">
                          <a:alpha val="40000"/>
                        </a:schemeClr>
                      </a:outerShdw>
                    </a:effectLst>
                  </a:rPr>
                  <a:t>W oparciu o „</a:t>
                </a:r>
                <a:r>
                  <a:rPr lang="en-US" dirty="0">
                    <a:ln w="0"/>
                    <a:solidFill>
                      <a:srgbClr val="001E7E"/>
                    </a:solidFill>
                    <a:effectLst>
                      <a:outerShdw blurRad="38100" dist="19050" dir="2700000" algn="tl" rotWithShape="0">
                        <a:schemeClr val="dk1">
                          <a:alpha val="40000"/>
                        </a:schemeClr>
                      </a:outerShdw>
                    </a:effectLst>
                  </a:rPr>
                  <a:t>Lung cancer risks from indoor exposures to radon daughters</a:t>
                </a:r>
                <a:r>
                  <a:rPr lang="pl-PL" dirty="0">
                    <a:ln w="0"/>
                    <a:solidFill>
                      <a:srgbClr val="001E7E"/>
                    </a:solidFill>
                    <a:effectLst>
                      <a:outerShdw blurRad="38100" dist="19050" dir="2700000" algn="tl" rotWithShape="0">
                        <a:schemeClr val="dk1">
                          <a:alpha val="40000"/>
                        </a:schemeClr>
                      </a:outerShdw>
                    </a:effectLst>
                  </a:rPr>
                  <a:t>, ICRP </a:t>
                </a:r>
                <a:r>
                  <a:rPr lang="pl-PL" dirty="0" err="1">
                    <a:ln w="0"/>
                    <a:solidFill>
                      <a:srgbClr val="001E7E"/>
                    </a:solidFill>
                    <a:effectLst>
                      <a:outerShdw blurRad="38100" dist="19050" dir="2700000" algn="tl" rotWithShape="0">
                        <a:schemeClr val="dk1">
                          <a:alpha val="40000"/>
                        </a:schemeClr>
                      </a:outerShdw>
                    </a:effectLst>
                  </a:rPr>
                  <a:t>Publication</a:t>
                </a:r>
                <a:r>
                  <a:rPr lang="pl-PL" dirty="0">
                    <a:ln w="0"/>
                    <a:solidFill>
                      <a:srgbClr val="001E7E"/>
                    </a:solidFill>
                    <a:effectLst>
                      <a:outerShdw blurRad="38100" dist="19050" dir="2700000" algn="tl" rotWithShape="0">
                        <a:schemeClr val="dk1">
                          <a:alpha val="40000"/>
                        </a:schemeClr>
                      </a:outerShdw>
                    </a:effectLst>
                  </a:rPr>
                  <a:t> 50, Ann. ICRP 17, 1987”</a:t>
                </a:r>
              </a:p>
              <a:p>
                <a:pPr lvl="1">
                  <a:lnSpc>
                    <a:spcPts val="1800"/>
                  </a:lnSpc>
                  <a:buSzPct val="190000"/>
                </a:pPr>
                <a:endParaRPr lang="pl-PL" dirty="0">
                  <a:ln w="0"/>
                  <a:solidFill>
                    <a:srgbClr val="001E7E"/>
                  </a:solidFill>
                  <a:effectLst>
                    <a:outerShdw blurRad="38100" dist="19050" dir="2700000" algn="tl" rotWithShape="0">
                      <a:schemeClr val="dk1">
                        <a:alpha val="40000"/>
                      </a:schemeClr>
                    </a:outerShdw>
                  </a:effectLst>
                </a:endParaRPr>
              </a:p>
              <a:p>
                <a:pPr lvl="1">
                  <a:lnSpc>
                    <a:spcPts val="1800"/>
                  </a:lnSpc>
                  <a:buSzPct val="190000"/>
                </a:pPr>
                <a:r>
                  <a:rPr lang="pl-PL" b="1" dirty="0">
                    <a:ln w="0"/>
                    <a:solidFill>
                      <a:srgbClr val="001E7E"/>
                    </a:solidFill>
                    <a:effectLst>
                      <a:outerShdw blurRad="38100" dist="19050" dir="2700000" algn="tl" rotWithShape="0">
                        <a:schemeClr val="dk1">
                          <a:alpha val="40000"/>
                        </a:schemeClr>
                      </a:outerShdw>
                    </a:effectLst>
                  </a:rPr>
                  <a:t>współczynnik </a:t>
                </a:r>
                <a14:m>
                  <m:oMath xmlns:m="http://schemas.openxmlformats.org/officeDocument/2006/math">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t>𝟐𝟎</m:t>
                    </m:r>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t> </m:t>
                    </m:r>
                    <m:f>
                      <m:fPr>
                        <m:ctrlPr>
                          <a:rPr lang="pl-PL" b="1" i="1"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ctrlPr>
                      </m:fPr>
                      <m:num>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t>𝐁𝐪</m:t>
                        </m:r>
                      </m:num>
                      <m:den>
                        <m:sSup>
                          <m:sSupPr>
                            <m:ctrlPr>
                              <a:rPr lang="pl-PL" b="1" i="1"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ctrlPr>
                          </m:sSupPr>
                          <m:e>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t>𝐦</m:t>
                            </m:r>
                          </m:e>
                          <m:sup>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t>𝟑</m:t>
                            </m:r>
                          </m:sup>
                        </m:sSup>
                      </m:den>
                    </m:f>
                    <m:sSup>
                      <m:sSupPr>
                        <m:ctrlPr>
                          <a:rPr lang="pl-PL" b="1" i="1"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ctrlPr>
                      </m:sSupPr>
                      <m:e>
                        <m:r>
                          <a:rPr lang="pl-PL" b="1" i="1"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t>𝐫𝐨𝐤</m:t>
                        </m:r>
                      </m:e>
                      <m:sup>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t>−</m:t>
                        </m:r>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rPr>
                          <m:t>𝟏</m:t>
                        </m:r>
                      </m:sup>
                    </m:sSup>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𝟏</m:t>
                    </m:r>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𝐦𝐒𝐯</m:t>
                    </m:r>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p>
                      <m:sSupPr>
                        <m:ctrlPr>
                          <a:rPr lang="pl-PL" b="1" i="1"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𝐫𝐨𝐤</m:t>
                        </m:r>
                      </m:e>
                      <m:sup>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pl-PL" b="1" i="0" smtClean="0">
                            <a:ln w="0"/>
                            <a:solidFill>
                              <a:srgbClr val="001E7E"/>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𝟏</m:t>
                        </m:r>
                      </m:sup>
                    </m:sSup>
                  </m:oMath>
                </a14:m>
                <a:endParaRPr lang="pl-PL" b="1" dirty="0">
                  <a:ln w="0"/>
                  <a:solidFill>
                    <a:srgbClr val="001E7E"/>
                  </a:solidFill>
                  <a:effectLst>
                    <a:outerShdw blurRad="38100" dist="19050" dir="2700000" algn="tl" rotWithShape="0">
                      <a:schemeClr val="dk1">
                        <a:alpha val="40000"/>
                      </a:schemeClr>
                    </a:outerShdw>
                  </a:effectLst>
                </a:endParaRPr>
              </a:p>
              <a:p>
                <a:pPr lvl="1">
                  <a:lnSpc>
                    <a:spcPts val="1800"/>
                  </a:lnSpc>
                  <a:buSzPct val="190000"/>
                </a:pPr>
                <a:endParaRPr lang="pl-PL" dirty="0">
                  <a:ln w="0"/>
                  <a:solidFill>
                    <a:srgbClr val="001E7E"/>
                  </a:solidFill>
                  <a:effectLst>
                    <a:outerShdw blurRad="38100" dist="19050" dir="2700000" algn="tl" rotWithShape="0">
                      <a:schemeClr val="dk1">
                        <a:alpha val="40000"/>
                      </a:schemeClr>
                    </a:outerShdw>
                  </a:effectLst>
                </a:endParaRPr>
              </a:p>
              <a:p>
                <a:pPr>
                  <a:lnSpc>
                    <a:spcPts val="1800"/>
                  </a:lnSpc>
                  <a:buSzPct val="190000"/>
                </a:pPr>
                <a:r>
                  <a:rPr lang="pl-PL" dirty="0">
                    <a:ln w="0"/>
                    <a:solidFill>
                      <a:srgbClr val="001E7E"/>
                    </a:solidFill>
                    <a:effectLst>
                      <a:outerShdw blurRad="38100" dist="19050" dir="2700000" algn="tl" rotWithShape="0">
                        <a:schemeClr val="dk1">
                          <a:alpha val="40000"/>
                        </a:schemeClr>
                      </a:outerShdw>
                    </a:effectLst>
                  </a:rPr>
                  <a:t>Stworzenie odpowiedniego systemu krajowego ograniczenia dawek od radonu.</a:t>
                </a:r>
              </a:p>
              <a:p>
                <a:pPr>
                  <a:lnSpc>
                    <a:spcPts val="1800"/>
                  </a:lnSpc>
                  <a:buSzPct val="190000"/>
                </a:pPr>
                <a:endParaRPr lang="pl-PL" dirty="0">
                  <a:ln w="0"/>
                  <a:effectLst>
                    <a:outerShdw blurRad="38100" dist="19050" dir="2700000" algn="tl" rotWithShape="0">
                      <a:schemeClr val="dk1">
                        <a:alpha val="40000"/>
                      </a:schemeClr>
                    </a:outerShdw>
                  </a:effectLst>
                </a:endParaRPr>
              </a:p>
              <a:p>
                <a:pPr>
                  <a:lnSpc>
                    <a:spcPts val="1800"/>
                  </a:lnSpc>
                  <a:buSzPct val="190000"/>
                </a:pPr>
                <a:r>
                  <a:rPr lang="pl-PL" dirty="0">
                    <a:ln w="0"/>
                    <a:solidFill>
                      <a:srgbClr val="FF0000"/>
                    </a:solidFill>
                    <a:effectLst>
                      <a:outerShdw blurRad="38100" dist="19050" dir="2700000" algn="tl" rotWithShape="0">
                        <a:schemeClr val="dk1">
                          <a:alpha val="40000"/>
                        </a:schemeClr>
                      </a:outerShdw>
                    </a:effectLst>
                  </a:rPr>
                  <a:t>poziom referencyjny dla akcji zapobiegawczej  400 </a:t>
                </a:r>
                <a14:m>
                  <m:oMath xmlns:m="http://schemas.openxmlformats.org/officeDocument/2006/math">
                    <m:f>
                      <m:fPr>
                        <m:ctrlPr>
                          <a:rPr lang="pl-PL"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ctrlPr>
                      </m:fPr>
                      <m:num>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𝐵𝑞</m:t>
                        </m:r>
                      </m:num>
                      <m:den>
                        <m:sSup>
                          <m:sSupPr>
                            <m:ctrlPr>
                              <a:rPr lang="pl-PL"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ctrlPr>
                          </m:sSupPr>
                          <m:e>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𝑚</m:t>
                            </m:r>
                          </m:e>
                          <m:sup>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rPr>
                              <m:t>3</m:t>
                            </m:r>
                          </m:sup>
                        </m:sSup>
                      </m:den>
                    </m:f>
                    <m:r>
                      <a:rPr lang="pl-PL"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p>
                      <m:sSupPr>
                        <m:ctrlPr>
                          <a:rPr lang="pl-PL"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𝑟𝑜𝑘</m:t>
                        </m:r>
                      </m:e>
                      <m:sup>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−1</m:t>
                        </m:r>
                      </m:sup>
                    </m:sSup>
                    <m:r>
                      <a:rPr lang="pl-PL"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20 </m:t>
                    </m:r>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𝑚𝑆𝑣</m:t>
                    </m:r>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p>
                      <m:sSupPr>
                        <m:ctrlP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𝑟𝑜𝑘</m:t>
                        </m:r>
                      </m:e>
                      <m:sup>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−1</m:t>
                        </m:r>
                      </m:sup>
                    </m:sSup>
                  </m:oMath>
                </a14:m>
                <a:endParaRPr lang="en-US" dirty="0">
                  <a:ln w="0"/>
                  <a:solidFill>
                    <a:srgbClr val="FF0000"/>
                  </a:solidFill>
                  <a:effectLst>
                    <a:outerShdw blurRad="38100" dist="19050" dir="2700000" algn="tl" rotWithShape="0">
                      <a:schemeClr val="dk1">
                        <a:alpha val="40000"/>
                      </a:schemeClr>
                    </a:outerShdw>
                  </a:effectLst>
                </a:endParaRPr>
              </a:p>
              <a:p>
                <a:pPr marL="542925" indent="-542925">
                  <a:buClr>
                    <a:srgbClr val="0066FF"/>
                  </a:buClr>
                  <a:buSzPct val="190000"/>
                  <a:buFont typeface="Wingdings" panose="05000000000000000000" pitchFamily="2" charset="2"/>
                  <a:buChar char="§"/>
                </a:pPr>
                <a:endParaRPr lang="pl-PL" sz="1400" dirty="0"/>
              </a:p>
              <a:p>
                <a:pPr>
                  <a:buClr>
                    <a:srgbClr val="0066FF"/>
                  </a:buClr>
                  <a:buSzPct val="190000"/>
                </a:pPr>
                <a:r>
                  <a:rPr lang="pl-PL" dirty="0">
                    <a:ln w="0"/>
                    <a:solidFill>
                      <a:srgbClr val="FF0000"/>
                    </a:solidFill>
                    <a:effectLst>
                      <a:outerShdw blurRad="38100" dist="19050" dir="2700000" algn="tl" rotWithShape="0">
                        <a:schemeClr val="dk1">
                          <a:alpha val="40000"/>
                        </a:schemeClr>
                      </a:outerShdw>
                    </a:effectLst>
                  </a:rPr>
                  <a:t>poziom projektowy (design </a:t>
                </a:r>
                <a:r>
                  <a:rPr lang="pl-PL" dirty="0" err="1">
                    <a:ln w="0"/>
                    <a:solidFill>
                      <a:srgbClr val="FF0000"/>
                    </a:solidFill>
                    <a:effectLst>
                      <a:outerShdw blurRad="38100" dist="19050" dir="2700000" algn="tl" rotWithShape="0">
                        <a:schemeClr val="dk1">
                          <a:alpha val="40000"/>
                        </a:schemeClr>
                      </a:outerShdw>
                    </a:effectLst>
                  </a:rPr>
                  <a:t>level</a:t>
                </a:r>
                <a:r>
                  <a:rPr lang="pl-PL" dirty="0">
                    <a:ln w="0"/>
                    <a:solidFill>
                      <a:srgbClr val="FF0000"/>
                    </a:solidFill>
                    <a:effectLst>
                      <a:outerShdw blurRad="38100" dist="19050" dir="2700000" algn="tl" rotWithShape="0">
                        <a:schemeClr val="dk1">
                          <a:alpha val="40000"/>
                        </a:schemeClr>
                      </a:outerShdw>
                    </a:effectLst>
                  </a:rPr>
                  <a:t>)  200 </a:t>
                </a:r>
                <a14:m>
                  <m:oMath xmlns:m="http://schemas.openxmlformats.org/officeDocument/2006/math">
                    <m:f>
                      <m:fPr>
                        <m:ctrlP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rPr>
                        </m:ctrlPr>
                      </m:fPr>
                      <m:num>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𝐵𝑞</m:t>
                        </m:r>
                      </m:num>
                      <m:den>
                        <m:sSup>
                          <m:sSupPr>
                            <m:ctrlP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rPr>
                            </m:ctrlPr>
                          </m:sSupPr>
                          <m:e>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rPr>
                              <m:t>𝑚</m:t>
                            </m:r>
                          </m:e>
                          <m:sup>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rPr>
                              <m:t>3</m:t>
                            </m:r>
                          </m:sup>
                        </m:sSup>
                      </m:den>
                    </m:f>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p>
                      <m:sSupPr>
                        <m:ctrlP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𝑟𝑜𝑘</m:t>
                        </m:r>
                      </m:e>
                      <m:sup>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−1</m:t>
                        </m:r>
                      </m:sup>
                    </m:sSup>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pl-PL" b="0" i="1" dirty="0" smtClean="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1</m:t>
                    </m:r>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0 </m:t>
                    </m:r>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𝑚𝑆𝑣</m:t>
                    </m:r>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p>
                      <m:sSupPr>
                        <m:ctrlP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pPr>
                      <m:e>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𝑟𝑜𝑘</m:t>
                        </m:r>
                      </m:e>
                      <m:sup>
                        <m:r>
                          <a:rPr lang="pl-PL" i="1"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−1</m:t>
                        </m:r>
                      </m:sup>
                    </m:sSup>
                  </m:oMath>
                </a14:m>
                <a:endParaRPr lang="en-US" dirty="0">
                  <a:ln w="0"/>
                  <a:solidFill>
                    <a:srgbClr val="FF0000"/>
                  </a:solidFill>
                  <a:effectLst>
                    <a:outerShdw blurRad="38100" dist="19050" dir="2700000" algn="tl" rotWithShape="0">
                      <a:schemeClr val="dk1">
                        <a:alpha val="40000"/>
                      </a:schemeClr>
                    </a:outerShdw>
                  </a:effectLst>
                </a:endParaRPr>
              </a:p>
              <a:p>
                <a:pPr marL="542925" indent="-542925">
                  <a:buClr>
                    <a:srgbClr val="0066FF"/>
                  </a:buClr>
                  <a:buSzPct val="190000"/>
                  <a:buFont typeface="Wingdings" panose="05000000000000000000" pitchFamily="2" charset="2"/>
                  <a:buChar char="§"/>
                </a:pPr>
                <a:endParaRPr lang="pl-PL" sz="1400" dirty="0"/>
              </a:p>
            </p:txBody>
          </p:sp>
        </mc:Choice>
        <mc:Fallback xmlns="">
          <p:sp>
            <p:nvSpPr>
              <p:cNvPr id="2" name="Prostokąt 1"/>
              <p:cNvSpPr>
                <a:spLocks noRot="1" noChangeAspect="1" noMove="1" noResize="1" noEditPoints="1" noAdjustHandles="1" noChangeArrowheads="1" noChangeShapeType="1" noTextEdit="1"/>
              </p:cNvSpPr>
              <p:nvPr/>
            </p:nvSpPr>
            <p:spPr>
              <a:xfrm>
                <a:off x="1115615" y="1052736"/>
                <a:ext cx="7560397" cy="5302349"/>
              </a:xfrm>
              <a:prstGeom prst="rect">
                <a:avLst/>
              </a:prstGeom>
              <a:blipFill>
                <a:blip r:embed="rId3"/>
                <a:stretch>
                  <a:fillRect l="-2177" r="-1371"/>
                </a:stretch>
              </a:blipFill>
            </p:spPr>
            <p:txBody>
              <a:bodyPr/>
              <a:lstStyle/>
              <a:p>
                <a:r>
                  <a:rPr lang="pl-PL">
                    <a:noFill/>
                  </a:rPr>
                  <a:t> </a:t>
                </a:r>
              </a:p>
            </p:txBody>
          </p:sp>
        </mc:Fallback>
      </mc:AlternateContent>
      <p:sp>
        <p:nvSpPr>
          <p:cNvPr id="7" name="Prostokąt 3"/>
          <p:cNvSpPr/>
          <p:nvPr/>
        </p:nvSpPr>
        <p:spPr bwMode="auto">
          <a:xfrm>
            <a:off x="1116012" y="3563696"/>
            <a:ext cx="7560000" cy="2556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rgbClr val="0000CC"/>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val="1951265763"/>
      </p:ext>
    </p:extLst>
  </p:cSld>
  <p:clrMapOvr>
    <a:masterClrMapping/>
  </p:clrMapOvr>
  <mc:AlternateContent xmlns:mc="http://schemas.openxmlformats.org/markup-compatibility/2006" xmlns:p14="http://schemas.microsoft.com/office/powerpoint/2010/main">
    <mc:Choice Requires="p14">
      <p:transition spd="slow" p14:dur="2000" advTm="113481"/>
    </mc:Choice>
    <mc:Fallback xmlns="">
      <p:transition spd="slow" advTm="1134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bwMode="auto">
          <a:xfrm>
            <a:off x="1295648" y="1040512"/>
            <a:ext cx="108000" cy="5148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25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11</a:t>
            </a:fld>
            <a:endParaRPr lang="pl-PL" sz="1200" b="1" dirty="0"/>
          </a:p>
        </p:txBody>
      </p:sp>
      <p:sp>
        <p:nvSpPr>
          <p:cNvPr id="7" name="Rectangle 1"/>
          <p:cNvSpPr>
            <a:spLocks noChangeAspect="1" noChangeArrowheads="1"/>
          </p:cNvSpPr>
          <p:nvPr/>
        </p:nvSpPr>
        <p:spPr bwMode="auto">
          <a:xfrm>
            <a:off x="1115616" y="-27384"/>
            <a:ext cx="7488384" cy="892552"/>
          </a:xfrm>
          <a:prstGeom prst="rect">
            <a:avLst/>
          </a:prstGeom>
        </p:spPr>
        <p:txBody>
          <a:bodyPr wrap="square">
            <a:spAutoFit/>
          </a:bodyPr>
          <a:lstStyle/>
          <a:p>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Dyrektywy uzupełniające </a:t>
            </a:r>
          </a:p>
          <a:p>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do Dyrektywy  Rady UE 2013/59/EURATOM</a:t>
            </a:r>
          </a:p>
        </p:txBody>
      </p:sp>
      <mc:AlternateContent xmlns:mc="http://schemas.openxmlformats.org/markup-compatibility/2006" xmlns:a14="http://schemas.microsoft.com/office/drawing/2010/main">
        <mc:Choice Requires="a14">
          <p:sp>
            <p:nvSpPr>
              <p:cNvPr id="10" name="Prostokąt 9"/>
              <p:cNvSpPr/>
              <p:nvPr/>
            </p:nvSpPr>
            <p:spPr>
              <a:xfrm>
                <a:off x="971600" y="692696"/>
                <a:ext cx="7632650" cy="5735096"/>
              </a:xfrm>
              <a:prstGeom prst="rect">
                <a:avLst/>
              </a:prstGeom>
            </p:spPr>
            <p:txBody>
              <a:bodyPr wrap="square">
                <a:spAutoFit/>
              </a:bodyPr>
              <a:lstStyle/>
              <a:p>
                <a:pPr marL="534988" indent="-534988">
                  <a:buClr>
                    <a:srgbClr val="002060"/>
                  </a:buClr>
                  <a:buSzPct val="200000"/>
                  <a:buFont typeface="Wingdings" panose="05000000000000000000" pitchFamily="2" charset="2"/>
                  <a:buChar char="§"/>
                </a:pPr>
                <a:endParaRPr lang="pl-PL" sz="2400"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marL="538163" indent="-342900">
                  <a:buClr>
                    <a:srgbClr val="002060"/>
                  </a:buClr>
                  <a:buSzPct val="120000"/>
                  <a:buFont typeface="Wingdings" panose="05000000000000000000" pitchFamily="2" charset="2"/>
                  <a:buChar char="§"/>
                </a:pPr>
                <a:r>
                  <a:rPr lang="pl-PL" sz="2400" dirty="0">
                    <a:solidFill>
                      <a:srgbClr val="001E7E"/>
                    </a:solidFill>
                    <a:effectLst>
                      <a:outerShdw blurRad="38100" dist="38100" dir="2700000" algn="tl">
                        <a:srgbClr val="000000">
                          <a:alpha val="43137"/>
                        </a:srgbClr>
                      </a:outerShdw>
                    </a:effectLst>
                    <a:ea typeface="Times New Roman" pitchFamily="18" charset="0"/>
                    <a:cs typeface="Arial" pitchFamily="34" charset="0"/>
                  </a:rPr>
                  <a:t>Woda pitna</a:t>
                </a:r>
              </a:p>
              <a:p>
                <a:pPr marL="992188" lvl="1" indent="-534988">
                  <a:lnSpc>
                    <a:spcPts val="1800"/>
                  </a:lnSpc>
                  <a:buClr>
                    <a:srgbClr val="002060"/>
                  </a:buClr>
                  <a:buSzPct val="120000"/>
                  <a:buFont typeface="Courier New" panose="02070309020205020404" pitchFamily="49" charset="0"/>
                  <a:buChar char="o"/>
                </a:pP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DYREKTYWA RADY 2013/51/EURATOM z dnia 22 października 2013 r. określająca wymogi dotyczące ochrony zdrowia ludności w odniesieniu do substancji promieniotwórczych w wodzie przeznaczonej do spożycia przez ludzi </a:t>
                </a:r>
              </a:p>
              <a:p>
                <a:pPr marL="995363" lvl="3">
                  <a:lnSpc>
                    <a:spcPts val="1800"/>
                  </a:lnSpc>
                  <a:buClr>
                    <a:srgbClr val="002060"/>
                  </a:buClr>
                  <a:buSzPct val="150000"/>
                </a:pP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a:t>
                </a:r>
                <a:r>
                  <a:rPr lang="pl-PL" i="1" dirty="0">
                    <a:solidFill>
                      <a:srgbClr val="001E7E"/>
                    </a:solidFill>
                    <a:effectLst>
                      <a:outerShdw blurRad="38100" dist="38100" dir="2700000" algn="tl">
                        <a:srgbClr val="000000">
                          <a:alpha val="43137"/>
                        </a:srgbClr>
                      </a:outerShdw>
                    </a:effectLst>
                    <a:ea typeface="Times New Roman" pitchFamily="18" charset="0"/>
                    <a:cs typeface="Arial" pitchFamily="34" charset="0"/>
                  </a:rPr>
                  <a:t>wprowadzona ROZPORZĄDZENIEM MINISTRA ZDROWIA z dnia 13 listopada 2015 r. w sprawie jakości wody przeznaczonej do spożycia przez ludzi</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a:t>
                </a:r>
              </a:p>
              <a:p>
                <a:pPr marL="995363" lvl="3">
                  <a:lnSpc>
                    <a:spcPts val="1800"/>
                  </a:lnSpc>
                  <a:buClr>
                    <a:srgbClr val="002060"/>
                  </a:buClr>
                  <a:buSzPct val="150000"/>
                </a:pP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marL="881063" lvl="2" indent="-342900">
                  <a:lnSpc>
                    <a:spcPts val="1800"/>
                  </a:lnSpc>
                  <a:buClr>
                    <a:srgbClr val="002060"/>
                  </a:buClr>
                  <a:buSzPct val="120000"/>
                  <a:buFont typeface="Courier New" panose="02070309020205020404" pitchFamily="49" charset="0"/>
                  <a:buChar char="o"/>
                </a:pPr>
                <a:r>
                  <a:rPr lang="en-US" dirty="0">
                    <a:solidFill>
                      <a:srgbClr val="001E7E"/>
                    </a:solidFill>
                    <a:effectLst>
                      <a:outerShdw blurRad="38100" dist="38100" dir="2700000" algn="tl">
                        <a:srgbClr val="000000">
                          <a:alpha val="43137"/>
                        </a:srgbClr>
                      </a:outerShdw>
                    </a:effectLst>
                    <a:ea typeface="Times New Roman" pitchFamily="18" charset="0"/>
                    <a:cs typeface="Arial" pitchFamily="34" charset="0"/>
                  </a:rPr>
                  <a:t>2001/928/EURATOM</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a:t>
                </a:r>
                <a:r>
                  <a:rPr lang="en-US" dirty="0">
                    <a:solidFill>
                      <a:srgbClr val="001E7E"/>
                    </a:solidFill>
                    <a:effectLst>
                      <a:outerShdw blurRad="38100" dist="38100" dir="2700000" algn="tl">
                        <a:srgbClr val="000000">
                          <a:alpha val="43137"/>
                        </a:srgbClr>
                      </a:outerShdw>
                    </a:effectLst>
                    <a:ea typeface="Times New Roman" pitchFamily="18" charset="0"/>
                    <a:cs typeface="Arial" pitchFamily="34" charset="0"/>
                  </a:rPr>
                  <a:t>Commission Recommendation of 20 December 2001 on the protection of the public against exposure to radon in drinking water supplies. (OJ L-344 of 28/12/2001 page 85)</a:t>
                </a: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marL="538163" lvl="2">
                  <a:buClr>
                    <a:srgbClr val="002060"/>
                  </a:buClr>
                  <a:buSzPct val="150000"/>
                </a:pPr>
                <a14:m>
                  <m:oMathPara xmlns:m="http://schemas.openxmlformats.org/officeDocument/2006/math">
                    <m:oMathParaPr>
                      <m:jc m:val="centerGroup"/>
                    </m:oMathParaPr>
                    <m:oMath xmlns:m="http://schemas.openxmlformats.org/officeDocument/2006/math">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Times New Roman" pitchFamily="18" charset="0"/>
                          <a:cs typeface="Arial" pitchFamily="34" charset="0"/>
                        </a:rPr>
                        <m:t>1000 </m:t>
                      </m:r>
                      <m:f>
                        <m:fPr>
                          <m:type m:val="skw"/>
                          <m:ctrlP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ctrlPr>
                        </m:fPr>
                        <m:num>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t>𝐵𝑞</m:t>
                          </m:r>
                        </m:num>
                        <m:den>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t>𝑙</m:t>
                          </m:r>
                        </m:den>
                      </m:f>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t> </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t>𝑤</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t> </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t>𝑤𝑜𝑑𝑧𝑖𝑒</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t> ≈200</m:t>
                      </m:r>
                      <m:f>
                        <m:fPr>
                          <m:type m:val="skw"/>
                          <m:ctrlP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ctrlPr>
                        </m:fPr>
                        <m:num>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𝐵𝑞</m:t>
                          </m:r>
                        </m:num>
                        <m:den>
                          <m:sSup>
                            <m:sSupPr>
                              <m:ctrlP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ctrlPr>
                            </m:sSupPr>
                            <m:e>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𝑚</m:t>
                              </m:r>
                            </m:e>
                            <m:sup>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3</m:t>
                              </m:r>
                            </m:sup>
                          </m:sSup>
                        </m:den>
                      </m:f>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 </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𝑤</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 </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𝑝𝑜𝑤𝑖𝑒𝑡𝑟𝑧𝑢</m:t>
                      </m:r>
                    </m:oMath>
                  </m:oMathPara>
                </a14:m>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marL="538163" lvl="2">
                  <a:buClr>
                    <a:srgbClr val="002060"/>
                  </a:buClr>
                  <a:buSzPct val="150000"/>
                </a:pP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zalecenie ustanowienia krajowego system w celu ograniczenia ekspozycji na radon i jego długożyciowych produktów rozpadu w wodzie pitnej</a:t>
                </a:r>
              </a:p>
              <a:p>
                <a:pPr marL="538163" lvl="2">
                  <a:buClr>
                    <a:srgbClr val="002060"/>
                  </a:buClr>
                  <a:buSzPct val="150000"/>
                </a:pP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marL="1452563" lvl="4">
                  <a:buClr>
                    <a:srgbClr val="002060"/>
                  </a:buClr>
                  <a:buSzPct val="150000"/>
                </a:pPr>
                <a14:m>
                  <m:oMathPara xmlns:m="http://schemas.openxmlformats.org/officeDocument/2006/math">
                    <m:oMathParaPr>
                      <m:jc m:val="centerGroup"/>
                    </m:oMathParaPr>
                    <m:oMath xmlns:m="http://schemas.openxmlformats.org/officeDocument/2006/math">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Times New Roman" pitchFamily="18" charset="0"/>
                          <a:cs typeface="Arial" pitchFamily="34" charset="0"/>
                        </a:rPr>
                        <m:t>100</m:t>
                      </m:r>
                      <m:f>
                        <m:fPr>
                          <m:type m:val="skw"/>
                          <m:ctrlP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ctrlPr>
                        </m:fPr>
                        <m:num>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t>𝐵𝑞</m:t>
                          </m:r>
                        </m:num>
                        <m:den>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cs typeface="Arial" pitchFamily="34" charset="0"/>
                            </a:rPr>
                            <m:t>𝑙</m:t>
                          </m:r>
                        </m:den>
                      </m:f>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&lt;</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𝑝𝑜𝑧𝑖𝑜𝑚</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 </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𝑜𝑑𝑛𝑖𝑒𝑠𝑖𝑒𝑛𝑖𝑎</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 </m:t>
                      </m:r>
                      <m:d>
                        <m:dPr>
                          <m:ctrlP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ctrlPr>
                        </m:dPr>
                        <m:e>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𝑟𝑒𝑓𝑒𝑟𝑒𝑛𝑐𝑒</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 </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𝑙𝑒𝑣𝑒𝑙</m:t>
                          </m:r>
                        </m:e>
                      </m:d>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≪1000</m:t>
                      </m:r>
                      <m:f>
                        <m:fPr>
                          <m:type m:val="skw"/>
                          <m:ctrlP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ctrlPr>
                        </m:fPr>
                        <m:num>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𝐵𝑞</m:t>
                          </m:r>
                        </m:num>
                        <m:den>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𝑙</m:t>
                          </m:r>
                        </m:den>
                      </m:f>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  </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𝑝𝑟</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ó</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𝑔</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 </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𝑎𝑘𝑐𝑗𝑖</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 </m:t>
                      </m:r>
                      <m:r>
                        <a:rPr lang="pl-PL" b="0" i="1" smtClean="0">
                          <a:solidFill>
                            <a:srgbClr val="001E7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rial" pitchFamily="34" charset="0"/>
                        </a:rPr>
                        <m:t>𝑟𝑒𝑚𝑒𝑑𝑖𝑎𝑐𝑦𝑗𝑛𝑒𝑗</m:t>
                      </m:r>
                    </m:oMath>
                  </m:oMathPara>
                </a14:m>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lvl="1">
                  <a:buClr>
                    <a:srgbClr val="002060"/>
                  </a:buClr>
                  <a:buSzPct val="150000"/>
                </a:pP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p:txBody>
          </p:sp>
        </mc:Choice>
        <mc:Fallback xmlns="">
          <p:sp>
            <p:nvSpPr>
              <p:cNvPr id="10" name="Prostokąt 9"/>
              <p:cNvSpPr>
                <a:spLocks noRot="1" noChangeAspect="1" noMove="1" noResize="1" noEditPoints="1" noAdjustHandles="1" noChangeArrowheads="1" noChangeShapeType="1" noTextEdit="1"/>
              </p:cNvSpPr>
              <p:nvPr/>
            </p:nvSpPr>
            <p:spPr>
              <a:xfrm>
                <a:off x="971600" y="692696"/>
                <a:ext cx="7632650" cy="5735096"/>
              </a:xfrm>
              <a:prstGeom prst="rect">
                <a:avLst/>
              </a:prstGeom>
              <a:blipFill>
                <a:blip r:embed="rId3"/>
                <a:stretch>
                  <a:fillRect r="-319"/>
                </a:stretch>
              </a:blipFill>
            </p:spPr>
            <p:txBody>
              <a:bodyPr/>
              <a:lstStyle/>
              <a:p>
                <a:r>
                  <a:rPr lang="pl-PL">
                    <a:noFill/>
                  </a:rPr>
                  <a:t> </a:t>
                </a:r>
              </a:p>
            </p:txBody>
          </p:sp>
        </mc:Fallback>
      </mc:AlternateContent>
      <p:sp>
        <p:nvSpPr>
          <p:cNvPr id="11" name="Prostokąt 3"/>
          <p:cNvSpPr/>
          <p:nvPr/>
        </p:nvSpPr>
        <p:spPr bwMode="auto">
          <a:xfrm>
            <a:off x="1116448" y="980728"/>
            <a:ext cx="7488000" cy="5220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val="437516116"/>
      </p:ext>
    </p:extLst>
  </p:cSld>
  <p:clrMapOvr>
    <a:masterClrMapping/>
  </p:clrMapOvr>
  <mc:AlternateContent xmlns:mc="http://schemas.openxmlformats.org/markup-compatibility/2006" xmlns:p14="http://schemas.microsoft.com/office/powerpoint/2010/main">
    <mc:Choice Requires="p14">
      <p:transition spd="slow" p14:dur="2000" advTm="71453"/>
    </mc:Choice>
    <mc:Fallback xmlns="">
      <p:transition spd="slow" advTm="714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bwMode="auto">
          <a:xfrm>
            <a:off x="1295648" y="1040512"/>
            <a:ext cx="108000" cy="5148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25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12</a:t>
            </a:fld>
            <a:endParaRPr lang="pl-PL" sz="1200" b="1" dirty="0"/>
          </a:p>
        </p:txBody>
      </p:sp>
      <p:sp>
        <p:nvSpPr>
          <p:cNvPr id="7" name="Rectangle 1"/>
          <p:cNvSpPr>
            <a:spLocks noChangeAspect="1" noChangeArrowheads="1"/>
          </p:cNvSpPr>
          <p:nvPr/>
        </p:nvSpPr>
        <p:spPr bwMode="auto">
          <a:xfrm>
            <a:off x="1115616" y="-27384"/>
            <a:ext cx="7488384" cy="892552"/>
          </a:xfrm>
          <a:prstGeom prst="rect">
            <a:avLst/>
          </a:prstGeom>
        </p:spPr>
        <p:txBody>
          <a:bodyPr wrap="square">
            <a:spAutoFit/>
          </a:bodyPr>
          <a:lstStyle/>
          <a:p>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Dyrektywy uzupełniające </a:t>
            </a:r>
          </a:p>
          <a:p>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do Dyrektywy  Rady UE 2013/59/EURATOM</a:t>
            </a:r>
          </a:p>
        </p:txBody>
      </p:sp>
      <p:sp>
        <p:nvSpPr>
          <p:cNvPr id="10" name="Prostokąt 9"/>
          <p:cNvSpPr/>
          <p:nvPr/>
        </p:nvSpPr>
        <p:spPr>
          <a:xfrm>
            <a:off x="971600" y="692696"/>
            <a:ext cx="7632650" cy="5493812"/>
          </a:xfrm>
          <a:prstGeom prst="rect">
            <a:avLst/>
          </a:prstGeom>
        </p:spPr>
        <p:txBody>
          <a:bodyPr wrap="square">
            <a:spAutoFit/>
          </a:bodyPr>
          <a:lstStyle/>
          <a:p>
            <a:pPr marL="534988" indent="-534988">
              <a:buClr>
                <a:srgbClr val="002060"/>
              </a:buClr>
              <a:buSzPct val="200000"/>
              <a:buFont typeface="Wingdings" panose="05000000000000000000" pitchFamily="2" charset="2"/>
              <a:buChar char="§"/>
            </a:pPr>
            <a:endParaRPr lang="pl-PL" sz="2400"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marL="538163" indent="-342900">
              <a:buClr>
                <a:srgbClr val="002060"/>
              </a:buClr>
              <a:buSzPct val="120000"/>
              <a:buFont typeface="Wingdings" panose="05000000000000000000" pitchFamily="2" charset="2"/>
              <a:buChar char="§"/>
            </a:pPr>
            <a:r>
              <a:rPr lang="pl-PL" sz="2400" dirty="0">
                <a:solidFill>
                  <a:srgbClr val="001E7E"/>
                </a:solidFill>
                <a:effectLst>
                  <a:outerShdw blurRad="38100" dist="38100" dir="2700000" algn="tl">
                    <a:srgbClr val="000000">
                      <a:alpha val="43137"/>
                    </a:srgbClr>
                  </a:outerShdw>
                </a:effectLst>
                <a:ea typeface="Times New Roman" pitchFamily="18" charset="0"/>
                <a:cs typeface="Arial" pitchFamily="34" charset="0"/>
              </a:rPr>
              <a:t>Informacja</a:t>
            </a:r>
          </a:p>
          <a:p>
            <a:pPr marL="992188" lvl="1" indent="-534988">
              <a:lnSpc>
                <a:spcPts val="1800"/>
              </a:lnSpc>
              <a:buClr>
                <a:srgbClr val="002060"/>
              </a:buClr>
              <a:buSzPct val="120000"/>
              <a:buFont typeface="Courier New" panose="02070309020205020404" pitchFamily="49" charset="0"/>
              <a:buChar char="o"/>
            </a:pPr>
            <a:r>
              <a:rPr lang="en-US" dirty="0">
                <a:solidFill>
                  <a:srgbClr val="001E7E"/>
                </a:solidFill>
                <a:effectLst>
                  <a:outerShdw blurRad="38100" dist="38100" dir="2700000" algn="tl">
                    <a:srgbClr val="000000">
                      <a:alpha val="43137"/>
                    </a:srgbClr>
                  </a:outerShdw>
                </a:effectLst>
                <a:ea typeface="Times New Roman" pitchFamily="18" charset="0"/>
                <a:cs typeface="Arial" pitchFamily="34" charset="0"/>
              </a:rPr>
              <a:t>2001/928/EURATOM</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DECYZJA KOMISJI z dnia 25 listopada 2005 r. w sprawie przystąpienia Europejskiej Wspólnoty Energii Atomowej do Konwencji o wczesnym powiadamianiu o awarii jądrowej,</a:t>
            </a:r>
          </a:p>
          <a:p>
            <a:pPr marL="992188" lvl="1" indent="-534988">
              <a:lnSpc>
                <a:spcPts val="1800"/>
              </a:lnSpc>
              <a:buClr>
                <a:srgbClr val="002060"/>
              </a:buClr>
              <a:buSzPct val="120000"/>
              <a:buFont typeface="Courier New" panose="02070309020205020404" pitchFamily="49" charset="0"/>
              <a:buChar char="o"/>
            </a:pP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(87/600/</a:t>
            </a:r>
            <a:r>
              <a:rPr lang="pl-PL" dirty="0" err="1">
                <a:solidFill>
                  <a:srgbClr val="001E7E"/>
                </a:solidFill>
                <a:effectLst>
                  <a:outerShdw blurRad="38100" dist="38100" dir="2700000" algn="tl">
                    <a:srgbClr val="000000">
                      <a:alpha val="43137"/>
                    </a:srgbClr>
                  </a:outerShdw>
                </a:effectLst>
                <a:ea typeface="Times New Roman" pitchFamily="18" charset="0"/>
                <a:cs typeface="Arial" pitchFamily="34" charset="0"/>
              </a:rPr>
              <a:t>Euratom</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DECYZJA RADY z dnia 14 grudnia 1987 r. w sprawie wspólnotowych warunków wczesnej wymiany informacji w przypadku pogotowia radiologicznego.</a:t>
            </a:r>
          </a:p>
          <a:p>
            <a:pPr marL="1449388" lvl="2" indent="-534988">
              <a:lnSpc>
                <a:spcPts val="1800"/>
              </a:lnSpc>
              <a:buClr>
                <a:srgbClr val="002060"/>
              </a:buClr>
              <a:buSzPct val="120000"/>
              <a:buFont typeface="Arial" panose="020B0604020202020204" pitchFamily="34" charset="0"/>
              <a:buChar char="•"/>
            </a:pP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The </a:t>
            </a:r>
            <a:r>
              <a:rPr lang="pl-PL" dirty="0" err="1">
                <a:solidFill>
                  <a:srgbClr val="001E7E"/>
                </a:solidFill>
                <a:effectLst>
                  <a:outerShdw blurRad="38100" dist="38100" dir="2700000" algn="tl">
                    <a:srgbClr val="000000">
                      <a:alpha val="43137"/>
                    </a:srgbClr>
                  </a:outerShdw>
                </a:effectLst>
                <a:ea typeface="Times New Roman" pitchFamily="18" charset="0"/>
                <a:cs typeface="Arial" pitchFamily="34" charset="0"/>
              </a:rPr>
              <a:t>European</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a:t>
            </a:r>
            <a:r>
              <a:rPr lang="pl-PL" dirty="0" err="1">
                <a:solidFill>
                  <a:srgbClr val="001E7E"/>
                </a:solidFill>
                <a:effectLst>
                  <a:outerShdw blurRad="38100" dist="38100" dir="2700000" algn="tl">
                    <a:srgbClr val="000000">
                      <a:alpha val="43137"/>
                    </a:srgbClr>
                  </a:outerShdw>
                </a:effectLst>
                <a:ea typeface="Times New Roman" pitchFamily="18" charset="0"/>
                <a:cs typeface="Arial" pitchFamily="34" charset="0"/>
              </a:rPr>
              <a:t>Community</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a:t>
            </a:r>
            <a:r>
              <a:rPr lang="pl-PL" dirty="0" err="1">
                <a:solidFill>
                  <a:srgbClr val="001E7E"/>
                </a:solidFill>
                <a:effectLst>
                  <a:outerShdw blurRad="38100" dist="38100" dir="2700000" algn="tl">
                    <a:srgbClr val="000000">
                      <a:alpha val="43137"/>
                    </a:srgbClr>
                  </a:outerShdw>
                </a:effectLst>
                <a:ea typeface="Times New Roman" pitchFamily="18" charset="0"/>
                <a:cs typeface="Arial" pitchFamily="34" charset="0"/>
              </a:rPr>
              <a:t>Urgent</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a:t>
            </a:r>
            <a:r>
              <a:rPr lang="pl-PL" dirty="0" err="1">
                <a:solidFill>
                  <a:srgbClr val="001E7E"/>
                </a:solidFill>
                <a:effectLst>
                  <a:outerShdw blurRad="38100" dist="38100" dir="2700000" algn="tl">
                    <a:srgbClr val="000000">
                      <a:alpha val="43137"/>
                    </a:srgbClr>
                  </a:outerShdw>
                </a:effectLst>
                <a:ea typeface="Times New Roman" pitchFamily="18" charset="0"/>
                <a:cs typeface="Arial" pitchFamily="34" charset="0"/>
              </a:rPr>
              <a:t>Radiological</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Information Exchange (ECURIE) system (sieć)</a:t>
            </a:r>
          </a:p>
          <a:p>
            <a:pPr marL="1449388" lvl="2" indent="-534988">
              <a:lnSpc>
                <a:spcPts val="1800"/>
              </a:lnSpc>
              <a:buClr>
                <a:srgbClr val="002060"/>
              </a:buClr>
              <a:buSzPct val="120000"/>
              <a:buFont typeface="Arial" panose="020B0604020202020204" pitchFamily="34" charset="0"/>
              <a:buChar char="•"/>
            </a:pPr>
            <a:r>
              <a:rPr lang="en-US" dirty="0">
                <a:solidFill>
                  <a:srgbClr val="001E7E"/>
                </a:solidFill>
                <a:effectLst>
                  <a:outerShdw blurRad="38100" dist="38100" dir="2700000" algn="tl">
                    <a:srgbClr val="000000">
                      <a:alpha val="43137"/>
                    </a:srgbClr>
                  </a:outerShdw>
                </a:effectLst>
                <a:ea typeface="Times New Roman" pitchFamily="18" charset="0"/>
                <a:cs typeface="Arial" pitchFamily="34" charset="0"/>
              </a:rPr>
              <a:t>The Radioactivity Environmental Monitoring (REM)</a:t>
            </a: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lvl="2">
              <a:lnSpc>
                <a:spcPts val="1800"/>
              </a:lnSpc>
              <a:buClr>
                <a:srgbClr val="002060"/>
              </a:buClr>
              <a:buSzPct val="120000"/>
            </a:pPr>
            <a:endParaRPr lang="pl-PL" i="1" dirty="0">
              <a:effectLst>
                <a:outerShdw blurRad="38100" dist="38100" dir="2700000" algn="tl">
                  <a:srgbClr val="000000">
                    <a:alpha val="43137"/>
                  </a:srgbClr>
                </a:outerShdw>
              </a:effectLst>
              <a:ea typeface="Times New Roman" pitchFamily="18" charset="0"/>
              <a:cs typeface="Arial" pitchFamily="34" charset="0"/>
            </a:endParaRPr>
          </a:p>
          <a:p>
            <a:pPr lvl="2">
              <a:lnSpc>
                <a:spcPts val="1800"/>
              </a:lnSpc>
              <a:buClr>
                <a:srgbClr val="002060"/>
              </a:buClr>
              <a:buSzPct val="120000"/>
            </a:pPr>
            <a:r>
              <a:rPr lang="en-US" i="1" dirty="0">
                <a:effectLst>
                  <a:outerShdw blurRad="38100" dist="38100" dir="2700000" algn="tl">
                    <a:srgbClr val="000000">
                      <a:alpha val="43137"/>
                    </a:srgbClr>
                  </a:outerShdw>
                </a:effectLst>
                <a:ea typeface="Times New Roman" pitchFamily="18" charset="0"/>
                <a:cs typeface="Arial" pitchFamily="34" charset="0"/>
              </a:rPr>
              <a:t>In 2014 EURDEP started the submission of the European radiological data to the International Radiation Monitoring Information System (IRMIS) under provisions given by the Conventions on Early Notification and Assistance in the case of a nuclear accident or radiological emergency (ENAC). In this way EURDEP assures the role of European Regional HUB for IRMIS.</a:t>
            </a:r>
          </a:p>
          <a:p>
            <a:pPr lvl="2">
              <a:lnSpc>
                <a:spcPts val="1800"/>
              </a:lnSpc>
              <a:buClr>
                <a:srgbClr val="002060"/>
              </a:buClr>
              <a:buSzPct val="120000"/>
            </a:pPr>
            <a:endParaRPr lang="pl-PL" i="1" dirty="0">
              <a:effectLst>
                <a:outerShdw blurRad="38100" dist="38100" dir="2700000" algn="tl">
                  <a:srgbClr val="000000">
                    <a:alpha val="43137"/>
                  </a:srgbClr>
                </a:outerShdw>
              </a:effectLst>
              <a:ea typeface="Times New Roman" pitchFamily="18" charset="0"/>
              <a:cs typeface="Arial" pitchFamily="34" charset="0"/>
            </a:endParaRPr>
          </a:p>
          <a:p>
            <a:pPr marL="992188" lvl="1" indent="-534988">
              <a:lnSpc>
                <a:spcPts val="1800"/>
              </a:lnSpc>
              <a:buClr>
                <a:srgbClr val="002060"/>
              </a:buClr>
              <a:buSzPct val="120000"/>
              <a:buFont typeface="Courier New" panose="02070309020205020404" pitchFamily="49" charset="0"/>
              <a:buChar char="o"/>
            </a:pP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marL="992188" lvl="1" indent="-534988">
              <a:lnSpc>
                <a:spcPts val="1800"/>
              </a:lnSpc>
              <a:buClr>
                <a:srgbClr val="002060"/>
              </a:buClr>
              <a:buSzPct val="120000"/>
              <a:buFont typeface="Courier New" panose="02070309020205020404" pitchFamily="49" charset="0"/>
              <a:buChar char="o"/>
            </a:pP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lvl="1">
              <a:buClr>
                <a:srgbClr val="002060"/>
              </a:buClr>
              <a:buSzPct val="150000"/>
            </a:pP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p:txBody>
      </p:sp>
      <p:sp>
        <p:nvSpPr>
          <p:cNvPr id="11" name="Prostokąt 3"/>
          <p:cNvSpPr/>
          <p:nvPr/>
        </p:nvSpPr>
        <p:spPr bwMode="auto">
          <a:xfrm>
            <a:off x="1116448" y="980728"/>
            <a:ext cx="7488000" cy="5220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val="1189867153"/>
      </p:ext>
    </p:extLst>
  </p:cSld>
  <p:clrMapOvr>
    <a:masterClrMapping/>
  </p:clrMapOvr>
  <mc:AlternateContent xmlns:mc="http://schemas.openxmlformats.org/markup-compatibility/2006" xmlns:p14="http://schemas.microsoft.com/office/powerpoint/2010/main">
    <mc:Choice Requires="p14">
      <p:transition spd="slow" p14:dur="2000" advTm="56597"/>
    </mc:Choice>
    <mc:Fallback xmlns="">
      <p:transition spd="slow" advTm="5659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bwMode="auto">
          <a:xfrm>
            <a:off x="1295648" y="1040512"/>
            <a:ext cx="108000" cy="5148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25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13</a:t>
            </a:fld>
            <a:endParaRPr lang="pl-PL" sz="1200" b="1" dirty="0"/>
          </a:p>
        </p:txBody>
      </p:sp>
      <p:sp>
        <p:nvSpPr>
          <p:cNvPr id="7" name="Rectangle 1"/>
          <p:cNvSpPr>
            <a:spLocks noChangeAspect="1" noChangeArrowheads="1"/>
          </p:cNvSpPr>
          <p:nvPr/>
        </p:nvSpPr>
        <p:spPr bwMode="auto">
          <a:xfrm>
            <a:off x="1115616" y="-27384"/>
            <a:ext cx="7488384" cy="892552"/>
          </a:xfrm>
          <a:prstGeom prst="rect">
            <a:avLst/>
          </a:prstGeom>
        </p:spPr>
        <p:txBody>
          <a:bodyPr wrap="square">
            <a:spAutoFit/>
          </a:bodyPr>
          <a:lstStyle/>
          <a:p>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Dyrektywy uzupełniające </a:t>
            </a:r>
          </a:p>
          <a:p>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do Dyrektywy  Rady UE 2013/59/EURATOM</a:t>
            </a:r>
          </a:p>
        </p:txBody>
      </p:sp>
      <p:sp>
        <p:nvSpPr>
          <p:cNvPr id="10" name="Prostokąt 9"/>
          <p:cNvSpPr/>
          <p:nvPr/>
        </p:nvSpPr>
        <p:spPr>
          <a:xfrm>
            <a:off x="971600" y="692696"/>
            <a:ext cx="7632650" cy="6140142"/>
          </a:xfrm>
          <a:prstGeom prst="rect">
            <a:avLst/>
          </a:prstGeom>
        </p:spPr>
        <p:txBody>
          <a:bodyPr wrap="square">
            <a:spAutoFit/>
          </a:bodyPr>
          <a:lstStyle/>
          <a:p>
            <a:pPr marL="534988" indent="-534988">
              <a:buClr>
                <a:srgbClr val="002060"/>
              </a:buClr>
              <a:buSzPct val="200000"/>
              <a:buFont typeface="Wingdings" panose="05000000000000000000" pitchFamily="2" charset="2"/>
              <a:buChar char="§"/>
            </a:pPr>
            <a:endParaRPr lang="pl-PL" sz="2400"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marL="538163" indent="-342900">
              <a:buClr>
                <a:srgbClr val="002060"/>
              </a:buClr>
              <a:buSzPct val="120000"/>
              <a:buFont typeface="Wingdings" panose="05000000000000000000" pitchFamily="2" charset="2"/>
              <a:buChar char="§"/>
            </a:pPr>
            <a:r>
              <a:rPr lang="pl-PL" sz="2400" dirty="0">
                <a:solidFill>
                  <a:srgbClr val="001E7E"/>
                </a:solidFill>
                <a:effectLst>
                  <a:outerShdw blurRad="38100" dist="38100" dir="2700000" algn="tl">
                    <a:srgbClr val="000000">
                      <a:alpha val="43137"/>
                    </a:srgbClr>
                  </a:outerShdw>
                </a:effectLst>
                <a:ea typeface="Times New Roman" pitchFamily="18" charset="0"/>
                <a:cs typeface="Arial" pitchFamily="34" charset="0"/>
              </a:rPr>
              <a:t>Artykuły żywnościowe i pasze</a:t>
            </a:r>
          </a:p>
          <a:p>
            <a:pPr marL="992188" lvl="1" indent="-534988">
              <a:lnSpc>
                <a:spcPts val="1800"/>
              </a:lnSpc>
              <a:buClr>
                <a:srgbClr val="002060"/>
              </a:buClr>
              <a:buSzPct val="120000"/>
              <a:buFont typeface="Courier New" panose="02070309020205020404" pitchFamily="49" charset="0"/>
              <a:buChar char="o"/>
            </a:pP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ROZPORZĄDZENIE RADY (WE) NR 733/2008 z dnia 15 lipca 2008 r. w sprawie warunków regulujących przywóz produktów rolnych pochodzących z krajów trzecich w następstwie wypadku w elektrowni jądrowej w Czarnobylu (do marca 2020 r.)</a:t>
            </a:r>
          </a:p>
          <a:p>
            <a:pPr lvl="1">
              <a:lnSpc>
                <a:spcPts val="1800"/>
              </a:lnSpc>
              <a:buClr>
                <a:srgbClr val="002060"/>
              </a:buClr>
              <a:buSzPct val="120000"/>
            </a:pPr>
            <a:r>
              <a:rPr lang="pl-PL" dirty="0">
                <a:effectLst>
                  <a:outerShdw blurRad="38100" dist="38100" dir="2700000" algn="tl">
                    <a:srgbClr val="000000">
                      <a:alpha val="43137"/>
                    </a:srgbClr>
                  </a:outerShdw>
                </a:effectLst>
                <a:ea typeface="Times New Roman" pitchFamily="18" charset="0"/>
                <a:cs typeface="Arial" pitchFamily="34" charset="0"/>
              </a:rPr>
              <a:t>dotyczy Cs-134 oraz Cs-137:</a:t>
            </a:r>
          </a:p>
          <a:p>
            <a:pPr marL="1431925" lvl="1" indent="-1076325">
              <a:lnSpc>
                <a:spcPts val="1800"/>
              </a:lnSpc>
              <a:buClr>
                <a:srgbClr val="002060"/>
              </a:buClr>
              <a:buSzPct val="120000"/>
            </a:pPr>
            <a:r>
              <a:rPr lang="pl-PL" b="1" dirty="0">
                <a:effectLst>
                  <a:outerShdw blurRad="38100" dist="38100" dir="2700000" algn="tl">
                    <a:srgbClr val="000000">
                      <a:alpha val="43137"/>
                    </a:srgbClr>
                  </a:outerShdw>
                </a:effectLst>
                <a:ea typeface="Times New Roman" pitchFamily="18" charset="0"/>
                <a:cs typeface="Arial" pitchFamily="34" charset="0"/>
              </a:rPr>
              <a:t> 370 </a:t>
            </a:r>
            <a:r>
              <a:rPr lang="pl-PL" b="1" dirty="0" err="1">
                <a:effectLst>
                  <a:outerShdw blurRad="38100" dist="38100" dir="2700000" algn="tl">
                    <a:srgbClr val="000000">
                      <a:alpha val="43137"/>
                    </a:srgbClr>
                  </a:outerShdw>
                </a:effectLst>
                <a:ea typeface="Times New Roman" pitchFamily="18" charset="0"/>
                <a:cs typeface="Arial" pitchFamily="34" charset="0"/>
              </a:rPr>
              <a:t>Bq</a:t>
            </a:r>
            <a:r>
              <a:rPr lang="pl-PL" b="1" dirty="0">
                <a:effectLst>
                  <a:outerShdw blurRad="38100" dist="38100" dir="2700000" algn="tl">
                    <a:srgbClr val="000000">
                      <a:alpha val="43137"/>
                    </a:srgbClr>
                  </a:outerShdw>
                </a:effectLst>
                <a:ea typeface="Times New Roman" pitchFamily="18" charset="0"/>
                <a:cs typeface="Arial" pitchFamily="34" charset="0"/>
              </a:rPr>
              <a:t>/kg </a:t>
            </a:r>
            <a:r>
              <a:rPr lang="pl-PL" dirty="0">
                <a:effectLst>
                  <a:outerShdw blurRad="38100" dist="38100" dir="2700000" algn="tl">
                    <a:srgbClr val="000000">
                      <a:alpha val="43137"/>
                    </a:srgbClr>
                  </a:outerShdw>
                </a:effectLst>
                <a:ea typeface="Times New Roman" pitchFamily="18" charset="0"/>
                <a:cs typeface="Arial" pitchFamily="34" charset="0"/>
              </a:rPr>
              <a:t>dla mleka i przetworów mlecznych, oraz dla produktów żywnościowych przeznaczonych do spożycia dla niemowląt w ciągu pierwszych czterech do sześciu miesięcy życia</a:t>
            </a:r>
          </a:p>
          <a:p>
            <a:pPr lvl="1">
              <a:lnSpc>
                <a:spcPts val="1800"/>
              </a:lnSpc>
              <a:buClr>
                <a:srgbClr val="002060"/>
              </a:buClr>
              <a:buSzPct val="120000"/>
            </a:pPr>
            <a:r>
              <a:rPr lang="pl-PL" b="1" dirty="0">
                <a:effectLst>
                  <a:outerShdw blurRad="38100" dist="38100" dir="2700000" algn="tl">
                    <a:srgbClr val="000000">
                      <a:alpha val="43137"/>
                    </a:srgbClr>
                  </a:outerShdw>
                </a:effectLst>
                <a:ea typeface="Times New Roman" pitchFamily="18" charset="0"/>
                <a:cs typeface="Arial" pitchFamily="34" charset="0"/>
              </a:rPr>
              <a:t>600 </a:t>
            </a:r>
            <a:r>
              <a:rPr lang="pl-PL" b="1" dirty="0" err="1">
                <a:effectLst>
                  <a:outerShdw blurRad="38100" dist="38100" dir="2700000" algn="tl">
                    <a:srgbClr val="000000">
                      <a:alpha val="43137"/>
                    </a:srgbClr>
                  </a:outerShdw>
                </a:effectLst>
                <a:ea typeface="Times New Roman" pitchFamily="18" charset="0"/>
                <a:cs typeface="Arial" pitchFamily="34" charset="0"/>
              </a:rPr>
              <a:t>Bq</a:t>
            </a:r>
            <a:r>
              <a:rPr lang="pl-PL" b="1" dirty="0">
                <a:effectLst>
                  <a:outerShdw blurRad="38100" dist="38100" dir="2700000" algn="tl">
                    <a:srgbClr val="000000">
                      <a:alpha val="43137"/>
                    </a:srgbClr>
                  </a:outerShdw>
                </a:effectLst>
                <a:ea typeface="Times New Roman" pitchFamily="18" charset="0"/>
                <a:cs typeface="Arial" pitchFamily="34" charset="0"/>
              </a:rPr>
              <a:t>/kg</a:t>
            </a:r>
            <a:r>
              <a:rPr lang="pl-PL" dirty="0">
                <a:effectLst>
                  <a:outerShdw blurRad="38100" dist="38100" dir="2700000" algn="tl">
                    <a:srgbClr val="000000">
                      <a:alpha val="43137"/>
                    </a:srgbClr>
                  </a:outerShdw>
                </a:effectLst>
                <a:ea typeface="Times New Roman" pitchFamily="18" charset="0"/>
                <a:cs typeface="Arial" pitchFamily="34" charset="0"/>
              </a:rPr>
              <a:t> dla wszystkich innych produktów</a:t>
            </a:r>
          </a:p>
          <a:p>
            <a:pPr lvl="1">
              <a:lnSpc>
                <a:spcPts val="1800"/>
              </a:lnSpc>
              <a:buClr>
                <a:srgbClr val="002060"/>
              </a:buClr>
              <a:buSzPct val="120000"/>
            </a:pP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a:p>
            <a:pPr marL="742950" lvl="1" indent="-285750">
              <a:lnSpc>
                <a:spcPts val="1800"/>
              </a:lnSpc>
              <a:buClr>
                <a:srgbClr val="002060"/>
              </a:buClr>
              <a:buSzPct val="120000"/>
              <a:buFont typeface="Courier New" panose="02070309020205020404" pitchFamily="49" charset="0"/>
              <a:buChar char="o"/>
            </a:pP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ROZPORZĄDZENIE RADY (</a:t>
            </a:r>
            <a:r>
              <a:rPr lang="pl-PL" dirty="0" err="1">
                <a:solidFill>
                  <a:srgbClr val="001E7E"/>
                </a:solidFill>
                <a:effectLst>
                  <a:outerShdw blurRad="38100" dist="38100" dir="2700000" algn="tl">
                    <a:srgbClr val="000000">
                      <a:alpha val="43137"/>
                    </a:srgbClr>
                  </a:outerShdw>
                </a:effectLst>
                <a:ea typeface="Times New Roman" pitchFamily="18" charset="0"/>
                <a:cs typeface="Arial" pitchFamily="34" charset="0"/>
              </a:rPr>
              <a:t>Euratom</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2016/52 z dnia 15 stycznia 2016 r. określające maksymalne dozwolone poziomy skażenia promieniotwórczego żywności i pasz po awarii jądrowej lub w innym przypadku zdarzenia radiacyjnego oraz uchylające rozporządzenie (</a:t>
            </a:r>
            <a:r>
              <a:rPr lang="pl-PL" dirty="0" err="1">
                <a:solidFill>
                  <a:srgbClr val="001E7E"/>
                </a:solidFill>
                <a:effectLst>
                  <a:outerShdw blurRad="38100" dist="38100" dir="2700000" algn="tl">
                    <a:srgbClr val="000000">
                      <a:alpha val="43137"/>
                    </a:srgbClr>
                  </a:outerShdw>
                </a:effectLst>
                <a:ea typeface="Times New Roman" pitchFamily="18" charset="0"/>
                <a:cs typeface="Arial" pitchFamily="34" charset="0"/>
              </a:rPr>
              <a:t>Euratom</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nr 3954/87 oraz rozporządzenia Komisji (</a:t>
            </a:r>
            <a:r>
              <a:rPr lang="pl-PL" dirty="0" err="1">
                <a:solidFill>
                  <a:srgbClr val="001E7E"/>
                </a:solidFill>
                <a:effectLst>
                  <a:outerShdw blurRad="38100" dist="38100" dir="2700000" algn="tl">
                    <a:srgbClr val="000000">
                      <a:alpha val="43137"/>
                    </a:srgbClr>
                  </a:outerShdw>
                </a:effectLst>
                <a:ea typeface="Times New Roman" pitchFamily="18" charset="0"/>
                <a:cs typeface="Arial" pitchFamily="34" charset="0"/>
              </a:rPr>
              <a:t>Euratom</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nr 944/89 i (</a:t>
            </a:r>
            <a:r>
              <a:rPr lang="pl-PL" dirty="0" err="1">
                <a:solidFill>
                  <a:srgbClr val="001E7E"/>
                </a:solidFill>
                <a:effectLst>
                  <a:outerShdw blurRad="38100" dist="38100" dir="2700000" algn="tl">
                    <a:srgbClr val="000000">
                      <a:alpha val="43137"/>
                    </a:srgbClr>
                  </a:outerShdw>
                </a:effectLst>
                <a:ea typeface="Times New Roman" pitchFamily="18" charset="0"/>
                <a:cs typeface="Arial" pitchFamily="34" charset="0"/>
              </a:rPr>
              <a:t>Euratom</a:t>
            </a:r>
            <a:r>
              <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rPr>
              <a:t>) nr 770/90</a:t>
            </a:r>
          </a:p>
          <a:p>
            <a:pPr lvl="1">
              <a:buClr>
                <a:srgbClr val="002060"/>
              </a:buClr>
              <a:buSzPct val="150000"/>
            </a:pPr>
            <a:r>
              <a:rPr lang="pl-PL" dirty="0">
                <a:effectLst>
                  <a:outerShdw blurRad="38100" dist="38100" dir="2700000" algn="tl">
                    <a:srgbClr val="000000">
                      <a:alpha val="43137"/>
                    </a:srgbClr>
                  </a:outerShdw>
                </a:effectLst>
                <a:ea typeface="Times New Roman" pitchFamily="18" charset="0"/>
                <a:cs typeface="Arial" pitchFamily="34" charset="0"/>
              </a:rPr>
              <a:t>polski odpowiednik</a:t>
            </a:r>
          </a:p>
          <a:p>
            <a:pPr lvl="1">
              <a:buClr>
                <a:srgbClr val="002060"/>
              </a:buClr>
              <a:buSzPct val="150000"/>
            </a:pPr>
            <a:r>
              <a:rPr lang="pl-PL" dirty="0">
                <a:effectLst>
                  <a:outerShdw blurRad="38100" dist="38100" dir="2700000" algn="tl">
                    <a:srgbClr val="000000">
                      <a:alpha val="43137"/>
                    </a:srgbClr>
                  </a:outerShdw>
                </a:effectLst>
                <a:ea typeface="Times New Roman" pitchFamily="18" charset="0"/>
                <a:cs typeface="Arial" pitchFamily="34" charset="0"/>
              </a:rPr>
              <a:t>ROZPORZĄDZENIE RADY MINISTRÓW z dnia 27 kwietnia 2004 r. w sprawie wartości poziomów interwencyjnych dla poszczególnych rodzajów działań interwencyjnych oraz kryteriów odwołania tych działań</a:t>
            </a:r>
          </a:p>
          <a:p>
            <a:pPr lvl="1">
              <a:buClr>
                <a:srgbClr val="002060"/>
              </a:buClr>
              <a:buSzPct val="150000"/>
            </a:pPr>
            <a:endParaRPr lang="pl-PL" dirty="0">
              <a:solidFill>
                <a:srgbClr val="001E7E"/>
              </a:solidFill>
              <a:effectLst>
                <a:outerShdw blurRad="38100" dist="38100" dir="2700000" algn="tl">
                  <a:srgbClr val="000000">
                    <a:alpha val="43137"/>
                  </a:srgbClr>
                </a:outerShdw>
              </a:effectLst>
              <a:ea typeface="Times New Roman" pitchFamily="18" charset="0"/>
              <a:cs typeface="Arial" pitchFamily="34" charset="0"/>
            </a:endParaRPr>
          </a:p>
        </p:txBody>
      </p:sp>
      <p:sp>
        <p:nvSpPr>
          <p:cNvPr id="11" name="Prostokąt 3"/>
          <p:cNvSpPr/>
          <p:nvPr/>
        </p:nvSpPr>
        <p:spPr bwMode="auto">
          <a:xfrm>
            <a:off x="1116448" y="980728"/>
            <a:ext cx="7488000" cy="5220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val="34816444"/>
      </p:ext>
    </p:extLst>
  </p:cSld>
  <p:clrMapOvr>
    <a:masterClrMapping/>
  </p:clrMapOvr>
  <mc:AlternateContent xmlns:mc="http://schemas.openxmlformats.org/markup-compatibility/2006" xmlns:p14="http://schemas.microsoft.com/office/powerpoint/2010/main">
    <mc:Choice Requires="p14">
      <p:transition spd="slow" p14:dur="2000" advTm="36307"/>
    </mc:Choice>
    <mc:Fallback xmlns="">
      <p:transition spd="slow" advTm="3630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14</a:t>
            </a:fld>
            <a:endParaRPr lang="pl-PL" sz="1200" b="1" dirty="0"/>
          </a:p>
        </p:txBody>
      </p:sp>
      <p:sp>
        <p:nvSpPr>
          <p:cNvPr id="13" name="Prostokąt 3"/>
          <p:cNvSpPr/>
          <p:nvPr/>
        </p:nvSpPr>
        <p:spPr bwMode="auto">
          <a:xfrm>
            <a:off x="1125630" y="981304"/>
            <a:ext cx="7488492" cy="2952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8" name="Prostokąt 7"/>
          <p:cNvSpPr/>
          <p:nvPr/>
        </p:nvSpPr>
        <p:spPr>
          <a:xfrm>
            <a:off x="1187624" y="1060281"/>
            <a:ext cx="7344816" cy="280076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buSzPct val="150000"/>
            </a:pPr>
            <a:r>
              <a:rPr lang="pl-PL" sz="2200" b="1" spc="-40" dirty="0">
                <a:ln/>
                <a:solidFill>
                  <a:srgbClr val="0000CC"/>
                </a:solidFill>
              </a:rPr>
              <a:t>zalecenia ICRP po za zmianą wartości liczbowych służących do oceny narażenia na promieniowanie jonizujące: współczynników ryzyka i „limitów dawek”, </a:t>
            </a:r>
          </a:p>
          <a:p>
            <a:pPr algn="just">
              <a:buSzPct val="150000"/>
            </a:pPr>
            <a:r>
              <a:rPr lang="pl-PL" sz="2200" b="1" spc="-40" dirty="0">
                <a:ln/>
                <a:solidFill>
                  <a:srgbClr val="0000CC"/>
                </a:solidFill>
              </a:rPr>
              <a:t>również zmieniały zasadniczo „filozofię” ochrony radiologicznej</a:t>
            </a:r>
          </a:p>
          <a:p>
            <a:pPr algn="just">
              <a:buSzPct val="150000"/>
            </a:pPr>
            <a:endParaRPr lang="pl-PL" sz="2200" b="1" spc="-40" dirty="0">
              <a:ln/>
              <a:solidFill>
                <a:srgbClr val="0000CC"/>
              </a:solidFill>
            </a:endParaRPr>
          </a:p>
          <a:p>
            <a:pPr algn="just">
              <a:buSzPct val="150000"/>
            </a:pPr>
            <a:r>
              <a:rPr lang="pl-PL" sz="2200" b="1" spc="-40" dirty="0">
                <a:ln/>
                <a:solidFill>
                  <a:srgbClr val="0000CC"/>
                </a:solidFill>
              </a:rPr>
              <a:t>podstawą zmian zaleceń ICRP po za „przesłankami naukowymi”, często były inne czynniki: ekonomiczne, społeczne, etyczne -zasady przezorności (</a:t>
            </a:r>
            <a:r>
              <a:rPr lang="pl-PL" sz="2200" b="1" spc="-40" dirty="0" err="1">
                <a:ln/>
                <a:solidFill>
                  <a:srgbClr val="0000CC"/>
                </a:solidFill>
              </a:rPr>
              <a:t>precautionary</a:t>
            </a:r>
            <a:r>
              <a:rPr lang="pl-PL" sz="2200" b="1" spc="-40" dirty="0">
                <a:ln/>
                <a:solidFill>
                  <a:srgbClr val="0000CC"/>
                </a:solidFill>
              </a:rPr>
              <a:t> </a:t>
            </a:r>
            <a:r>
              <a:rPr lang="pl-PL" sz="2200" b="1" spc="-40" dirty="0" err="1">
                <a:ln/>
                <a:solidFill>
                  <a:srgbClr val="0000CC"/>
                </a:solidFill>
              </a:rPr>
              <a:t>approaches</a:t>
            </a:r>
            <a:r>
              <a:rPr lang="pl-PL" sz="2200" b="1" spc="-40" dirty="0">
                <a:ln/>
                <a:solidFill>
                  <a:srgbClr val="0000CC"/>
                </a:solidFill>
              </a:rPr>
              <a:t>)</a:t>
            </a:r>
          </a:p>
        </p:txBody>
      </p:sp>
      <p:sp>
        <p:nvSpPr>
          <p:cNvPr id="7"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extLst>
      <p:ext uri="{BB962C8B-B14F-4D97-AF65-F5344CB8AC3E}">
        <p14:creationId xmlns:p14="http://schemas.microsoft.com/office/powerpoint/2010/main" val="1347098036"/>
      </p:ext>
    </p:extLst>
  </p:cSld>
  <p:clrMapOvr>
    <a:masterClrMapping/>
  </p:clrMapOvr>
  <mc:AlternateContent xmlns:mc="http://schemas.openxmlformats.org/markup-compatibility/2006" xmlns:p14="http://schemas.microsoft.com/office/powerpoint/2010/main">
    <mc:Choice Requires="p14">
      <p:transition spd="slow" p14:dur="2000" advTm="82502"/>
    </mc:Choice>
    <mc:Fallback xmlns="">
      <p:transition spd="slow" advTm="8250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504" y="6308725"/>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15</a:t>
            </a:fld>
            <a:endParaRPr lang="pl-PL" sz="1200" b="1" dirty="0"/>
          </a:p>
        </p:txBody>
      </p:sp>
      <p:sp>
        <p:nvSpPr>
          <p:cNvPr id="13" name="Prostokąt 3"/>
          <p:cNvSpPr/>
          <p:nvPr/>
        </p:nvSpPr>
        <p:spPr bwMode="auto">
          <a:xfrm>
            <a:off x="1209941" y="997823"/>
            <a:ext cx="7488670" cy="1476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2" name="Prostokąt 11"/>
          <p:cNvSpPr/>
          <p:nvPr/>
        </p:nvSpPr>
        <p:spPr>
          <a:xfrm>
            <a:off x="1244261" y="1052736"/>
            <a:ext cx="7344816" cy="132773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ts val="2400"/>
              </a:lnSpc>
              <a:buSzPct val="150000"/>
            </a:pPr>
            <a:r>
              <a:rPr lang="pl-PL" sz="2400" b="1" dirty="0">
                <a:ln/>
                <a:solidFill>
                  <a:srgbClr val="0000CC"/>
                </a:solidFill>
              </a:rPr>
              <a:t>Pierwsza Dyrektywa  przyjęta w 1959 r., następnie była okresowo nowelizowana kolejno w latach 1962, 1966, 1976, 1980, 1984, 1996 oraz ostatnio w  2013 r. - jako Dyrektywa Rady UE 2013/59/EURATOM </a:t>
            </a:r>
          </a:p>
        </p:txBody>
      </p:sp>
      <p:pic>
        <p:nvPicPr>
          <p:cNvPr id="18" name="Obraz 17"/>
          <p:cNvPicPr>
            <a:picLocks noChangeAspect="1"/>
          </p:cNvPicPr>
          <p:nvPr/>
        </p:nvPicPr>
        <p:blipFill>
          <a:blip r:embed="rId4"/>
          <a:stretch>
            <a:fillRect/>
          </a:stretch>
        </p:blipFill>
        <p:spPr>
          <a:xfrm>
            <a:off x="4663142" y="2637603"/>
            <a:ext cx="4356000" cy="3104111"/>
          </a:xfrm>
          <a:prstGeom prst="rect">
            <a:avLst/>
          </a:prstGeom>
          <a:ln>
            <a:solidFill>
              <a:schemeClr val="bg1">
                <a:lumMod val="50000"/>
              </a:schemeClr>
            </a:solidFill>
          </a:ln>
          <a:effectLst/>
        </p:spPr>
      </p:pic>
      <p:sp>
        <p:nvSpPr>
          <p:cNvPr id="17" name="Prostokąt 16"/>
          <p:cNvSpPr/>
          <p:nvPr/>
        </p:nvSpPr>
        <p:spPr>
          <a:xfrm>
            <a:off x="6732240" y="5774178"/>
            <a:ext cx="1170064" cy="307777"/>
          </a:xfrm>
          <a:prstGeom prst="rect">
            <a:avLst/>
          </a:prstGeom>
        </p:spPr>
        <p:txBody>
          <a:bodyPr wrap="none">
            <a:spAutoFit/>
          </a:bodyPr>
          <a:lstStyle/>
          <a:p>
            <a:r>
              <a:rPr lang="pl-PL" sz="1400" dirty="0">
                <a:effectLst>
                  <a:outerShdw blurRad="38100" dist="38100" dir="2700000" algn="tl">
                    <a:srgbClr val="000000">
                      <a:alpha val="43137"/>
                    </a:srgbClr>
                  </a:outerShdw>
                </a:effectLst>
                <a:ea typeface="Times New Roman" pitchFamily="18" charset="0"/>
                <a:cs typeface="Arial" pitchFamily="34" charset="0"/>
              </a:rPr>
              <a:t>6 luty 2014 r. </a:t>
            </a:r>
          </a:p>
        </p:txBody>
      </p:sp>
      <p:pic>
        <p:nvPicPr>
          <p:cNvPr id="3" name="Obraz 2"/>
          <p:cNvPicPr>
            <a:picLocks noChangeAspect="1"/>
          </p:cNvPicPr>
          <p:nvPr/>
        </p:nvPicPr>
        <p:blipFill>
          <a:blip r:embed="rId5"/>
          <a:stretch>
            <a:fillRect/>
          </a:stretch>
        </p:blipFill>
        <p:spPr>
          <a:xfrm>
            <a:off x="182752" y="2669516"/>
            <a:ext cx="4356000" cy="3085270"/>
          </a:xfrm>
          <a:prstGeom prst="rect">
            <a:avLst/>
          </a:prstGeom>
          <a:ln>
            <a:solidFill>
              <a:schemeClr val="tx1">
                <a:lumMod val="50000"/>
                <a:lumOff val="50000"/>
              </a:schemeClr>
            </a:solidFill>
          </a:ln>
        </p:spPr>
      </p:pic>
      <p:sp>
        <p:nvSpPr>
          <p:cNvPr id="16" name="Strzałka w prawo 18"/>
          <p:cNvSpPr/>
          <p:nvPr/>
        </p:nvSpPr>
        <p:spPr bwMode="auto">
          <a:xfrm>
            <a:off x="4211960" y="3821079"/>
            <a:ext cx="902364" cy="756000"/>
          </a:xfrm>
          <a:prstGeom prst="rightArrow">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1"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custDataLst>
      <p:tags r:id="rId1"/>
    </p:custDataLst>
    <p:extLst>
      <p:ext uri="{BB962C8B-B14F-4D97-AF65-F5344CB8AC3E}">
        <p14:creationId xmlns:p14="http://schemas.microsoft.com/office/powerpoint/2010/main" val="898320392"/>
      </p:ext>
    </p:extLst>
  </p:cSld>
  <p:clrMapOvr>
    <a:masterClrMapping/>
  </p:clrMapOvr>
  <mc:AlternateContent xmlns:mc="http://schemas.openxmlformats.org/markup-compatibility/2006" xmlns:p14="http://schemas.microsoft.com/office/powerpoint/2010/main">
    <mc:Choice Requires="p14">
      <p:transition spd="slow" p14:dur="2000" advTm="74966"/>
    </mc:Choice>
    <mc:Fallback xmlns="">
      <p:transition spd="slow" advTm="74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8"/>
                                        </p:tgtEl>
                                        <p:attrNameLst>
                                          <p:attrName>ppt_w</p:attrName>
                                        </p:attrNameLst>
                                      </p:cBhvr>
                                      <p:tavLst>
                                        <p:tav tm="0">
                                          <p:val>
                                            <p:strVal val="ppt_w"/>
                                          </p:val>
                                        </p:tav>
                                        <p:tav tm="100000">
                                          <p:val>
                                            <p:fltVal val="0"/>
                                          </p:val>
                                        </p:tav>
                                      </p:tavLst>
                                    </p:anim>
                                    <p:anim calcmode="lin" valueType="num">
                                      <p:cBhvr>
                                        <p:cTn id="7" dur="500"/>
                                        <p:tgtEl>
                                          <p:spTgt spid="18"/>
                                        </p:tgtEl>
                                        <p:attrNameLst>
                                          <p:attrName>ppt_h</p:attrName>
                                        </p:attrNameLst>
                                      </p:cBhvr>
                                      <p:tavLst>
                                        <p:tav tm="0">
                                          <p:val>
                                            <p:strVal val="ppt_h"/>
                                          </p:val>
                                        </p:tav>
                                        <p:tav tm="100000">
                                          <p:val>
                                            <p:fltVal val="0"/>
                                          </p:val>
                                        </p:tav>
                                      </p:tavLst>
                                    </p:anim>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504" y="6308725"/>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16</a:t>
            </a:fld>
            <a:endParaRPr lang="pl-PL" sz="1200" b="1" dirty="0"/>
          </a:p>
        </p:txBody>
      </p:sp>
      <p:sp>
        <p:nvSpPr>
          <p:cNvPr id="13" name="Prostokąt 3"/>
          <p:cNvSpPr/>
          <p:nvPr/>
        </p:nvSpPr>
        <p:spPr bwMode="auto">
          <a:xfrm>
            <a:off x="1209941" y="997823"/>
            <a:ext cx="7488670" cy="468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2" name="Prostokąt 11"/>
          <p:cNvSpPr/>
          <p:nvPr/>
        </p:nvSpPr>
        <p:spPr>
          <a:xfrm>
            <a:off x="1244261" y="1052736"/>
            <a:ext cx="7344816" cy="40440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ts val="2400"/>
              </a:lnSpc>
              <a:buSzPct val="150000"/>
            </a:pPr>
            <a:r>
              <a:rPr lang="pl-PL" sz="2400" dirty="0">
                <a:ln/>
                <a:solidFill>
                  <a:srgbClr val="0000CC"/>
                </a:solidFill>
              </a:rPr>
              <a:t>Zmiany dotyczą również przepisów międzynarodowych</a:t>
            </a:r>
          </a:p>
        </p:txBody>
      </p:sp>
      <p:pic>
        <p:nvPicPr>
          <p:cNvPr id="7" name="Obraz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52019" y="1661564"/>
            <a:ext cx="2988000" cy="4489782"/>
          </a:xfrm>
          <a:prstGeom prst="rect">
            <a:avLst/>
          </a:prstGeom>
          <a:ln>
            <a:solidFill>
              <a:schemeClr val="tx1">
                <a:lumMod val="65000"/>
                <a:lumOff val="35000"/>
              </a:schemeClr>
            </a:solidFill>
          </a:ln>
          <a:effectLst/>
        </p:spPr>
      </p:pic>
      <p:pic>
        <p:nvPicPr>
          <p:cNvPr id="4" name="Obraz 3"/>
          <p:cNvPicPr>
            <a:picLocks noChangeAspect="1"/>
          </p:cNvPicPr>
          <p:nvPr/>
        </p:nvPicPr>
        <p:blipFill>
          <a:blip r:embed="rId5"/>
          <a:stretch>
            <a:fillRect/>
          </a:stretch>
        </p:blipFill>
        <p:spPr>
          <a:xfrm>
            <a:off x="5891022" y="1625104"/>
            <a:ext cx="2988000" cy="4524340"/>
          </a:xfrm>
          <a:prstGeom prst="rect">
            <a:avLst/>
          </a:prstGeom>
          <a:ln>
            <a:solidFill>
              <a:schemeClr val="tx1">
                <a:lumMod val="65000"/>
                <a:lumOff val="35000"/>
              </a:schemeClr>
            </a:solidFill>
          </a:ln>
        </p:spPr>
      </p:pic>
      <p:sp>
        <p:nvSpPr>
          <p:cNvPr id="14" name="Strzałka w prawo 21"/>
          <p:cNvSpPr/>
          <p:nvPr/>
        </p:nvSpPr>
        <p:spPr bwMode="auto">
          <a:xfrm>
            <a:off x="4237628" y="3356992"/>
            <a:ext cx="1655786" cy="756000"/>
          </a:xfrm>
          <a:prstGeom prst="rightArrow">
            <a:avLst/>
          </a:prstGeom>
          <a:solidFill>
            <a:srgbClr val="5B9DFF"/>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0"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extLst>
      <p:ext uri="{BB962C8B-B14F-4D97-AF65-F5344CB8AC3E}">
        <p14:creationId xmlns:p14="http://schemas.microsoft.com/office/powerpoint/2010/main" val="1546349896"/>
      </p:ext>
    </p:extLst>
  </p:cSld>
  <p:clrMapOvr>
    <a:masterClrMapping/>
  </p:clrMapOvr>
  <mc:AlternateContent xmlns:mc="http://schemas.openxmlformats.org/markup-compatibility/2006" xmlns:p14="http://schemas.microsoft.com/office/powerpoint/2010/main">
    <mc:Choice Requires="p14">
      <p:transition spd="slow" p14:dur="2000" advTm="149164"/>
    </mc:Choice>
    <mc:Fallback xmlns="">
      <p:transition spd="slow" advTm="1491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bwMode="auto">
          <a:xfrm>
            <a:off x="539552" y="1737280"/>
            <a:ext cx="0" cy="4212000"/>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69293 w 7071523"/>
              <a:gd name="connsiteY0" fmla="*/ 4669295 h 5430890"/>
              <a:gd name="connsiteX1" fmla="*/ 7071523 w 7071523"/>
              <a:gd name="connsiteY1" fmla="*/ 5430890 h 5430890"/>
              <a:gd name="connsiteX2" fmla="*/ 14739 w 7071523"/>
              <a:gd name="connsiteY2" fmla="*/ 5430890 h 5430890"/>
              <a:gd name="connsiteX3" fmla="*/ 14739 w 7071523"/>
              <a:gd name="connsiteY3" fmla="*/ 18965 h 5430890"/>
              <a:gd name="connsiteX4" fmla="*/ 0 w 7071523"/>
              <a:gd name="connsiteY4" fmla="*/ 0 h 5430890"/>
              <a:gd name="connsiteX5" fmla="*/ 7071523 w 7071523"/>
              <a:gd name="connsiteY5" fmla="*/ 18965 h 5430890"/>
              <a:gd name="connsiteX6" fmla="*/ 7069292 w 7071523"/>
              <a:gd name="connsiteY6" fmla="*/ 858553 h 5430890"/>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0" fmla="*/ 7054554 w 7056784"/>
              <a:gd name="connsiteY0" fmla="*/ 3863828 h 4625423"/>
              <a:gd name="connsiteX1" fmla="*/ 7056784 w 7056784"/>
              <a:gd name="connsiteY1" fmla="*/ 4625423 h 4625423"/>
              <a:gd name="connsiteX2" fmla="*/ 0 w 7056784"/>
              <a:gd name="connsiteY2" fmla="*/ 4625423 h 4625423"/>
              <a:gd name="connsiteX3" fmla="*/ 8619 w 7056784"/>
              <a:gd name="connsiteY3" fmla="*/ 0 h 4625423"/>
              <a:gd name="connsiteX0" fmla="*/ 7056784 w 7056784"/>
              <a:gd name="connsiteY0" fmla="*/ 4625423 h 4625423"/>
              <a:gd name="connsiteX1" fmla="*/ 0 w 7056784"/>
              <a:gd name="connsiteY1" fmla="*/ 4625423 h 4625423"/>
              <a:gd name="connsiteX2" fmla="*/ 8619 w 7056784"/>
              <a:gd name="connsiteY2" fmla="*/ 0 h 4625423"/>
              <a:gd name="connsiteX0" fmla="*/ 0 w 8619"/>
              <a:gd name="connsiteY0" fmla="*/ 4625423 h 4625423"/>
              <a:gd name="connsiteX1" fmla="*/ 8619 w 8619"/>
              <a:gd name="connsiteY1" fmla="*/ 0 h 4625423"/>
            </a:gdLst>
            <a:ahLst/>
            <a:cxnLst>
              <a:cxn ang="0">
                <a:pos x="connsiteX0" y="connsiteY0"/>
              </a:cxn>
              <a:cxn ang="0">
                <a:pos x="connsiteX1" y="connsiteY1"/>
              </a:cxn>
            </a:cxnLst>
            <a:rect l="l" t="t" r="r" b="b"/>
            <a:pathLst>
              <a:path w="8619" h="4625423">
                <a:moveTo>
                  <a:pt x="0" y="4625423"/>
                </a:moveTo>
                <a:lnTo>
                  <a:pt x="8619" y="0"/>
                </a:lnTo>
              </a:path>
            </a:pathLst>
          </a:custGeom>
          <a:noFill/>
          <a:ln w="1905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chemeClr val="tx1">
                  <a:lumMod val="50000"/>
                  <a:lumOff val="50000"/>
                </a:schemeClr>
              </a:buClr>
              <a:buSzPct val="150000"/>
              <a:buFont typeface="Wingdings" pitchFamily="2" charset="2"/>
              <a:buChar char="§"/>
            </a:pPr>
            <a:endParaRPr lang="en-US" sz="2400" b="1" dirty="0">
              <a:solidFill>
                <a:srgbClr val="3366FF"/>
              </a:solidFill>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17</a:t>
            </a:fld>
            <a:endParaRPr lang="pl-PL" sz="1200" b="1" dirty="0"/>
          </a:p>
        </p:txBody>
      </p:sp>
      <p:sp>
        <p:nvSpPr>
          <p:cNvPr id="11" name="Prostokąt 1"/>
          <p:cNvSpPr/>
          <p:nvPr/>
        </p:nvSpPr>
        <p:spPr bwMode="auto">
          <a:xfrm>
            <a:off x="1254343" y="1052736"/>
            <a:ext cx="7614273" cy="2110208"/>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69293 w 7071523"/>
              <a:gd name="connsiteY0" fmla="*/ 4669295 h 5430890"/>
              <a:gd name="connsiteX1" fmla="*/ 7071523 w 7071523"/>
              <a:gd name="connsiteY1" fmla="*/ 5430890 h 5430890"/>
              <a:gd name="connsiteX2" fmla="*/ 14739 w 7071523"/>
              <a:gd name="connsiteY2" fmla="*/ 5430890 h 5430890"/>
              <a:gd name="connsiteX3" fmla="*/ 14739 w 7071523"/>
              <a:gd name="connsiteY3" fmla="*/ 18965 h 5430890"/>
              <a:gd name="connsiteX4" fmla="*/ 0 w 7071523"/>
              <a:gd name="connsiteY4" fmla="*/ 0 h 5430890"/>
              <a:gd name="connsiteX5" fmla="*/ 7071523 w 7071523"/>
              <a:gd name="connsiteY5" fmla="*/ 18965 h 5430890"/>
              <a:gd name="connsiteX6" fmla="*/ 7069292 w 7071523"/>
              <a:gd name="connsiteY6" fmla="*/ 858553 h 5430890"/>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786904 w 7056784"/>
              <a:gd name="connsiteY3" fmla="*/ 233492 h 5411925"/>
              <a:gd name="connsiteX4" fmla="*/ 7056784 w 7056784"/>
              <a:gd name="connsiteY4" fmla="*/ 0 h 5411925"/>
              <a:gd name="connsiteX5" fmla="*/ 7054553 w 7056784"/>
              <a:gd name="connsiteY5" fmla="*/ 839588 h 5411925"/>
              <a:gd name="connsiteX0" fmla="*/ 7056784 w 7056784"/>
              <a:gd name="connsiteY0" fmla="*/ 5411925 h 5411925"/>
              <a:gd name="connsiteX1" fmla="*/ 0 w 7056784"/>
              <a:gd name="connsiteY1" fmla="*/ 5411925 h 5411925"/>
              <a:gd name="connsiteX2" fmla="*/ 786904 w 7056784"/>
              <a:gd name="connsiteY2" fmla="*/ 233492 h 5411925"/>
              <a:gd name="connsiteX3" fmla="*/ 7056784 w 7056784"/>
              <a:gd name="connsiteY3" fmla="*/ 0 h 5411925"/>
              <a:gd name="connsiteX4" fmla="*/ 7054553 w 7056784"/>
              <a:gd name="connsiteY4" fmla="*/ 839588 h 5411925"/>
              <a:gd name="connsiteX0" fmla="*/ 0 w 7056784"/>
              <a:gd name="connsiteY0" fmla="*/ 5411925 h 5411925"/>
              <a:gd name="connsiteX1" fmla="*/ 786904 w 7056784"/>
              <a:gd name="connsiteY1" fmla="*/ 233492 h 5411925"/>
              <a:gd name="connsiteX2" fmla="*/ 7056784 w 7056784"/>
              <a:gd name="connsiteY2" fmla="*/ 0 h 5411925"/>
              <a:gd name="connsiteX3" fmla="*/ 7054553 w 7056784"/>
              <a:gd name="connsiteY3" fmla="*/ 839588 h 5411925"/>
              <a:gd name="connsiteX0" fmla="*/ 0 w 6269880"/>
              <a:gd name="connsiteY0" fmla="*/ 233492 h 839588"/>
              <a:gd name="connsiteX1" fmla="*/ 6269880 w 6269880"/>
              <a:gd name="connsiteY1" fmla="*/ 0 h 839588"/>
              <a:gd name="connsiteX2" fmla="*/ 6267649 w 6269880"/>
              <a:gd name="connsiteY2" fmla="*/ 839588 h 839588"/>
              <a:gd name="connsiteX0" fmla="*/ 0 w 7106002"/>
              <a:gd name="connsiteY0" fmla="*/ 10164 h 839588"/>
              <a:gd name="connsiteX1" fmla="*/ 7106002 w 7106002"/>
              <a:gd name="connsiteY1" fmla="*/ 0 h 839588"/>
              <a:gd name="connsiteX2" fmla="*/ 7103771 w 7106002"/>
              <a:gd name="connsiteY2" fmla="*/ 839588 h 839588"/>
              <a:gd name="connsiteX0" fmla="*/ 0 w 7106002"/>
              <a:gd name="connsiteY0" fmla="*/ 10164 h 2218392"/>
              <a:gd name="connsiteX1" fmla="*/ 7106002 w 7106002"/>
              <a:gd name="connsiteY1" fmla="*/ 0 h 2218392"/>
              <a:gd name="connsiteX2" fmla="*/ 7103772 w 7106002"/>
              <a:gd name="connsiteY2" fmla="*/ 2218392 h 2218392"/>
            </a:gdLst>
            <a:ahLst/>
            <a:cxnLst>
              <a:cxn ang="0">
                <a:pos x="connsiteX0" y="connsiteY0"/>
              </a:cxn>
              <a:cxn ang="0">
                <a:pos x="connsiteX1" y="connsiteY1"/>
              </a:cxn>
              <a:cxn ang="0">
                <a:pos x="connsiteX2" y="connsiteY2"/>
              </a:cxn>
            </a:cxnLst>
            <a:rect l="l" t="t" r="r" b="b"/>
            <a:pathLst>
              <a:path w="7106002" h="2218392">
                <a:moveTo>
                  <a:pt x="0" y="10164"/>
                </a:moveTo>
                <a:lnTo>
                  <a:pt x="7106002" y="0"/>
                </a:lnTo>
                <a:cubicBezTo>
                  <a:pt x="7105258" y="279863"/>
                  <a:pt x="7104516" y="1938529"/>
                  <a:pt x="7103772" y="2218392"/>
                </a:cubicBezTo>
              </a:path>
            </a:pathLst>
          </a:custGeom>
          <a:noFill/>
          <a:ln w="1905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chemeClr val="tx1">
                  <a:lumMod val="50000"/>
                  <a:lumOff val="50000"/>
                </a:schemeClr>
              </a:buClr>
              <a:buSzPct val="150000"/>
              <a:buFont typeface="Wingdings" pitchFamily="2" charset="2"/>
              <a:buChar char="§"/>
            </a:pPr>
            <a:endParaRPr lang="en-US" sz="2400" b="1" dirty="0">
              <a:solidFill>
                <a:srgbClr val="3366FF"/>
              </a:solidFill>
              <a:ea typeface="Times New Roman" pitchFamily="18" charset="0"/>
              <a:cs typeface="Arial" pitchFamily="34" charset="0"/>
            </a:endParaRPr>
          </a:p>
        </p:txBody>
      </p:sp>
      <p:sp>
        <p:nvSpPr>
          <p:cNvPr id="12" name="Prostokąt 1"/>
          <p:cNvSpPr/>
          <p:nvPr/>
        </p:nvSpPr>
        <p:spPr bwMode="auto">
          <a:xfrm>
            <a:off x="1330945" y="5445224"/>
            <a:ext cx="7561535" cy="724454"/>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69293 w 7071523"/>
              <a:gd name="connsiteY0" fmla="*/ 4669295 h 5430890"/>
              <a:gd name="connsiteX1" fmla="*/ 7071523 w 7071523"/>
              <a:gd name="connsiteY1" fmla="*/ 5430890 h 5430890"/>
              <a:gd name="connsiteX2" fmla="*/ 14739 w 7071523"/>
              <a:gd name="connsiteY2" fmla="*/ 5430890 h 5430890"/>
              <a:gd name="connsiteX3" fmla="*/ 14739 w 7071523"/>
              <a:gd name="connsiteY3" fmla="*/ 18965 h 5430890"/>
              <a:gd name="connsiteX4" fmla="*/ 0 w 7071523"/>
              <a:gd name="connsiteY4" fmla="*/ 0 h 5430890"/>
              <a:gd name="connsiteX5" fmla="*/ 7071523 w 7071523"/>
              <a:gd name="connsiteY5" fmla="*/ 18965 h 5430890"/>
              <a:gd name="connsiteX6" fmla="*/ 7069292 w 7071523"/>
              <a:gd name="connsiteY6" fmla="*/ 858553 h 5430890"/>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0" fmla="*/ 7054554 w 7056784"/>
              <a:gd name="connsiteY0" fmla="*/ 3863828 h 4625423"/>
              <a:gd name="connsiteX1" fmla="*/ 7056784 w 7056784"/>
              <a:gd name="connsiteY1" fmla="*/ 4625423 h 4625423"/>
              <a:gd name="connsiteX2" fmla="*/ 0 w 7056784"/>
              <a:gd name="connsiteY2" fmla="*/ 4625423 h 4625423"/>
              <a:gd name="connsiteX3" fmla="*/ 8619 w 7056784"/>
              <a:gd name="connsiteY3" fmla="*/ 0 h 4625423"/>
              <a:gd name="connsiteX0" fmla="*/ 7054554 w 7056784"/>
              <a:gd name="connsiteY0" fmla="*/ 0 h 761595"/>
              <a:gd name="connsiteX1" fmla="*/ 7056784 w 7056784"/>
              <a:gd name="connsiteY1" fmla="*/ 761595 h 761595"/>
              <a:gd name="connsiteX2" fmla="*/ 0 w 7056784"/>
              <a:gd name="connsiteY2" fmla="*/ 761595 h 761595"/>
            </a:gdLst>
            <a:ahLst/>
            <a:cxnLst>
              <a:cxn ang="0">
                <a:pos x="connsiteX0" y="connsiteY0"/>
              </a:cxn>
              <a:cxn ang="0">
                <a:pos x="connsiteX1" y="connsiteY1"/>
              </a:cxn>
              <a:cxn ang="0">
                <a:pos x="connsiteX2" y="connsiteY2"/>
              </a:cxn>
            </a:cxnLst>
            <a:rect l="l" t="t" r="r" b="b"/>
            <a:pathLst>
              <a:path w="7056784" h="761595">
                <a:moveTo>
                  <a:pt x="7054554" y="0"/>
                </a:moveTo>
                <a:cubicBezTo>
                  <a:pt x="7055298" y="305342"/>
                  <a:pt x="7056040" y="456253"/>
                  <a:pt x="7056784" y="761595"/>
                </a:cubicBezTo>
                <a:lnTo>
                  <a:pt x="0" y="761595"/>
                </a:lnTo>
              </a:path>
            </a:pathLst>
          </a:custGeom>
          <a:noFill/>
          <a:ln w="1905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chemeClr val="tx1">
                  <a:lumMod val="50000"/>
                  <a:lumOff val="50000"/>
                </a:schemeClr>
              </a:buClr>
              <a:buSzPct val="150000"/>
              <a:buFont typeface="Wingdings" pitchFamily="2" charset="2"/>
              <a:buChar char="§"/>
            </a:pPr>
            <a:endParaRPr lang="en-US" sz="2400" b="1" dirty="0">
              <a:solidFill>
                <a:srgbClr val="3366FF"/>
              </a:solidFill>
              <a:ea typeface="Times New Roman" pitchFamily="18" charset="0"/>
              <a:cs typeface="Arial" pitchFamily="34" charset="0"/>
            </a:endParaRPr>
          </a:p>
        </p:txBody>
      </p:sp>
      <p:sp>
        <p:nvSpPr>
          <p:cNvPr id="6" name="Prostokąt 5"/>
          <p:cNvSpPr/>
          <p:nvPr/>
        </p:nvSpPr>
        <p:spPr>
          <a:xfrm>
            <a:off x="1294292" y="1052736"/>
            <a:ext cx="7574324" cy="830997"/>
          </a:xfrm>
          <a:prstGeom prst="rect">
            <a:avLst/>
          </a:prstGeom>
        </p:spPr>
        <p:txBody>
          <a:bodyPr wrap="square">
            <a:spAutoFit/>
          </a:bodyPr>
          <a:lstStyle/>
          <a:p>
            <a:pPr>
              <a:buClr>
                <a:srgbClr val="002060"/>
              </a:buClr>
              <a:buSzPct val="200000"/>
            </a:pPr>
            <a:r>
              <a:rPr lang="pl-PL" sz="2400" dirty="0">
                <a:solidFill>
                  <a:srgbClr val="001E7E"/>
                </a:solidFill>
                <a:effectLst>
                  <a:outerShdw blurRad="38100" dist="38100" dir="2700000" algn="tl">
                    <a:srgbClr val="000000">
                      <a:alpha val="43137"/>
                    </a:srgbClr>
                  </a:outerShdw>
                </a:effectLst>
                <a:ea typeface="Times New Roman" pitchFamily="18" charset="0"/>
                <a:cs typeface="Arial" pitchFamily="34" charset="0"/>
              </a:rPr>
              <a:t> W ciągu 30 lat ICRP trzy razy wydawała zalecenia istotnie zmieniające kryteria Ochrony Radiologicznej</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254" y="2320805"/>
            <a:ext cx="2245900" cy="3384000"/>
          </a:xfrm>
          <a:prstGeom prst="rect">
            <a:avLst/>
          </a:prstGeom>
          <a:noFill/>
          <a:ln w="9525">
            <a:solidFill>
              <a:schemeClr val="tx1"/>
            </a:solidFill>
            <a:miter lim="800000"/>
            <a:headEnd/>
            <a:tailEnd/>
          </a:ln>
          <a:effectLst>
            <a:outerShdw blurRad="254000" dist="88900" dir="5400000" sx="101000" sy="101000" algn="t" rotWithShape="0">
              <a:prstClr val="black">
                <a:alpha val="40000"/>
              </a:prstClr>
            </a:outerShdw>
            <a:softEdge rad="31750"/>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40" r="2473" b="1346"/>
          <a:stretch/>
        </p:blipFill>
        <p:spPr bwMode="auto">
          <a:xfrm>
            <a:off x="795488" y="2346163"/>
            <a:ext cx="2333637" cy="3384000"/>
          </a:xfrm>
          <a:prstGeom prst="rect">
            <a:avLst/>
          </a:prstGeom>
          <a:noFill/>
          <a:ln w="9525">
            <a:solidFill>
              <a:schemeClr val="tx1"/>
            </a:solidFill>
            <a:miter lim="800000"/>
            <a:headEnd/>
            <a:tailEnd/>
          </a:ln>
          <a:effectLst>
            <a:outerShdw blurRad="254000" dist="88900" dir="5400000" sx="101000" sy="101000" algn="t" rotWithShape="0">
              <a:prstClr val="black">
                <a:alpha val="40000"/>
              </a:prstClr>
            </a:outerShdw>
            <a:softEdge rad="31750"/>
          </a:effectLst>
          <a:extLst>
            <a:ext uri="{909E8E84-426E-40DD-AFC4-6F175D3DCCD1}">
              <a14:hiddenFill xmlns:a14="http://schemas.microsoft.com/office/drawing/2010/main">
                <a:solidFill>
                  <a:schemeClr val="accent1"/>
                </a:solidFill>
              </a14:hiddenFill>
            </a:ext>
          </a:extLst>
        </p:spPr>
      </p:pic>
      <p:sp>
        <p:nvSpPr>
          <p:cNvPr id="16" name="Prostokąt 15"/>
          <p:cNvSpPr/>
          <p:nvPr/>
        </p:nvSpPr>
        <p:spPr>
          <a:xfrm>
            <a:off x="651472" y="1881473"/>
            <a:ext cx="2633265" cy="369332"/>
          </a:xfrm>
          <a:prstGeom prst="rect">
            <a:avLst/>
          </a:prstGeom>
        </p:spPr>
        <p:txBody>
          <a:bodyPr wrap="square">
            <a:spAutoFit/>
          </a:bodyPr>
          <a:lstStyle/>
          <a:p>
            <a:r>
              <a:rPr lang="pl-PL" dirty="0">
                <a:solidFill>
                  <a:srgbClr val="CC6600"/>
                </a:solidFill>
                <a:effectLst>
                  <a:outerShdw blurRad="38100" dist="38100" dir="2700000" algn="tl">
                    <a:srgbClr val="000000">
                      <a:alpha val="43137"/>
                    </a:srgbClr>
                  </a:outerShdw>
                </a:effectLst>
                <a:ea typeface="Times New Roman" pitchFamily="18" charset="0"/>
                <a:cs typeface="Arial" pitchFamily="34" charset="0"/>
              </a:rPr>
              <a:t>Zalecenia z 1977 Pub. 26</a:t>
            </a:r>
            <a:endParaRPr lang="en-US" dirty="0">
              <a:solidFill>
                <a:srgbClr val="CC6600"/>
              </a:solidFill>
              <a:effectLst>
                <a:outerShdw blurRad="38100" dist="38100" dir="2700000" algn="tl">
                  <a:srgbClr val="000000">
                    <a:alpha val="43137"/>
                  </a:srgbClr>
                </a:outerShdw>
              </a:effectLst>
              <a:ea typeface="Times New Roman" pitchFamily="18" charset="0"/>
              <a:cs typeface="Arial" pitchFamily="34" charset="0"/>
            </a:endParaRPr>
          </a:p>
        </p:txBody>
      </p:sp>
      <p:sp>
        <p:nvSpPr>
          <p:cNvPr id="17" name="Strzałka w prawo 18"/>
          <p:cNvSpPr/>
          <p:nvPr/>
        </p:nvSpPr>
        <p:spPr bwMode="auto">
          <a:xfrm>
            <a:off x="2811712" y="3497915"/>
            <a:ext cx="902364" cy="756000"/>
          </a:xfrm>
          <a:prstGeom prst="rightArrow">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4872" y="2274155"/>
            <a:ext cx="2341496" cy="3384000"/>
          </a:xfrm>
          <a:prstGeom prst="rect">
            <a:avLst/>
          </a:prstGeom>
          <a:noFill/>
          <a:ln w="9525">
            <a:solidFill>
              <a:schemeClr val="tx1"/>
            </a:solidFill>
            <a:miter lim="800000"/>
            <a:headEnd/>
            <a:tailEnd/>
          </a:ln>
          <a:effectLst>
            <a:outerShdw blurRad="254000" dist="88900" dir="5400000" sx="101000" sy="101000" algn="t" rotWithShape="0">
              <a:prstClr val="black">
                <a:alpha val="40000"/>
              </a:prstClr>
            </a:outerShdw>
            <a:softEdge rad="31750"/>
          </a:effectLst>
          <a:extLst>
            <a:ext uri="{909E8E84-426E-40DD-AFC4-6F175D3DCCD1}">
              <a14:hiddenFill xmlns:a14="http://schemas.microsoft.com/office/drawing/2010/main">
                <a:solidFill>
                  <a:schemeClr val="accent1"/>
                </a:solidFill>
              </a14:hiddenFill>
            </a:ext>
          </a:extLst>
        </p:spPr>
      </p:pic>
      <p:sp>
        <p:nvSpPr>
          <p:cNvPr id="19" name="Strzałka w prawo 21"/>
          <p:cNvSpPr/>
          <p:nvPr/>
        </p:nvSpPr>
        <p:spPr bwMode="auto">
          <a:xfrm>
            <a:off x="5653764" y="3497915"/>
            <a:ext cx="902364" cy="756000"/>
          </a:xfrm>
          <a:prstGeom prst="rightArrow">
            <a:avLst/>
          </a:prstGeom>
          <a:solidFill>
            <a:srgbClr val="5B9DFF"/>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20" name="Prostokąt 19"/>
          <p:cNvSpPr/>
          <p:nvPr/>
        </p:nvSpPr>
        <p:spPr>
          <a:xfrm>
            <a:off x="3418807" y="1881473"/>
            <a:ext cx="2633265" cy="369332"/>
          </a:xfrm>
          <a:prstGeom prst="rect">
            <a:avLst/>
          </a:prstGeom>
        </p:spPr>
        <p:txBody>
          <a:bodyPr wrap="square">
            <a:spAutoFit/>
          </a:bodyPr>
          <a:lstStyle/>
          <a:p>
            <a:r>
              <a:rPr lang="pl-PL" dirty="0">
                <a:solidFill>
                  <a:srgbClr val="C00000"/>
                </a:solidFill>
                <a:effectLst>
                  <a:outerShdw blurRad="38100" dist="38100" dir="2700000" algn="tl">
                    <a:srgbClr val="000000">
                      <a:alpha val="43137"/>
                    </a:srgbClr>
                  </a:outerShdw>
                </a:effectLst>
                <a:ea typeface="Times New Roman" pitchFamily="18" charset="0"/>
                <a:cs typeface="Arial" pitchFamily="34" charset="0"/>
              </a:rPr>
              <a:t>Zalecenia z 1990 Pub. 60</a:t>
            </a:r>
            <a:endParaRPr lang="en-US" dirty="0">
              <a:solidFill>
                <a:srgbClr val="C00000"/>
              </a:solidFill>
              <a:effectLst>
                <a:outerShdw blurRad="38100" dist="38100" dir="2700000" algn="tl">
                  <a:srgbClr val="000000">
                    <a:alpha val="43137"/>
                  </a:srgbClr>
                </a:outerShdw>
              </a:effectLst>
              <a:ea typeface="Times New Roman" pitchFamily="18" charset="0"/>
              <a:cs typeface="Arial" pitchFamily="34" charset="0"/>
            </a:endParaRPr>
          </a:p>
        </p:txBody>
      </p:sp>
      <p:sp>
        <p:nvSpPr>
          <p:cNvPr id="21" name="Prostokąt 20"/>
          <p:cNvSpPr/>
          <p:nvPr/>
        </p:nvSpPr>
        <p:spPr>
          <a:xfrm>
            <a:off x="6228987" y="1881473"/>
            <a:ext cx="2633265" cy="369332"/>
          </a:xfrm>
          <a:prstGeom prst="rect">
            <a:avLst/>
          </a:prstGeom>
        </p:spPr>
        <p:txBody>
          <a:bodyPr wrap="square">
            <a:spAutoFit/>
          </a:bodyPr>
          <a:lstStyle/>
          <a:p>
            <a:r>
              <a:rPr lang="pl-PL" dirty="0">
                <a:solidFill>
                  <a:srgbClr val="0000CC"/>
                </a:solidFill>
                <a:effectLst>
                  <a:outerShdw blurRad="38100" dist="38100" dir="2700000" algn="tl">
                    <a:srgbClr val="000000">
                      <a:alpha val="43137"/>
                    </a:srgbClr>
                  </a:outerShdw>
                </a:effectLst>
                <a:ea typeface="Times New Roman" pitchFamily="18" charset="0"/>
                <a:cs typeface="Arial" pitchFamily="34" charset="0"/>
              </a:rPr>
              <a:t>Zalecenia z 2007 Pub. 103</a:t>
            </a:r>
            <a:endParaRPr lang="en-US" dirty="0">
              <a:solidFill>
                <a:srgbClr val="0000CC"/>
              </a:solidFill>
              <a:effectLst>
                <a:outerShdw blurRad="38100" dist="38100" dir="2700000" algn="tl">
                  <a:srgbClr val="000000">
                    <a:alpha val="43137"/>
                  </a:srgbClr>
                </a:outerShdw>
              </a:effectLst>
              <a:ea typeface="Times New Roman" pitchFamily="18" charset="0"/>
              <a:cs typeface="Arial" pitchFamily="34" charset="0"/>
            </a:endParaRPr>
          </a:p>
        </p:txBody>
      </p:sp>
      <p:sp>
        <p:nvSpPr>
          <p:cNvPr id="23"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custDataLst>
      <p:tags r:id="rId1"/>
    </p:custDataLst>
    <p:extLst>
      <p:ext uri="{BB962C8B-B14F-4D97-AF65-F5344CB8AC3E}">
        <p14:creationId xmlns:p14="http://schemas.microsoft.com/office/powerpoint/2010/main" val="492302715"/>
      </p:ext>
    </p:extLst>
  </p:cSld>
  <p:clrMapOvr>
    <a:masterClrMapping/>
  </p:clrMapOvr>
  <mc:AlternateContent xmlns:mc="http://schemas.openxmlformats.org/markup-compatibility/2006" xmlns:p14="http://schemas.microsoft.com/office/powerpoint/2010/main">
    <mc:Choice Requires="p14">
      <p:transition spd="slow" p14:dur="2000" advTm="27346"/>
    </mc:Choice>
    <mc:Fallback xmlns="">
      <p:transition spd="slow" advTm="27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5"/>
                                        </p:tgtEl>
                                        <p:attrNameLst>
                                          <p:attrName>ppt_w</p:attrName>
                                        </p:attrNameLst>
                                      </p:cBhvr>
                                      <p:tavLst>
                                        <p:tav tm="0">
                                          <p:val>
                                            <p:strVal val="ppt_w"/>
                                          </p:val>
                                        </p:tav>
                                        <p:tav tm="100000">
                                          <p:val>
                                            <p:fltVal val="0"/>
                                          </p:val>
                                        </p:tav>
                                      </p:tavLst>
                                    </p:anim>
                                    <p:anim calcmode="lin" valueType="num">
                                      <p:cBhvr>
                                        <p:cTn id="7" dur="1000"/>
                                        <p:tgtEl>
                                          <p:spTgt spid="15"/>
                                        </p:tgtEl>
                                        <p:attrNameLst>
                                          <p:attrName>ppt_h</p:attrName>
                                        </p:attrNameLst>
                                      </p:cBhvr>
                                      <p:tavLst>
                                        <p:tav tm="0">
                                          <p:val>
                                            <p:strVal val="ppt_h"/>
                                          </p:val>
                                        </p:tav>
                                        <p:tav tm="100000">
                                          <p:val>
                                            <p:fltVal val="0"/>
                                          </p:val>
                                        </p:tav>
                                      </p:tavLst>
                                    </p:anim>
                                    <p:anim calcmode="lin" valueType="num">
                                      <p:cBhvr>
                                        <p:cTn id="8" dur="1000"/>
                                        <p:tgtEl>
                                          <p:spTgt spid="15"/>
                                        </p:tgtEl>
                                        <p:attrNameLst>
                                          <p:attrName>style.rotation</p:attrName>
                                        </p:attrNameLst>
                                      </p:cBhvr>
                                      <p:tavLst>
                                        <p:tav tm="0">
                                          <p:val>
                                            <p:fltVal val="0"/>
                                          </p:val>
                                        </p:tav>
                                        <p:tav tm="100000">
                                          <p:val>
                                            <p:fltVal val="90"/>
                                          </p:val>
                                        </p:tav>
                                      </p:tavLst>
                                    </p:anim>
                                    <p:animEffect transition="out" filter="fade">
                                      <p:cBhvr>
                                        <p:cTn id="9" dur="1000"/>
                                        <p:tgtEl>
                                          <p:spTgt spid="15"/>
                                        </p:tgtEl>
                                      </p:cBhvr>
                                    </p:animEffect>
                                    <p:set>
                                      <p:cBhvr>
                                        <p:cTn id="10" dur="1" fill="hold">
                                          <p:stCondLst>
                                            <p:cond delay="9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10"/>
                                        </p:tgtEl>
                                        <p:attrNameLst>
                                          <p:attrName>ppt_w</p:attrName>
                                        </p:attrNameLst>
                                      </p:cBhvr>
                                      <p:tavLst>
                                        <p:tav tm="0">
                                          <p:val>
                                            <p:strVal val="ppt_w"/>
                                          </p:val>
                                        </p:tav>
                                        <p:tav tm="100000">
                                          <p:val>
                                            <p:fltVal val="0"/>
                                          </p:val>
                                        </p:tav>
                                      </p:tavLst>
                                    </p:anim>
                                    <p:anim calcmode="lin" valueType="num">
                                      <p:cBhvr>
                                        <p:cTn id="19" dur="1000"/>
                                        <p:tgtEl>
                                          <p:spTgt spid="10"/>
                                        </p:tgtEl>
                                        <p:attrNameLst>
                                          <p:attrName>ppt_h</p:attrName>
                                        </p:attrNameLst>
                                      </p:cBhvr>
                                      <p:tavLst>
                                        <p:tav tm="0">
                                          <p:val>
                                            <p:strVal val="ppt_h"/>
                                          </p:val>
                                        </p:tav>
                                        <p:tav tm="100000">
                                          <p:val>
                                            <p:fltVal val="0"/>
                                          </p:val>
                                        </p:tav>
                                      </p:tavLst>
                                    </p:anim>
                                    <p:anim calcmode="lin" valueType="num">
                                      <p:cBhvr>
                                        <p:cTn id="20" dur="1000"/>
                                        <p:tgtEl>
                                          <p:spTgt spid="10"/>
                                        </p:tgtEl>
                                        <p:attrNameLst>
                                          <p:attrName>style.rotation</p:attrName>
                                        </p:attrNameLst>
                                      </p:cBhvr>
                                      <p:tavLst>
                                        <p:tav tm="0">
                                          <p:val>
                                            <p:fltVal val="0"/>
                                          </p:val>
                                        </p:tav>
                                        <p:tav tm="100000">
                                          <p:val>
                                            <p:fltVal val="90"/>
                                          </p:val>
                                        </p:tav>
                                      </p:tavLst>
                                    </p:anim>
                                    <p:animEffect transition="out" filter="fade">
                                      <p:cBhvr>
                                        <p:cTn id="21" dur="1000"/>
                                        <p:tgtEl>
                                          <p:spTgt spid="10"/>
                                        </p:tgtEl>
                                      </p:cBhvr>
                                    </p:animEffect>
                                    <p:set>
                                      <p:cBhvr>
                                        <p:cTn id="22" dur="1" fill="hold">
                                          <p:stCondLst>
                                            <p:cond delay="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bwMode="auto">
          <a:xfrm>
            <a:off x="1295648" y="1556792"/>
            <a:ext cx="108000" cy="2736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18</a:t>
            </a:fld>
            <a:endParaRPr lang="pl-PL" sz="1200" b="1" dirty="0"/>
          </a:p>
        </p:txBody>
      </p:sp>
      <p:sp>
        <p:nvSpPr>
          <p:cNvPr id="13" name="Prostokąt 3"/>
          <p:cNvSpPr/>
          <p:nvPr/>
        </p:nvSpPr>
        <p:spPr bwMode="auto">
          <a:xfrm>
            <a:off x="1125630" y="1485112"/>
            <a:ext cx="7488492" cy="2952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8" name="Prostokąt 7"/>
          <p:cNvSpPr/>
          <p:nvPr/>
        </p:nvSpPr>
        <p:spPr>
          <a:xfrm>
            <a:off x="1187624" y="1556792"/>
            <a:ext cx="7560840" cy="299569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lnSpc>
                <a:spcPts val="2000"/>
              </a:lnSpc>
              <a:buSzPct val="150000"/>
              <a:buFont typeface="Wingdings" panose="05000000000000000000" pitchFamily="2" charset="2"/>
              <a:buChar char="§"/>
            </a:pPr>
            <a:r>
              <a:rPr lang="pl-PL" sz="2000" b="1" spc="-40" dirty="0">
                <a:ln/>
                <a:solidFill>
                  <a:srgbClr val="0000CC"/>
                </a:solidFill>
              </a:rPr>
              <a:t>po raz pierwszy wprowadzono rozróżnienie między „stochastycznymi” i ”nie-stochastycznymi „ skutkami promieniowania</a:t>
            </a:r>
          </a:p>
          <a:p>
            <a:pPr marL="342900" indent="-342900">
              <a:lnSpc>
                <a:spcPts val="2000"/>
              </a:lnSpc>
              <a:buSzPct val="150000"/>
              <a:buFont typeface="Wingdings" panose="05000000000000000000" pitchFamily="2" charset="2"/>
              <a:buChar char="§"/>
            </a:pPr>
            <a:endParaRPr lang="pl-PL" sz="2000" b="1" spc="-40" dirty="0">
              <a:ln/>
              <a:solidFill>
                <a:srgbClr val="0000CC"/>
              </a:solidFill>
            </a:endParaRPr>
          </a:p>
          <a:p>
            <a:pPr marL="342900" indent="-342900">
              <a:lnSpc>
                <a:spcPts val="2000"/>
              </a:lnSpc>
              <a:buSzPct val="150000"/>
              <a:buFont typeface="Wingdings" panose="05000000000000000000" pitchFamily="2" charset="2"/>
              <a:buChar char="§"/>
            </a:pPr>
            <a:r>
              <a:rPr lang="pl-PL" sz="2000" b="1" spc="-40" dirty="0">
                <a:ln/>
                <a:solidFill>
                  <a:srgbClr val="0000CC"/>
                </a:solidFill>
              </a:rPr>
              <a:t>wprowadzono ilościową ocenę ryzyka nowotworów:</a:t>
            </a:r>
          </a:p>
          <a:p>
            <a:pPr marL="800100" lvl="1" indent="-342900">
              <a:lnSpc>
                <a:spcPts val="2000"/>
              </a:lnSpc>
              <a:buSzPct val="150000"/>
              <a:buFont typeface="Arial" panose="020B0604020202020204" pitchFamily="34" charset="0"/>
              <a:buChar char="•"/>
            </a:pPr>
            <a:r>
              <a:rPr lang="pl-PL" sz="2000" b="1" spc="-40" dirty="0">
                <a:ln/>
                <a:solidFill>
                  <a:srgbClr val="0000CC"/>
                </a:solidFill>
              </a:rPr>
              <a:t>czerwony szpik</a:t>
            </a:r>
          </a:p>
          <a:p>
            <a:pPr marL="800100" lvl="1" indent="-342900">
              <a:lnSpc>
                <a:spcPts val="2000"/>
              </a:lnSpc>
              <a:buSzPct val="150000"/>
              <a:buFont typeface="Arial" panose="020B0604020202020204" pitchFamily="34" charset="0"/>
              <a:buChar char="•"/>
            </a:pPr>
            <a:r>
              <a:rPr lang="pl-PL" sz="2000" b="1" spc="-40" dirty="0">
                <a:ln/>
                <a:solidFill>
                  <a:srgbClr val="0000CC"/>
                </a:solidFill>
              </a:rPr>
              <a:t>kości, powierzchnia kości</a:t>
            </a:r>
          </a:p>
          <a:p>
            <a:pPr marL="800100" lvl="1" indent="-342900">
              <a:lnSpc>
                <a:spcPts val="2000"/>
              </a:lnSpc>
              <a:buSzPct val="150000"/>
              <a:buFont typeface="Arial" panose="020B0604020202020204" pitchFamily="34" charset="0"/>
              <a:buChar char="•"/>
            </a:pPr>
            <a:r>
              <a:rPr lang="pl-PL" sz="2000" b="1" spc="-40" dirty="0">
                <a:ln/>
                <a:solidFill>
                  <a:srgbClr val="0000CC"/>
                </a:solidFill>
              </a:rPr>
              <a:t>płuca</a:t>
            </a:r>
          </a:p>
          <a:p>
            <a:pPr marL="800100" lvl="1" indent="-342900">
              <a:lnSpc>
                <a:spcPts val="2000"/>
              </a:lnSpc>
              <a:buSzPct val="150000"/>
              <a:buFont typeface="Arial" panose="020B0604020202020204" pitchFamily="34" charset="0"/>
              <a:buChar char="•"/>
            </a:pPr>
            <a:r>
              <a:rPr lang="pl-PL" sz="2000" b="1" spc="-40" dirty="0">
                <a:ln/>
                <a:solidFill>
                  <a:srgbClr val="0000CC"/>
                </a:solidFill>
              </a:rPr>
              <a:t>tarczyca</a:t>
            </a:r>
          </a:p>
          <a:p>
            <a:pPr marL="800100" lvl="1" indent="-342900">
              <a:lnSpc>
                <a:spcPts val="2000"/>
              </a:lnSpc>
              <a:buSzPct val="150000"/>
              <a:buFont typeface="Arial" panose="020B0604020202020204" pitchFamily="34" charset="0"/>
              <a:buChar char="•"/>
            </a:pPr>
            <a:r>
              <a:rPr lang="pl-PL" sz="2000" b="1" spc="-40" dirty="0">
                <a:ln/>
                <a:solidFill>
                  <a:srgbClr val="0000CC"/>
                </a:solidFill>
              </a:rPr>
              <a:t>piersi</a:t>
            </a:r>
          </a:p>
          <a:p>
            <a:pPr marL="800100" lvl="1" indent="-342900">
              <a:lnSpc>
                <a:spcPts val="2000"/>
              </a:lnSpc>
              <a:buSzPct val="150000"/>
              <a:buFont typeface="Arial" panose="020B0604020202020204" pitchFamily="34" charset="0"/>
              <a:buChar char="•"/>
            </a:pPr>
            <a:r>
              <a:rPr lang="pl-PL" sz="2000" b="1" spc="-40" dirty="0">
                <a:ln/>
                <a:solidFill>
                  <a:srgbClr val="0000CC"/>
                </a:solidFill>
              </a:rPr>
              <a:t>inne tkanki</a:t>
            </a:r>
          </a:p>
          <a:p>
            <a:pPr>
              <a:buSzPct val="150000"/>
            </a:pPr>
            <a:endParaRPr lang="pl-PL" sz="2200" b="1" spc="-40" dirty="0">
              <a:ln/>
              <a:solidFill>
                <a:srgbClr val="0000CC"/>
              </a:solidFill>
            </a:endParaRPr>
          </a:p>
        </p:txBody>
      </p:sp>
      <p:sp>
        <p:nvSpPr>
          <p:cNvPr id="10" name="Prostokąt 9"/>
          <p:cNvSpPr/>
          <p:nvPr/>
        </p:nvSpPr>
        <p:spPr>
          <a:xfrm>
            <a:off x="1043608" y="906794"/>
            <a:ext cx="4536504" cy="502702"/>
          </a:xfrm>
          <a:prstGeom prst="rect">
            <a:avLst/>
          </a:prstGeom>
        </p:spPr>
        <p:txBody>
          <a:bodyPr wrap="square">
            <a:spAutoFit/>
          </a:bodyPr>
          <a:lstStyle/>
          <a:p>
            <a:pPr algn="ctr">
              <a:lnSpc>
                <a:spcPts val="32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zalecenia ICRP Pub. 26  z 1977 r.</a:t>
            </a:r>
          </a:p>
        </p:txBody>
      </p:sp>
      <p:sp>
        <p:nvSpPr>
          <p:cNvPr id="4" name="Prostokąt 3"/>
          <p:cNvSpPr/>
          <p:nvPr/>
        </p:nvSpPr>
        <p:spPr>
          <a:xfrm>
            <a:off x="1187624" y="4442336"/>
            <a:ext cx="7344476" cy="1938992"/>
          </a:xfrm>
          <a:prstGeom prst="rect">
            <a:avLst/>
          </a:prstGeom>
        </p:spPr>
        <p:txBody>
          <a:bodyPr wrap="square">
            <a:spAutoFit/>
          </a:bodyPr>
          <a:lstStyle/>
          <a:p>
            <a:pPr algn="ctr">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współczynnik ryzyka zgonu na raka w skutek promieniowania </a:t>
            </a:r>
          </a:p>
          <a:p>
            <a:pPr algn="ctr">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(średni dla obu płci i grup wiekowych) </a:t>
            </a:r>
          </a:p>
          <a:p>
            <a:pPr algn="ctr">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0.01 Sv</a:t>
            </a:r>
            <a:r>
              <a:rPr lang="pl-PL" sz="20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p>
          <a:p>
            <a:pPr algn="ctr">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współczynnik ryzyka zmian cech dziedzicznych spowodowanych działaniem promieniowania jonizującego</a:t>
            </a:r>
          </a:p>
          <a:p>
            <a:pPr algn="ctr">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0.004 Sv</a:t>
            </a:r>
            <a:r>
              <a:rPr lang="pl-PL" sz="20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p>
        </p:txBody>
      </p:sp>
      <p:sp>
        <p:nvSpPr>
          <p:cNvPr id="14"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extLst>
      <p:ext uri="{BB962C8B-B14F-4D97-AF65-F5344CB8AC3E}">
        <p14:creationId xmlns:p14="http://schemas.microsoft.com/office/powerpoint/2010/main" val="548911590"/>
      </p:ext>
    </p:extLst>
  </p:cSld>
  <p:clrMapOvr>
    <a:masterClrMapping/>
  </p:clrMapOvr>
  <mc:AlternateContent xmlns:mc="http://schemas.openxmlformats.org/markup-compatibility/2006" xmlns:p14="http://schemas.microsoft.com/office/powerpoint/2010/main">
    <mc:Choice Requires="p14">
      <p:transition spd="slow" p14:dur="2000" advTm="235274"/>
    </mc:Choice>
    <mc:Fallback xmlns="">
      <p:transition spd="slow" advTm="23527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bwMode="auto">
          <a:xfrm>
            <a:off x="1295648" y="1377016"/>
            <a:ext cx="108000" cy="2196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19</a:t>
            </a:fld>
            <a:endParaRPr lang="pl-PL" sz="1200" b="1" dirty="0"/>
          </a:p>
        </p:txBody>
      </p:sp>
      <p:sp>
        <p:nvSpPr>
          <p:cNvPr id="13" name="Prostokąt 3"/>
          <p:cNvSpPr/>
          <p:nvPr/>
        </p:nvSpPr>
        <p:spPr bwMode="auto">
          <a:xfrm>
            <a:off x="1125630" y="1340768"/>
            <a:ext cx="7488492" cy="2268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8" name="Prostokąt 7"/>
          <p:cNvSpPr/>
          <p:nvPr/>
        </p:nvSpPr>
        <p:spPr>
          <a:xfrm>
            <a:off x="1187624" y="1378317"/>
            <a:ext cx="7560840" cy="214417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lnSpc>
                <a:spcPts val="2000"/>
              </a:lnSpc>
              <a:buSzPct val="150000"/>
              <a:buFont typeface="Wingdings" panose="05000000000000000000" pitchFamily="2" charset="2"/>
              <a:buChar char="§"/>
            </a:pPr>
            <a:r>
              <a:rPr lang="pl-PL" sz="2000" b="1" spc="-40" dirty="0">
                <a:ln/>
                <a:solidFill>
                  <a:srgbClr val="0000CC"/>
                </a:solidFill>
              </a:rPr>
              <a:t>modyfikacja terminu skutków „nie-stochastycznych”  obecnie zwanych „deterministycznymi””</a:t>
            </a:r>
          </a:p>
          <a:p>
            <a:pPr lvl="1">
              <a:lnSpc>
                <a:spcPts val="2000"/>
              </a:lnSpc>
              <a:buSzPct val="150000"/>
            </a:pPr>
            <a:endParaRPr lang="pl-PL" sz="2000" b="1" i="1" spc="-40" dirty="0">
              <a:ln/>
              <a:solidFill>
                <a:schemeClr val="tx1">
                  <a:lumMod val="85000"/>
                  <a:lumOff val="15000"/>
                </a:schemeClr>
              </a:solidFill>
            </a:endParaRPr>
          </a:p>
          <a:p>
            <a:pPr lvl="1">
              <a:lnSpc>
                <a:spcPts val="2000"/>
              </a:lnSpc>
              <a:buSzPct val="150000"/>
            </a:pPr>
            <a:r>
              <a:rPr lang="pl-PL" sz="2000" b="1" i="1" spc="-40" dirty="0">
                <a:ln/>
                <a:solidFill>
                  <a:schemeClr val="tx1">
                    <a:lumMod val="85000"/>
                    <a:lumOff val="15000"/>
                  </a:schemeClr>
                </a:solidFill>
              </a:rPr>
              <a:t>skutek deterministyczny to skutek zdrowotny promieniowania posiadający „w zasadzie” dawkę progową powyżej której ostrość skutku zwiększa się wraz z wartością dawki</a:t>
            </a:r>
          </a:p>
          <a:p>
            <a:pPr lvl="1">
              <a:lnSpc>
                <a:spcPts val="2000"/>
              </a:lnSpc>
              <a:buSzPct val="150000"/>
            </a:pPr>
            <a:endParaRPr lang="pl-PL" sz="2000" b="1" i="1" spc="-40" dirty="0">
              <a:ln/>
              <a:solidFill>
                <a:schemeClr val="tx1">
                  <a:lumMod val="85000"/>
                  <a:lumOff val="15000"/>
                </a:schemeClr>
              </a:solidFill>
            </a:endParaRPr>
          </a:p>
          <a:p>
            <a:pPr marL="342900" indent="-342900">
              <a:lnSpc>
                <a:spcPts val="2000"/>
              </a:lnSpc>
              <a:buSzPct val="150000"/>
              <a:buFont typeface="Wingdings" panose="05000000000000000000" pitchFamily="2" charset="2"/>
              <a:buChar char="§"/>
            </a:pPr>
            <a:r>
              <a:rPr lang="pl-PL" sz="2000" b="1" spc="-40" dirty="0">
                <a:ln/>
                <a:solidFill>
                  <a:srgbClr val="0000CC"/>
                </a:solidFill>
              </a:rPr>
              <a:t>modyfikacja skutków „stochastycznych”:  13 organów plus gonady</a:t>
            </a:r>
            <a:endParaRPr lang="pl-PL" sz="2200" b="1" spc="-40" dirty="0">
              <a:ln/>
              <a:solidFill>
                <a:srgbClr val="0000CC"/>
              </a:solidFill>
            </a:endParaRPr>
          </a:p>
        </p:txBody>
      </p:sp>
      <p:sp>
        <p:nvSpPr>
          <p:cNvPr id="10" name="Prostokąt 9"/>
          <p:cNvSpPr/>
          <p:nvPr/>
        </p:nvSpPr>
        <p:spPr>
          <a:xfrm>
            <a:off x="1043608" y="906794"/>
            <a:ext cx="4896544" cy="502702"/>
          </a:xfrm>
          <a:prstGeom prst="rect">
            <a:avLst/>
          </a:prstGeom>
        </p:spPr>
        <p:txBody>
          <a:bodyPr wrap="square">
            <a:spAutoFit/>
          </a:bodyPr>
          <a:lstStyle/>
          <a:p>
            <a:pPr algn="ctr">
              <a:lnSpc>
                <a:spcPts val="32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zalecenia ICRP Pub. 60  z 1990 r.</a:t>
            </a:r>
          </a:p>
        </p:txBody>
      </p:sp>
      <p:sp>
        <p:nvSpPr>
          <p:cNvPr id="4" name="Prostokąt 3"/>
          <p:cNvSpPr/>
          <p:nvPr/>
        </p:nvSpPr>
        <p:spPr>
          <a:xfrm>
            <a:off x="827584" y="3702511"/>
            <a:ext cx="8280416" cy="2067233"/>
          </a:xfrm>
          <a:prstGeom prst="rect">
            <a:avLst/>
          </a:prstGeom>
        </p:spPr>
        <p:txBody>
          <a:bodyPr wrap="square">
            <a:spAutoFit/>
          </a:bodyPr>
          <a:lstStyle/>
          <a:p>
            <a:pPr algn="ctr">
              <a:lnSpc>
                <a:spcPts val="2200"/>
              </a:lnSpc>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podniesiono współczynnik ryzyka zgonu na raka w skutek promieniowania </a:t>
            </a:r>
          </a:p>
          <a:p>
            <a:pPr algn="ctr">
              <a:lnSpc>
                <a:spcPts val="2200"/>
              </a:lnSpc>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dla ludności z   0.01 Sv</a:t>
            </a:r>
            <a:r>
              <a:rPr lang="pl-PL" sz="20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do </a:t>
            </a:r>
            <a:r>
              <a:rPr lang="pl-PL" sz="2000" b="1"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0.05 Sv</a:t>
            </a:r>
            <a:r>
              <a:rPr lang="pl-PL" sz="2000" b="1"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a:t>
            </a:r>
          </a:p>
          <a:p>
            <a:pPr algn="ctr">
              <a:lnSpc>
                <a:spcPts val="2200"/>
              </a:lnSpc>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dla narażonych zawodowo z   0.01 Sv</a:t>
            </a:r>
            <a:r>
              <a:rPr lang="pl-PL" sz="20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do </a:t>
            </a:r>
            <a:r>
              <a:rPr lang="pl-PL" sz="2000" b="1"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0.04 Sv</a:t>
            </a:r>
            <a:r>
              <a:rPr lang="pl-PL" sz="2000" b="1"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p>
          <a:p>
            <a:pPr algn="ctr">
              <a:lnSpc>
                <a:spcPts val="2200"/>
              </a:lnSpc>
              <a:buSzPct val="150000"/>
            </a:pPr>
            <a:endPar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endParaRPr>
          </a:p>
          <a:p>
            <a:pPr algn="ctr">
              <a:lnSpc>
                <a:spcPts val="2200"/>
              </a:lnSpc>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oraz współczynnik ryzyka zmian cech dziedzicznych</a:t>
            </a:r>
          </a:p>
          <a:p>
            <a:pPr algn="ctr">
              <a:lnSpc>
                <a:spcPts val="2200"/>
              </a:lnSpc>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dla ludności z 0.004 Sv</a:t>
            </a:r>
            <a:r>
              <a:rPr lang="pl-PL" sz="20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do 0.01 Sv</a:t>
            </a:r>
            <a:r>
              <a:rPr lang="pl-PL" sz="20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a:t>
            </a:r>
          </a:p>
          <a:p>
            <a:pPr algn="ctr">
              <a:lnSpc>
                <a:spcPts val="2200"/>
              </a:lnSpc>
              <a:buSzPct val="150000"/>
            </a:pP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dla narażonych zawodowo z   0.004 Sv</a:t>
            </a:r>
            <a:r>
              <a:rPr lang="pl-PL" sz="20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r>
              <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do </a:t>
            </a:r>
            <a:r>
              <a:rPr lang="pl-PL" sz="2000" b="1"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0.06 Sv</a:t>
            </a:r>
            <a:r>
              <a:rPr lang="pl-PL" sz="2000" b="1"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endParaRPr lang="pl-PL" sz="2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endParaRPr>
          </a:p>
        </p:txBody>
      </p:sp>
      <p:sp>
        <p:nvSpPr>
          <p:cNvPr id="14"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extLst>
      <p:ext uri="{BB962C8B-B14F-4D97-AF65-F5344CB8AC3E}">
        <p14:creationId xmlns:p14="http://schemas.microsoft.com/office/powerpoint/2010/main" val="930242249"/>
      </p:ext>
    </p:extLst>
  </p:cSld>
  <p:clrMapOvr>
    <a:masterClrMapping/>
  </p:clrMapOvr>
  <mc:AlternateContent xmlns:mc="http://schemas.openxmlformats.org/markup-compatibility/2006" xmlns:p14="http://schemas.microsoft.com/office/powerpoint/2010/main">
    <mc:Choice Requires="p14">
      <p:transition spd="slow" p14:dur="2000" advTm="54508"/>
    </mc:Choice>
    <mc:Fallback xmlns="">
      <p:transition spd="slow" advTm="545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bwMode="auto">
          <a:xfrm>
            <a:off x="1259648" y="1196752"/>
            <a:ext cx="108000" cy="4932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
          <p:cNvSpPr>
            <a:spLocks noChangeAspect="1" noChangeArrowheads="1"/>
          </p:cNvSpPr>
          <p:nvPr/>
        </p:nvSpPr>
        <p:spPr bwMode="auto">
          <a:xfrm>
            <a:off x="1114920" y="181638"/>
            <a:ext cx="7319463" cy="502702"/>
          </a:xfrm>
          <a:prstGeom prst="rect">
            <a:avLst/>
          </a:prstGeom>
        </p:spPr>
        <p:txBody>
          <a:bodyPr wrap="square">
            <a:spAutoFit/>
          </a:bodyPr>
          <a:lstStyle/>
          <a:p>
            <a:pPr>
              <a:lnSpc>
                <a:spcPts val="32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Zagadnienia</a:t>
            </a:r>
          </a:p>
        </p:txBody>
      </p:sp>
      <p:sp>
        <p:nvSpPr>
          <p:cNvPr id="9" name="Slide Number Placeholder 4"/>
          <p:cNvSpPr txBox="1">
            <a:spLocks/>
          </p:cNvSpPr>
          <p:nvPr/>
        </p:nvSpPr>
        <p:spPr>
          <a:xfrm>
            <a:off x="8604504"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a:t>
            </a:fld>
            <a:endParaRPr lang="pl-PL" sz="1200" b="1" dirty="0"/>
          </a:p>
        </p:txBody>
      </p:sp>
      <p:sp>
        <p:nvSpPr>
          <p:cNvPr id="3" name="Prostokąt 2"/>
          <p:cNvSpPr/>
          <p:nvPr/>
        </p:nvSpPr>
        <p:spPr bwMode="auto">
          <a:xfrm>
            <a:off x="899592" y="1628800"/>
            <a:ext cx="7956912" cy="3600400"/>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4" name="Prostokąt 3"/>
          <p:cNvSpPr/>
          <p:nvPr/>
        </p:nvSpPr>
        <p:spPr bwMode="auto">
          <a:xfrm>
            <a:off x="1129309" y="1068385"/>
            <a:ext cx="7776000" cy="5148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0" name="Prostokąt 9"/>
          <p:cNvSpPr/>
          <p:nvPr/>
        </p:nvSpPr>
        <p:spPr>
          <a:xfrm>
            <a:off x="1114920" y="1124744"/>
            <a:ext cx="7731712" cy="501675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lgn="just">
              <a:buSzPct val="150000"/>
              <a:buFont typeface="Wingdings" panose="05000000000000000000" pitchFamily="2" charset="2"/>
              <a:buChar char="§"/>
            </a:pPr>
            <a:r>
              <a:rPr lang="pl-PL" sz="2200" b="1" spc="-40" dirty="0">
                <a:ln/>
                <a:solidFill>
                  <a:srgbClr val="0000CC"/>
                </a:solidFill>
              </a:rPr>
              <a:t>DYREKTYWA RADY UE 2013/59/EURATOM</a:t>
            </a:r>
          </a:p>
          <a:p>
            <a:pPr marL="800100" lvl="1" indent="-342900" algn="just">
              <a:buSzPct val="120000"/>
              <a:buFont typeface="Courier New" panose="02070309020205020404" pitchFamily="49" charset="0"/>
              <a:buChar char="o"/>
            </a:pPr>
            <a:r>
              <a:rPr lang="pl-PL" sz="2000" b="1" spc="-40" dirty="0">
                <a:ln/>
                <a:solidFill>
                  <a:srgbClr val="0000CC"/>
                </a:solidFill>
              </a:rPr>
              <a:t>postawy prawne</a:t>
            </a:r>
          </a:p>
          <a:p>
            <a:pPr marL="800100" lvl="1" indent="-342900" algn="just">
              <a:buSzPct val="120000"/>
              <a:buFont typeface="Courier New" panose="02070309020205020404" pitchFamily="49" charset="0"/>
              <a:buChar char="o"/>
            </a:pPr>
            <a:r>
              <a:rPr lang="pl-PL" sz="2000" b="1" spc="-40" dirty="0">
                <a:ln/>
                <a:solidFill>
                  <a:srgbClr val="0000CC"/>
                </a:solidFill>
              </a:rPr>
              <a:t>podstawa merytoryczna- rekomendacje Komisji ICRP</a:t>
            </a:r>
          </a:p>
          <a:p>
            <a:pPr marL="800100" lvl="1" indent="-342900" algn="just">
              <a:buSzPct val="120000"/>
              <a:buFont typeface="Courier New" panose="02070309020205020404" pitchFamily="49" charset="0"/>
              <a:buChar char="o"/>
            </a:pPr>
            <a:r>
              <a:rPr lang="pl-PL" sz="2000" b="1" spc="-40" dirty="0">
                <a:ln/>
                <a:solidFill>
                  <a:srgbClr val="0000CC"/>
                </a:solidFill>
              </a:rPr>
              <a:t>zakres wprowadzonych zmian</a:t>
            </a:r>
          </a:p>
          <a:p>
            <a:pPr marL="800100" lvl="1" indent="-342900" algn="just">
              <a:buSzPct val="120000"/>
              <a:buFont typeface="Courier New" panose="02070309020205020404" pitchFamily="49" charset="0"/>
              <a:buChar char="o"/>
            </a:pPr>
            <a:r>
              <a:rPr lang="pl-PL" sz="2000" b="1" spc="-40" dirty="0">
                <a:ln/>
                <a:solidFill>
                  <a:srgbClr val="0000CC"/>
                </a:solidFill>
              </a:rPr>
              <a:t>dyrektywy Rady UE zastąpione</a:t>
            </a:r>
          </a:p>
          <a:p>
            <a:pPr marL="800100" lvl="1" indent="-342900" algn="just">
              <a:buSzPct val="120000"/>
              <a:buFont typeface="Courier New" panose="02070309020205020404" pitchFamily="49" charset="0"/>
              <a:buChar char="o"/>
            </a:pPr>
            <a:r>
              <a:rPr lang="pl-PL" sz="2000" b="1" spc="-40" dirty="0">
                <a:ln/>
                <a:solidFill>
                  <a:srgbClr val="0000CC"/>
                </a:solidFill>
              </a:rPr>
              <a:t>dyrektywy Rady UE uzupełniające</a:t>
            </a:r>
          </a:p>
          <a:p>
            <a:pPr marL="342900" indent="-342900" algn="just">
              <a:buSzPct val="150000"/>
              <a:buFont typeface="Wingdings" panose="05000000000000000000" pitchFamily="2" charset="2"/>
              <a:buChar char="§"/>
            </a:pPr>
            <a:r>
              <a:rPr lang="pl-PL" sz="2200" b="1" spc="-40" dirty="0">
                <a:ln/>
                <a:solidFill>
                  <a:srgbClr val="0000CC"/>
                </a:solidFill>
              </a:rPr>
              <a:t>Ewolucja przepisów ochrony radiologicznej wg. zaleceń ICRP Pub. 26 (1977 r.), ICRP Pub. 60 ( 1990 r.), ICRP Pub. 103 (2007 r.)</a:t>
            </a:r>
          </a:p>
          <a:p>
            <a:pPr marL="342900" indent="-342900" algn="just">
              <a:buSzPct val="150000"/>
              <a:buFont typeface="Wingdings" panose="05000000000000000000" pitchFamily="2" charset="2"/>
              <a:buChar char="§"/>
            </a:pPr>
            <a:r>
              <a:rPr lang="pl-PL" sz="2200" b="1" dirty="0">
                <a:ln/>
                <a:solidFill>
                  <a:srgbClr val="0000CC"/>
                </a:solidFill>
              </a:rPr>
              <a:t>Ogranicznik dawki w procesie optymalizacji</a:t>
            </a:r>
          </a:p>
          <a:p>
            <a:pPr marL="342900" indent="-342900" algn="just">
              <a:buSzPct val="150000"/>
              <a:buFont typeface="Wingdings" panose="05000000000000000000" pitchFamily="2" charset="2"/>
              <a:buChar char="§"/>
            </a:pPr>
            <a:r>
              <a:rPr lang="pl-PL" sz="2200" b="1" dirty="0">
                <a:ln/>
                <a:solidFill>
                  <a:srgbClr val="0000CC"/>
                </a:solidFill>
              </a:rPr>
              <a:t>Ogranicznik dawki oraz poziomy odniesienia w ujęciu DYREKTYWY RADY UE 2013/59/EURATOM </a:t>
            </a:r>
          </a:p>
          <a:p>
            <a:pPr marL="342900" indent="-342900" algn="just">
              <a:buSzPct val="150000"/>
              <a:buFont typeface="Wingdings" panose="05000000000000000000" pitchFamily="2" charset="2"/>
              <a:buChar char="§"/>
            </a:pPr>
            <a:r>
              <a:rPr lang="pl-PL" sz="2200" b="1" dirty="0">
                <a:ln/>
                <a:solidFill>
                  <a:srgbClr val="0000CC"/>
                </a:solidFill>
              </a:rPr>
              <a:t>Ogranicznik dawki oraz poziomy odniesienia w ujęciu obecnego PRAWA ATOMOWEGO w Polsce</a:t>
            </a:r>
          </a:p>
          <a:p>
            <a:pPr marL="342900" indent="-342900" algn="just">
              <a:buSzPct val="150000"/>
              <a:buFont typeface="Wingdings" panose="05000000000000000000" pitchFamily="2" charset="2"/>
              <a:buChar char="§"/>
            </a:pPr>
            <a:r>
              <a:rPr lang="pl-PL" sz="2200" b="1" dirty="0">
                <a:ln/>
                <a:solidFill>
                  <a:srgbClr val="0000CC"/>
                </a:solidFill>
              </a:rPr>
              <a:t>Stan przygotowań do wdrożenia Dyrektywy w krajach UE</a:t>
            </a:r>
          </a:p>
          <a:p>
            <a:pPr marL="342900" indent="-342900" algn="just">
              <a:buSzPct val="150000"/>
              <a:buFont typeface="Wingdings" panose="05000000000000000000" pitchFamily="2" charset="2"/>
              <a:buChar char="§"/>
            </a:pPr>
            <a:endParaRPr lang="pl-PL" sz="2200" b="1" dirty="0">
              <a:ln/>
              <a:solidFill>
                <a:srgbClr val="0000CC"/>
              </a:solidFill>
            </a:endParaRPr>
          </a:p>
        </p:txBody>
      </p:sp>
      <p:pic>
        <p:nvPicPr>
          <p:cNvPr id="2" name="Dźwię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651078878"/>
      </p:ext>
    </p:extLst>
  </p:cSld>
  <p:clrMapOvr>
    <a:masterClrMapping/>
  </p:clrMapOvr>
  <mc:AlternateContent xmlns:mc="http://schemas.openxmlformats.org/markup-compatibility/2006" xmlns:p14="http://schemas.microsoft.com/office/powerpoint/2010/main">
    <mc:Choice Requires="p14">
      <p:transition spd="slow" p14:dur="2000" advTm="1354"/>
    </mc:Choice>
    <mc:Fallback xmlns="">
      <p:transition spd="slow" advTm="1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20</a:t>
            </a:fld>
            <a:endParaRPr lang="pl-PL" sz="1200" b="1" dirty="0"/>
          </a:p>
        </p:txBody>
      </p:sp>
      <p:graphicFrame>
        <p:nvGraphicFramePr>
          <p:cNvPr id="11" name="Tabela 10"/>
          <p:cNvGraphicFramePr>
            <a:graphicFrameLocks noGrp="1"/>
          </p:cNvGraphicFramePr>
          <p:nvPr>
            <p:extLst>
              <p:ext uri="{D42A27DB-BD31-4B8C-83A1-F6EECF244321}">
                <p14:modId xmlns:p14="http://schemas.microsoft.com/office/powerpoint/2010/main" val="240753070"/>
              </p:ext>
            </p:extLst>
          </p:nvPr>
        </p:nvGraphicFramePr>
        <p:xfrm>
          <a:off x="1043608" y="908720"/>
          <a:ext cx="7993414" cy="4592320"/>
        </p:xfrm>
        <a:graphic>
          <a:graphicData uri="http://schemas.openxmlformats.org/drawingml/2006/table">
            <a:tbl>
              <a:tblPr firstRow="1" bandRow="1">
                <a:tableStyleId>{3C2FFA5D-87B4-456A-9821-1D502468CF0F}</a:tableStyleId>
              </a:tblPr>
              <a:tblGrid>
                <a:gridCol w="2665363">
                  <a:extLst>
                    <a:ext uri="{9D8B030D-6E8A-4147-A177-3AD203B41FA5}">
                      <a16:colId xmlns:a16="http://schemas.microsoft.com/office/drawing/2014/main" val="20000"/>
                    </a:ext>
                  </a:extLst>
                </a:gridCol>
                <a:gridCol w="2519213">
                  <a:extLst>
                    <a:ext uri="{9D8B030D-6E8A-4147-A177-3AD203B41FA5}">
                      <a16:colId xmlns:a16="http://schemas.microsoft.com/office/drawing/2014/main" val="20001"/>
                    </a:ext>
                  </a:extLst>
                </a:gridCol>
                <a:gridCol w="2808838">
                  <a:extLst>
                    <a:ext uri="{9D8B030D-6E8A-4147-A177-3AD203B41FA5}">
                      <a16:colId xmlns:a16="http://schemas.microsoft.com/office/drawing/2014/main" val="20002"/>
                    </a:ext>
                  </a:extLst>
                </a:gridCol>
              </a:tblGrid>
              <a:tr h="263272">
                <a:tc gridSpan="3">
                  <a:txBody>
                    <a:bodyPr/>
                    <a:lstStyle/>
                    <a:p>
                      <a:pPr algn="ctr"/>
                      <a:r>
                        <a:rPr lang="pl-PL" sz="1600" noProof="0" dirty="0"/>
                        <a:t>Indywidualne Dawki Graniczne </a:t>
                      </a:r>
                      <a:r>
                        <a:rPr lang="en-US" sz="1600" i="1" noProof="0" dirty="0"/>
                        <a:t>(Individual Dose Limits)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algn="ctr" defTabSz="914400" rtl="0" eaLnBrk="1" latinLnBrk="0" hangingPunct="1">
                        <a:lnSpc>
                          <a:spcPts val="1600"/>
                        </a:lnSpc>
                      </a:pPr>
                      <a:r>
                        <a:rPr lang="en-US" sz="1600" b="1" kern="1200" dirty="0" err="1">
                          <a:solidFill>
                            <a:schemeClr val="tx1"/>
                          </a:solidFill>
                          <a:latin typeface="+mn-lt"/>
                          <a:ea typeface="+mn-ea"/>
                          <a:cs typeface="+mn-cs"/>
                        </a:rPr>
                        <a:t>Rodzaj</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ekspozycji</a:t>
                      </a:r>
                      <a:endParaRPr lang="en-US" sz="1600" b="1" kern="1200" dirty="0">
                        <a:solidFill>
                          <a:schemeClr val="tx1"/>
                        </a:solidFill>
                        <a:latin typeface="+mn-lt"/>
                        <a:ea typeface="+mn-ea"/>
                        <a:cs typeface="+mn-cs"/>
                      </a:endParaRPr>
                    </a:p>
                  </a:txBody>
                  <a:tcPr anchor="ctr">
                    <a:solidFill>
                      <a:schemeClr val="accent1">
                        <a:lumMod val="20000"/>
                        <a:lumOff val="80000"/>
                      </a:schemeClr>
                    </a:solidFill>
                  </a:tcPr>
                </a:tc>
                <a:tc>
                  <a:txBody>
                    <a:bodyPr/>
                    <a:lstStyle/>
                    <a:p>
                      <a:pPr marL="0" algn="ctr" defTabSz="914400" rtl="0" eaLnBrk="1" latinLnBrk="0" hangingPunct="1">
                        <a:lnSpc>
                          <a:spcPts val="1600"/>
                        </a:lnSpc>
                      </a:pPr>
                      <a:r>
                        <a:rPr lang="pl-PL" sz="1600" b="1" kern="1200" dirty="0">
                          <a:solidFill>
                            <a:schemeClr val="tx1"/>
                          </a:solidFill>
                          <a:latin typeface="+mn-lt"/>
                          <a:ea typeface="+mn-ea"/>
                          <a:cs typeface="+mn-cs"/>
                        </a:rPr>
                        <a:t>Zalecenia 1977 </a:t>
                      </a:r>
                      <a:r>
                        <a:rPr lang="pl-PL" sz="1300" b="0" kern="1200" dirty="0">
                          <a:solidFill>
                            <a:schemeClr val="tx1"/>
                          </a:solidFill>
                          <a:latin typeface="+mn-lt"/>
                          <a:ea typeface="+mn-ea"/>
                          <a:cs typeface="+mn-cs"/>
                        </a:rPr>
                        <a:t>(ICRP Pub. 26)</a:t>
                      </a:r>
                      <a:endParaRPr lang="en-US" sz="1300" b="0"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ctr" defTabSz="914400" rtl="0" eaLnBrk="1" latinLnBrk="0" hangingPunct="1">
                        <a:lnSpc>
                          <a:spcPts val="1600"/>
                        </a:lnSpc>
                      </a:pPr>
                      <a:r>
                        <a:rPr lang="pl-PL" sz="1600" b="1" kern="1200" dirty="0">
                          <a:solidFill>
                            <a:schemeClr val="tx1"/>
                          </a:solidFill>
                          <a:latin typeface="+mn-lt"/>
                          <a:ea typeface="+mn-ea"/>
                          <a:cs typeface="+mn-cs"/>
                        </a:rPr>
                        <a:t>Zalecenia 1990 </a:t>
                      </a:r>
                      <a:r>
                        <a:rPr lang="pl-PL" sz="1300" b="0" kern="1200" dirty="0">
                          <a:solidFill>
                            <a:schemeClr val="tx1"/>
                          </a:solidFill>
                          <a:latin typeface="+mn-lt"/>
                          <a:ea typeface="+mn-ea"/>
                          <a:cs typeface="+mn-cs"/>
                        </a:rPr>
                        <a:t>( ICRP pub. 60)</a:t>
                      </a:r>
                      <a:endParaRPr lang="en-US" sz="1300" b="0" kern="1200" dirty="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algn="ctr">
                        <a:lnSpc>
                          <a:spcPts val="1600"/>
                        </a:lnSpc>
                      </a:pPr>
                      <a:r>
                        <a:rPr lang="pl-PL" sz="1600" b="1" dirty="0"/>
                        <a:t>Narażenie zawodowe</a:t>
                      </a:r>
                    </a:p>
                    <a:p>
                      <a:pPr>
                        <a:lnSpc>
                          <a:spcPts val="1600"/>
                        </a:lnSpc>
                      </a:pPr>
                      <a:r>
                        <a:rPr lang="pl-PL" sz="1200" kern="1200" dirty="0">
                          <a:solidFill>
                            <a:schemeClr val="dk1"/>
                          </a:solidFill>
                          <a:latin typeface="+mn-lt"/>
                          <a:ea typeface="+mn-ea"/>
                          <a:cs typeface="+mn-cs"/>
                        </a:rPr>
                        <a:t>(oraz akcje usuwania skutków awarii)</a:t>
                      </a:r>
                      <a:endParaRPr lang="en-US" sz="1200" kern="1200" dirty="0">
                        <a:solidFill>
                          <a:schemeClr val="dk1"/>
                        </a:solidFill>
                        <a:latin typeface="+mn-lt"/>
                        <a:ea typeface="+mn-ea"/>
                        <a:cs typeface="+mn-cs"/>
                      </a:endParaRPr>
                    </a:p>
                  </a:txBody>
                  <a:tcPr>
                    <a:solidFill>
                      <a:srgbClr val="EFF4FB"/>
                    </a:solidFill>
                  </a:tcPr>
                </a:tc>
                <a:tc>
                  <a:txBody>
                    <a:bodyPr/>
                    <a:lstStyle/>
                    <a:p>
                      <a:pPr algn="ctr">
                        <a:lnSpc>
                          <a:spcPts val="1600"/>
                        </a:lnSpc>
                      </a:pPr>
                      <a:r>
                        <a:rPr lang="pl-PL" sz="1600" dirty="0">
                          <a:solidFill>
                            <a:schemeClr val="accent3">
                              <a:lumMod val="50000"/>
                            </a:schemeClr>
                          </a:solidFill>
                        </a:rPr>
                        <a:t>50 </a:t>
                      </a:r>
                      <a:r>
                        <a:rPr lang="pl-PL" sz="1600" dirty="0" err="1">
                          <a:solidFill>
                            <a:schemeClr val="accent3">
                              <a:lumMod val="50000"/>
                            </a:schemeClr>
                          </a:solidFill>
                        </a:rPr>
                        <a:t>mSv</a:t>
                      </a:r>
                      <a:r>
                        <a:rPr lang="pl-PL" sz="1600" dirty="0">
                          <a:solidFill>
                            <a:schemeClr val="accent3">
                              <a:lumMod val="50000"/>
                            </a:schemeClr>
                          </a:solidFill>
                        </a:rPr>
                        <a:t>/rok</a:t>
                      </a:r>
                      <a:r>
                        <a:rPr lang="pl-PL" sz="1600" baseline="30000" dirty="0">
                          <a:solidFill>
                            <a:schemeClr val="accent3">
                              <a:lumMod val="50000"/>
                            </a:schemeClr>
                          </a:solidFill>
                        </a:rPr>
                        <a:t>(</a:t>
                      </a:r>
                      <a:r>
                        <a:rPr lang="pl-PL" sz="1600" baseline="30000" dirty="0">
                          <a:solidFill>
                            <a:schemeClr val="accent3">
                              <a:lumMod val="50000"/>
                            </a:schemeClr>
                          </a:solidFill>
                          <a:sym typeface="Symbol"/>
                        </a:rPr>
                        <a:t>3</a:t>
                      </a:r>
                      <a:endParaRPr lang="en-US" sz="1600" baseline="30000" dirty="0">
                        <a:solidFill>
                          <a:schemeClr val="accent3">
                            <a:lumMod val="50000"/>
                          </a:schemeClr>
                        </a:solidFill>
                      </a:endParaRPr>
                    </a:p>
                  </a:txBody>
                  <a:tcPr anchor="ctr">
                    <a:solidFill>
                      <a:srgbClr val="EFF4FB"/>
                    </a:solidFill>
                  </a:tcPr>
                </a:tc>
                <a:tc>
                  <a:txBody>
                    <a:bodyPr/>
                    <a:lstStyle/>
                    <a:p>
                      <a:pPr>
                        <a:lnSpc>
                          <a:spcPts val="1600"/>
                        </a:lnSpc>
                      </a:pPr>
                      <a:r>
                        <a:rPr lang="pl-PL" sz="1600" dirty="0">
                          <a:solidFill>
                            <a:schemeClr val="accent3">
                              <a:lumMod val="50000"/>
                            </a:schemeClr>
                          </a:solidFill>
                        </a:rPr>
                        <a:t>20 </a:t>
                      </a:r>
                      <a:r>
                        <a:rPr lang="pl-PL" sz="1600" dirty="0" err="1">
                          <a:solidFill>
                            <a:schemeClr val="accent3">
                              <a:lumMod val="50000"/>
                            </a:schemeClr>
                          </a:solidFill>
                        </a:rPr>
                        <a:t>mSv</a:t>
                      </a:r>
                      <a:r>
                        <a:rPr lang="pl-PL" sz="1600" dirty="0">
                          <a:solidFill>
                            <a:schemeClr val="accent3">
                              <a:lumMod val="50000"/>
                            </a:schemeClr>
                          </a:solidFill>
                        </a:rPr>
                        <a:t>/rok</a:t>
                      </a:r>
                      <a:r>
                        <a:rPr lang="pl-PL" sz="1600" baseline="30000" dirty="0">
                          <a:solidFill>
                            <a:schemeClr val="accent3">
                              <a:lumMod val="50000"/>
                            </a:schemeClr>
                          </a:solidFill>
                        </a:rPr>
                        <a:t>1)</a:t>
                      </a:r>
                      <a:endParaRPr lang="pl-PL" sz="1600" dirty="0">
                        <a:solidFill>
                          <a:schemeClr val="accent3">
                            <a:lumMod val="50000"/>
                          </a:schemeClr>
                        </a:solidFill>
                      </a:endParaRPr>
                    </a:p>
                    <a:p>
                      <a:pPr>
                        <a:lnSpc>
                          <a:spcPts val="1600"/>
                        </a:lnSpc>
                      </a:pPr>
                      <a:r>
                        <a:rPr lang="pl-PL" sz="1200" dirty="0">
                          <a:solidFill>
                            <a:schemeClr val="accent3">
                              <a:lumMod val="50000"/>
                            </a:schemeClr>
                          </a:solidFill>
                        </a:rPr>
                        <a:t> </a:t>
                      </a:r>
                      <a:r>
                        <a:rPr lang="pl-PL" sz="1200" kern="1200" dirty="0">
                          <a:solidFill>
                            <a:schemeClr val="accent3">
                              <a:lumMod val="50000"/>
                            </a:schemeClr>
                          </a:solidFill>
                          <a:latin typeface="+mn-lt"/>
                          <a:ea typeface="+mn-ea"/>
                          <a:cs typeface="+mn-cs"/>
                        </a:rPr>
                        <a:t>(uśrednione w okresie 5 lat: &lt;50</a:t>
                      </a:r>
                      <a:r>
                        <a:rPr lang="pl-PL" sz="1200" kern="1200" baseline="0" dirty="0">
                          <a:solidFill>
                            <a:schemeClr val="accent3">
                              <a:lumMod val="50000"/>
                            </a:schemeClr>
                          </a:solidFill>
                          <a:latin typeface="+mn-lt"/>
                          <a:ea typeface="+mn-ea"/>
                          <a:cs typeface="+mn-cs"/>
                        </a:rPr>
                        <a:t> </a:t>
                      </a:r>
                      <a:r>
                        <a:rPr lang="pl-PL" sz="1200" kern="1200" baseline="0" dirty="0" err="1">
                          <a:solidFill>
                            <a:schemeClr val="accent3">
                              <a:lumMod val="50000"/>
                            </a:schemeClr>
                          </a:solidFill>
                          <a:latin typeface="+mn-lt"/>
                          <a:ea typeface="+mn-ea"/>
                          <a:cs typeface="+mn-cs"/>
                        </a:rPr>
                        <a:t>mSv</a:t>
                      </a:r>
                      <a:r>
                        <a:rPr lang="pl-PL" sz="1200" kern="1200" baseline="0" dirty="0">
                          <a:solidFill>
                            <a:schemeClr val="accent3">
                              <a:lumMod val="50000"/>
                            </a:schemeClr>
                          </a:solidFill>
                          <a:latin typeface="+mn-lt"/>
                          <a:ea typeface="+mn-ea"/>
                          <a:cs typeface="+mn-cs"/>
                        </a:rPr>
                        <a:t>/rok</a:t>
                      </a:r>
                      <a:r>
                        <a:rPr lang="pl-PL" sz="1200" kern="1200" dirty="0">
                          <a:solidFill>
                            <a:schemeClr val="accent3">
                              <a:lumMod val="50000"/>
                            </a:schemeClr>
                          </a:solidFill>
                          <a:latin typeface="+mn-lt"/>
                          <a:ea typeface="+mn-ea"/>
                          <a:cs typeface="+mn-cs"/>
                        </a:rPr>
                        <a:t>)</a:t>
                      </a:r>
                      <a:endParaRPr lang="en-US" sz="1200" kern="1200" dirty="0">
                        <a:solidFill>
                          <a:schemeClr val="accent3">
                            <a:lumMod val="50000"/>
                          </a:schemeClr>
                        </a:solidFill>
                        <a:latin typeface="+mn-lt"/>
                        <a:ea typeface="+mn-ea"/>
                        <a:cs typeface="+mn-cs"/>
                      </a:endParaRPr>
                    </a:p>
                  </a:txBody>
                  <a:tcPr>
                    <a:solidFill>
                      <a:srgbClr val="EFF4FB"/>
                    </a:solidFill>
                  </a:tcPr>
                </a:tc>
                <a:extLst>
                  <a:ext uri="{0D108BD9-81ED-4DB2-BD59-A6C34878D82A}">
                    <a16:rowId xmlns:a16="http://schemas.microsoft.com/office/drawing/2014/main" val="10002"/>
                  </a:ext>
                </a:extLst>
              </a:tr>
              <a:tr h="0">
                <a:tc>
                  <a:txBody>
                    <a:bodyPr/>
                    <a:lstStyle/>
                    <a:p>
                      <a:pPr>
                        <a:lnSpc>
                          <a:spcPts val="1600"/>
                        </a:lnSpc>
                      </a:pPr>
                      <a:r>
                        <a:rPr lang="pl-PL" sz="1600" dirty="0">
                          <a:solidFill>
                            <a:srgbClr val="0033CC"/>
                          </a:solidFill>
                        </a:rPr>
                        <a:t>pojedynczy organ: </a:t>
                      </a:r>
                      <a:r>
                        <a:rPr lang="pl-PL" sz="1200" dirty="0">
                          <a:solidFill>
                            <a:srgbClr val="0033CC"/>
                          </a:solidFill>
                        </a:rPr>
                        <a:t>(za wyjątkiem) </a:t>
                      </a:r>
                      <a:endParaRPr lang="en-US" sz="1600" dirty="0">
                        <a:solidFill>
                          <a:srgbClr val="0033CC"/>
                        </a:solidFill>
                      </a:endParaRPr>
                    </a:p>
                  </a:txBody>
                  <a:tcPr anchor="ctr">
                    <a:solidFill>
                      <a:srgbClr val="EFF4FB"/>
                    </a:solidFill>
                  </a:tcPr>
                </a:tc>
                <a:tc>
                  <a:txBody>
                    <a:bodyPr/>
                    <a:lstStyle/>
                    <a:p>
                      <a:pPr algn="ctr">
                        <a:lnSpc>
                          <a:spcPts val="1600"/>
                        </a:lnSpc>
                      </a:pPr>
                      <a:r>
                        <a:rPr lang="pl-PL" sz="1600" dirty="0">
                          <a:solidFill>
                            <a:srgbClr val="0033CC"/>
                          </a:solidFill>
                        </a:rPr>
                        <a:t>500 </a:t>
                      </a:r>
                      <a:r>
                        <a:rPr lang="pl-PL" sz="1600" dirty="0" err="1">
                          <a:solidFill>
                            <a:srgbClr val="0033CC"/>
                          </a:solidFill>
                        </a:rPr>
                        <a:t>mSv</a:t>
                      </a:r>
                      <a:r>
                        <a:rPr lang="pl-PL" sz="1600" dirty="0">
                          <a:solidFill>
                            <a:srgbClr val="0033CC"/>
                          </a:solidFill>
                        </a:rPr>
                        <a:t>/rok</a:t>
                      </a:r>
                      <a:r>
                        <a:rPr lang="pl-PL" sz="1600" baseline="30000" dirty="0">
                          <a:solidFill>
                            <a:srgbClr val="0033CC"/>
                          </a:solidFill>
                        </a:rPr>
                        <a:t>(4</a:t>
                      </a:r>
                      <a:endParaRPr lang="en-US" sz="1600" dirty="0">
                        <a:solidFill>
                          <a:srgbClr val="0033CC"/>
                        </a:solidFill>
                      </a:endParaRPr>
                    </a:p>
                  </a:txBody>
                  <a:tcPr anchor="ctr">
                    <a:solidFill>
                      <a:srgbClr val="EFF4FB"/>
                    </a:solidFill>
                  </a:tcPr>
                </a:tc>
                <a:tc>
                  <a:txBody>
                    <a:bodyPr/>
                    <a:lstStyle/>
                    <a:p>
                      <a:pPr algn="ctr">
                        <a:lnSpc>
                          <a:spcPts val="1600"/>
                        </a:lnSpc>
                      </a:pPr>
                      <a:r>
                        <a:rPr lang="pl-PL" sz="1600" b="1" dirty="0">
                          <a:solidFill>
                            <a:srgbClr val="0033CC"/>
                          </a:solidFill>
                        </a:rPr>
                        <a:t>wycofane</a:t>
                      </a:r>
                      <a:endParaRPr lang="en-US" sz="1600" b="1" dirty="0">
                        <a:solidFill>
                          <a:srgbClr val="0033CC"/>
                        </a:solidFill>
                      </a:endParaRPr>
                    </a:p>
                  </a:txBody>
                  <a:tcPr anchor="ctr">
                    <a:solidFill>
                      <a:srgbClr val="EFF4FB"/>
                    </a:solidFill>
                  </a:tcPr>
                </a:tc>
                <a:extLst>
                  <a:ext uri="{0D108BD9-81ED-4DB2-BD59-A6C34878D82A}">
                    <a16:rowId xmlns:a16="http://schemas.microsoft.com/office/drawing/2014/main" val="10003"/>
                  </a:ext>
                </a:extLst>
              </a:tr>
              <a:tr h="0">
                <a:tc>
                  <a:txBody>
                    <a:bodyPr/>
                    <a:lstStyle/>
                    <a:p>
                      <a:pPr algn="r">
                        <a:lnSpc>
                          <a:spcPts val="1600"/>
                        </a:lnSpc>
                      </a:pPr>
                      <a:r>
                        <a:rPr lang="pl-PL" sz="1600" dirty="0">
                          <a:solidFill>
                            <a:srgbClr val="0033CC"/>
                          </a:solidFill>
                        </a:rPr>
                        <a:t>soczewki oka</a:t>
                      </a:r>
                      <a:endParaRPr lang="en-US" sz="1600" dirty="0">
                        <a:solidFill>
                          <a:srgbClr val="0033CC"/>
                        </a:solidFill>
                      </a:endParaRPr>
                    </a:p>
                  </a:txBody>
                  <a:tcPr anchor="ctr">
                    <a:solidFill>
                      <a:srgbClr val="EFF4FB"/>
                    </a:solidFill>
                  </a:tcPr>
                </a:tc>
                <a:tc>
                  <a:txBody>
                    <a:bodyPr/>
                    <a:lstStyle/>
                    <a:p>
                      <a:pPr algn="ctr">
                        <a:lnSpc>
                          <a:spcPts val="1600"/>
                        </a:lnSpc>
                      </a:pPr>
                      <a:r>
                        <a:rPr lang="pl-PL" sz="1600" dirty="0">
                          <a:solidFill>
                            <a:srgbClr val="0033CC"/>
                          </a:solidFill>
                        </a:rPr>
                        <a:t>300 </a:t>
                      </a:r>
                      <a:r>
                        <a:rPr lang="pl-PL" sz="1600" dirty="0" err="1">
                          <a:solidFill>
                            <a:srgbClr val="0033CC"/>
                          </a:solidFill>
                        </a:rPr>
                        <a:t>mSv</a:t>
                      </a:r>
                      <a:r>
                        <a:rPr lang="pl-PL" sz="1600" dirty="0">
                          <a:solidFill>
                            <a:srgbClr val="0033CC"/>
                          </a:solidFill>
                        </a:rPr>
                        <a:t>/rok</a:t>
                      </a:r>
                      <a:endParaRPr lang="en-US" sz="1600" dirty="0">
                        <a:solidFill>
                          <a:srgbClr val="0033CC"/>
                        </a:solidFill>
                      </a:endParaRPr>
                    </a:p>
                  </a:txBody>
                  <a:tcPr anchor="ctr">
                    <a:solidFill>
                      <a:srgbClr val="EFF4FB"/>
                    </a:solidFill>
                  </a:tcPr>
                </a:tc>
                <a:tc>
                  <a:txBody>
                    <a:bodyPr/>
                    <a:lstStyle/>
                    <a:p>
                      <a:pPr>
                        <a:lnSpc>
                          <a:spcPts val="1600"/>
                        </a:lnSpc>
                      </a:pPr>
                      <a:r>
                        <a:rPr lang="pl-PL" sz="1600" dirty="0">
                          <a:solidFill>
                            <a:srgbClr val="0033CC"/>
                          </a:solidFill>
                        </a:rPr>
                        <a:t>150 </a:t>
                      </a:r>
                      <a:r>
                        <a:rPr lang="pl-PL" sz="1600" dirty="0" err="1">
                          <a:solidFill>
                            <a:srgbClr val="0033CC"/>
                          </a:solidFill>
                        </a:rPr>
                        <a:t>mSv</a:t>
                      </a:r>
                      <a:r>
                        <a:rPr lang="pl-PL" sz="1600" dirty="0">
                          <a:solidFill>
                            <a:srgbClr val="0033CC"/>
                          </a:solidFill>
                        </a:rPr>
                        <a:t>/rok</a:t>
                      </a:r>
                      <a:r>
                        <a:rPr lang="pl-PL" sz="1600" baseline="30000" dirty="0">
                          <a:solidFill>
                            <a:srgbClr val="0033CC"/>
                          </a:solidFill>
                        </a:rPr>
                        <a:t>2)</a:t>
                      </a:r>
                      <a:endParaRPr lang="en-US" sz="1600" baseline="30000" dirty="0">
                        <a:solidFill>
                          <a:srgbClr val="0033CC"/>
                        </a:solidFill>
                      </a:endParaRPr>
                    </a:p>
                  </a:txBody>
                  <a:tcPr>
                    <a:solidFill>
                      <a:srgbClr val="EFF4FB"/>
                    </a:solidFill>
                  </a:tcPr>
                </a:tc>
                <a:extLst>
                  <a:ext uri="{0D108BD9-81ED-4DB2-BD59-A6C34878D82A}">
                    <a16:rowId xmlns:a16="http://schemas.microsoft.com/office/drawing/2014/main" val="10004"/>
                  </a:ext>
                </a:extLst>
              </a:tr>
              <a:tr h="0">
                <a:tc>
                  <a:txBody>
                    <a:bodyPr/>
                    <a:lstStyle/>
                    <a:p>
                      <a:pPr algn="r">
                        <a:lnSpc>
                          <a:spcPts val="1600"/>
                        </a:lnSpc>
                      </a:pPr>
                      <a:r>
                        <a:rPr lang="pl-PL" sz="1600" dirty="0">
                          <a:solidFill>
                            <a:srgbClr val="0033CC"/>
                          </a:solidFill>
                        </a:rPr>
                        <a:t>skóry</a:t>
                      </a:r>
                      <a:endParaRPr lang="en-US" sz="1600" dirty="0">
                        <a:solidFill>
                          <a:srgbClr val="0033CC"/>
                        </a:solidFill>
                      </a:endParaRPr>
                    </a:p>
                  </a:txBody>
                  <a:tcPr anchor="ctr">
                    <a:solidFill>
                      <a:srgbClr val="EFF4FB"/>
                    </a:solidFill>
                  </a:tcPr>
                </a:tc>
                <a:tc>
                  <a:txBody>
                    <a:bodyPr/>
                    <a:lstStyle/>
                    <a:p>
                      <a:pPr algn="ctr">
                        <a:lnSpc>
                          <a:spcPts val="1600"/>
                        </a:lnSpc>
                      </a:pPr>
                      <a:r>
                        <a:rPr lang="pl-PL" sz="1600" dirty="0">
                          <a:solidFill>
                            <a:srgbClr val="0033CC"/>
                          </a:solidFill>
                        </a:rPr>
                        <a:t>20 </a:t>
                      </a:r>
                      <a:r>
                        <a:rPr lang="pl-PL" sz="1600" dirty="0" err="1">
                          <a:solidFill>
                            <a:srgbClr val="0033CC"/>
                          </a:solidFill>
                        </a:rPr>
                        <a:t>Sv</a:t>
                      </a:r>
                      <a:r>
                        <a:rPr lang="pl-PL" sz="1600" dirty="0">
                          <a:solidFill>
                            <a:srgbClr val="0033CC"/>
                          </a:solidFill>
                        </a:rPr>
                        <a:t> </a:t>
                      </a:r>
                      <a:r>
                        <a:rPr lang="pl-PL" sz="1600" kern="1200" dirty="0">
                          <a:solidFill>
                            <a:srgbClr val="0033CC"/>
                          </a:solidFill>
                          <a:latin typeface="+mn-lt"/>
                          <a:ea typeface="+mn-ea"/>
                          <a:cs typeface="+mn-cs"/>
                        </a:rPr>
                        <a:t>(w okresie życia)</a:t>
                      </a:r>
                      <a:endParaRPr lang="en-US" sz="1600" kern="1200" dirty="0">
                        <a:solidFill>
                          <a:srgbClr val="0033CC"/>
                        </a:solidFill>
                        <a:latin typeface="+mn-lt"/>
                        <a:ea typeface="+mn-ea"/>
                        <a:cs typeface="+mn-cs"/>
                      </a:endParaRPr>
                    </a:p>
                  </a:txBody>
                  <a:tcPr anchor="ctr">
                    <a:solidFill>
                      <a:srgbClr val="EFF4FB"/>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pl-PL" sz="1600" dirty="0">
                          <a:solidFill>
                            <a:srgbClr val="0033CC"/>
                          </a:solidFill>
                        </a:rPr>
                        <a:t>500 </a:t>
                      </a:r>
                      <a:r>
                        <a:rPr lang="pl-PL" sz="1600" dirty="0" err="1">
                          <a:solidFill>
                            <a:srgbClr val="0033CC"/>
                          </a:solidFill>
                        </a:rPr>
                        <a:t>mSv</a:t>
                      </a:r>
                      <a:r>
                        <a:rPr lang="pl-PL" sz="1600" dirty="0">
                          <a:solidFill>
                            <a:srgbClr val="0033CC"/>
                          </a:solidFill>
                        </a:rPr>
                        <a:t>/rok</a:t>
                      </a:r>
                      <a:r>
                        <a:rPr lang="pl-PL" sz="1600" baseline="30000" dirty="0">
                          <a:solidFill>
                            <a:srgbClr val="0033CC"/>
                          </a:solidFill>
                        </a:rPr>
                        <a:t>2)</a:t>
                      </a:r>
                      <a:endParaRPr lang="en-US" sz="1600" dirty="0">
                        <a:solidFill>
                          <a:srgbClr val="0033CC"/>
                        </a:solidFill>
                      </a:endParaRPr>
                    </a:p>
                  </a:txBody>
                  <a:tcPr>
                    <a:solidFill>
                      <a:srgbClr val="EFF4FB"/>
                    </a:solidFill>
                  </a:tcPr>
                </a:tc>
                <a:extLst>
                  <a:ext uri="{0D108BD9-81ED-4DB2-BD59-A6C34878D82A}">
                    <a16:rowId xmlns:a16="http://schemas.microsoft.com/office/drawing/2014/main" val="10005"/>
                  </a:ext>
                </a:extLst>
              </a:tr>
              <a:tr h="0">
                <a:tc>
                  <a:txBody>
                    <a:bodyPr/>
                    <a:lstStyle/>
                    <a:p>
                      <a:pPr algn="r">
                        <a:lnSpc>
                          <a:spcPts val="1600"/>
                        </a:lnSpc>
                      </a:pPr>
                      <a:r>
                        <a:rPr lang="pl-PL" sz="1600" dirty="0">
                          <a:solidFill>
                            <a:srgbClr val="0033CC"/>
                          </a:solidFill>
                        </a:rPr>
                        <a:t>rąk oraz stóp</a:t>
                      </a:r>
                      <a:endParaRPr lang="en-US" sz="1600" dirty="0">
                        <a:solidFill>
                          <a:srgbClr val="0033CC"/>
                        </a:solidFill>
                      </a:endParaRPr>
                    </a:p>
                  </a:txBody>
                  <a:tcPr anchor="ctr">
                    <a:solidFill>
                      <a:srgbClr val="EFF4FB"/>
                    </a:solidFill>
                  </a:tcPr>
                </a:tc>
                <a:tc>
                  <a:txBody>
                    <a:bodyPr/>
                    <a:lstStyle/>
                    <a:p>
                      <a:pPr algn="ctr">
                        <a:lnSpc>
                          <a:spcPts val="1600"/>
                        </a:lnSpc>
                      </a:pPr>
                      <a:r>
                        <a:rPr lang="pl-PL" sz="1600" dirty="0">
                          <a:solidFill>
                            <a:srgbClr val="0033CC"/>
                          </a:solidFill>
                        </a:rPr>
                        <a:t>-</a:t>
                      </a:r>
                      <a:endParaRPr lang="en-US" sz="1600" dirty="0">
                        <a:solidFill>
                          <a:srgbClr val="0033CC"/>
                        </a:solidFill>
                      </a:endParaRPr>
                    </a:p>
                  </a:txBody>
                  <a:tcPr anchor="ctr">
                    <a:solidFill>
                      <a:srgbClr val="EFF4FB"/>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pl-PL" sz="1600" dirty="0">
                          <a:solidFill>
                            <a:srgbClr val="0033CC"/>
                          </a:solidFill>
                        </a:rPr>
                        <a:t>500 </a:t>
                      </a:r>
                      <a:r>
                        <a:rPr lang="pl-PL" sz="1600" dirty="0" err="1">
                          <a:solidFill>
                            <a:srgbClr val="0033CC"/>
                          </a:solidFill>
                        </a:rPr>
                        <a:t>mSv</a:t>
                      </a:r>
                      <a:r>
                        <a:rPr lang="pl-PL" sz="1600" dirty="0">
                          <a:solidFill>
                            <a:srgbClr val="0033CC"/>
                          </a:solidFill>
                        </a:rPr>
                        <a:t>/rok</a:t>
                      </a:r>
                      <a:r>
                        <a:rPr lang="pl-PL" sz="1600" baseline="30000" dirty="0">
                          <a:solidFill>
                            <a:srgbClr val="0033CC"/>
                          </a:solidFill>
                        </a:rPr>
                        <a:t>2)</a:t>
                      </a:r>
                      <a:endParaRPr lang="en-US" sz="1600" dirty="0">
                        <a:solidFill>
                          <a:srgbClr val="0033CC"/>
                        </a:solidFill>
                      </a:endParaRPr>
                    </a:p>
                  </a:txBody>
                  <a:tcPr>
                    <a:solidFill>
                      <a:srgbClr val="EFF4FB"/>
                    </a:solidFill>
                  </a:tcPr>
                </a:tc>
                <a:extLst>
                  <a:ext uri="{0D108BD9-81ED-4DB2-BD59-A6C34878D82A}">
                    <a16:rowId xmlns:a16="http://schemas.microsoft.com/office/drawing/2014/main" val="10006"/>
                  </a:ext>
                </a:extLst>
              </a:tr>
              <a:tr h="0">
                <a:tc>
                  <a:txBody>
                    <a:bodyPr/>
                    <a:lstStyle/>
                    <a:p>
                      <a:pPr>
                        <a:lnSpc>
                          <a:spcPts val="1600"/>
                        </a:lnSpc>
                      </a:pPr>
                      <a:r>
                        <a:rPr lang="pl-PL" sz="1600" dirty="0">
                          <a:solidFill>
                            <a:srgbClr val="0033CC"/>
                          </a:solidFill>
                        </a:rPr>
                        <a:t>Kobiety</a:t>
                      </a:r>
                      <a:r>
                        <a:rPr lang="pl-PL" sz="1600" baseline="0" dirty="0">
                          <a:solidFill>
                            <a:srgbClr val="0033CC"/>
                          </a:solidFill>
                        </a:rPr>
                        <a:t> w ciąży</a:t>
                      </a:r>
                      <a:endParaRPr lang="en-US" sz="1600" dirty="0">
                        <a:solidFill>
                          <a:srgbClr val="0033CC"/>
                        </a:solidFill>
                      </a:endParaRPr>
                    </a:p>
                  </a:txBody>
                  <a:tcPr anchor="ctr">
                    <a:solidFill>
                      <a:srgbClr val="EFF4FB"/>
                    </a:solidFill>
                  </a:tcPr>
                </a:tc>
                <a:tc>
                  <a:txBody>
                    <a:bodyPr/>
                    <a:lstStyle/>
                    <a:p>
                      <a:pPr>
                        <a:lnSpc>
                          <a:spcPts val="1600"/>
                        </a:lnSpc>
                      </a:pPr>
                      <a:endParaRPr lang="en-US" dirty="0"/>
                    </a:p>
                  </a:txBody>
                  <a:tcPr anchor="ctr">
                    <a:solidFill>
                      <a:srgbClr val="EFF4FB"/>
                    </a:solidFill>
                  </a:tcPr>
                </a:tc>
                <a:tc>
                  <a:txBody>
                    <a:bodyPr/>
                    <a:lstStyle/>
                    <a:p>
                      <a:pPr>
                        <a:lnSpc>
                          <a:spcPts val="1600"/>
                        </a:lnSpc>
                      </a:pPr>
                      <a:r>
                        <a:rPr lang="pl-PL" sz="1600" dirty="0">
                          <a:solidFill>
                            <a:srgbClr val="0033CC"/>
                          </a:solidFill>
                        </a:rPr>
                        <a:t>2 </a:t>
                      </a:r>
                      <a:r>
                        <a:rPr lang="pl-PL" sz="1600" dirty="0" err="1">
                          <a:solidFill>
                            <a:srgbClr val="0033CC"/>
                          </a:solidFill>
                        </a:rPr>
                        <a:t>mSv</a:t>
                      </a:r>
                      <a:r>
                        <a:rPr lang="pl-PL" sz="1600" dirty="0">
                          <a:solidFill>
                            <a:srgbClr val="0033CC"/>
                          </a:solidFill>
                        </a:rPr>
                        <a:t> </a:t>
                      </a:r>
                      <a:r>
                        <a:rPr lang="pl-PL" sz="1200" kern="1200" dirty="0">
                          <a:solidFill>
                            <a:srgbClr val="0033CC"/>
                          </a:solidFill>
                          <a:latin typeface="+mn-lt"/>
                          <a:ea typeface="+mn-ea"/>
                          <a:cs typeface="+mn-cs"/>
                        </a:rPr>
                        <a:t>na </a:t>
                      </a:r>
                      <a:r>
                        <a:rPr lang="pl-PL" sz="1200" kern="1200" dirty="0" err="1">
                          <a:solidFill>
                            <a:srgbClr val="0033CC"/>
                          </a:solidFill>
                          <a:latin typeface="+mn-lt"/>
                          <a:ea typeface="+mn-ea"/>
                          <a:cs typeface="+mn-cs"/>
                        </a:rPr>
                        <a:t>powierzchi</a:t>
                      </a:r>
                      <a:r>
                        <a:rPr lang="pl-PL" sz="1200" kern="1200" dirty="0">
                          <a:solidFill>
                            <a:srgbClr val="0033CC"/>
                          </a:solidFill>
                          <a:latin typeface="+mn-lt"/>
                          <a:ea typeface="+mn-ea"/>
                          <a:cs typeface="+mn-cs"/>
                        </a:rPr>
                        <a:t> podbrzusza</a:t>
                      </a:r>
                      <a:r>
                        <a:rPr lang="pl-PL" sz="1600" dirty="0">
                          <a:solidFill>
                            <a:srgbClr val="0033CC"/>
                          </a:solidFill>
                        </a:rPr>
                        <a:t>, </a:t>
                      </a:r>
                    </a:p>
                    <a:p>
                      <a:pPr>
                        <a:lnSpc>
                          <a:spcPts val="1600"/>
                        </a:lnSpc>
                      </a:pPr>
                      <a:r>
                        <a:rPr lang="pl-PL" sz="1600" dirty="0">
                          <a:solidFill>
                            <a:srgbClr val="0033CC"/>
                          </a:solidFill>
                        </a:rPr>
                        <a:t>1 </a:t>
                      </a:r>
                      <a:r>
                        <a:rPr lang="pl-PL" sz="1600" dirty="0" err="1">
                          <a:solidFill>
                            <a:srgbClr val="0033CC"/>
                          </a:solidFill>
                        </a:rPr>
                        <a:t>mSv</a:t>
                      </a:r>
                      <a:r>
                        <a:rPr lang="pl-PL" sz="1600" dirty="0">
                          <a:solidFill>
                            <a:srgbClr val="0033CC"/>
                          </a:solidFill>
                        </a:rPr>
                        <a:t> </a:t>
                      </a:r>
                      <a:r>
                        <a:rPr lang="pl-PL" sz="1200" kern="1200" dirty="0">
                          <a:solidFill>
                            <a:srgbClr val="0033CC"/>
                          </a:solidFill>
                          <a:latin typeface="+mn-lt"/>
                          <a:ea typeface="+mn-ea"/>
                          <a:cs typeface="+mn-cs"/>
                        </a:rPr>
                        <a:t>od wniknięć radionuklidów</a:t>
                      </a:r>
                      <a:endParaRPr lang="en-US" sz="1200" kern="1200" dirty="0">
                        <a:solidFill>
                          <a:srgbClr val="0033CC"/>
                        </a:solidFill>
                        <a:latin typeface="+mn-lt"/>
                        <a:ea typeface="+mn-ea"/>
                        <a:cs typeface="+mn-cs"/>
                      </a:endParaRPr>
                    </a:p>
                  </a:txBody>
                  <a:tcPr>
                    <a:solidFill>
                      <a:srgbClr val="EFF4FB"/>
                    </a:solidFill>
                  </a:tcP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pl-PL" sz="1600" b="1" dirty="0"/>
                        <a:t>Narażenie ludności</a:t>
                      </a:r>
                    </a:p>
                    <a:p>
                      <a:pPr marL="0" marR="0" indent="0" algn="l" defTabSz="914400" rtl="0" eaLnBrk="1" fontAlgn="auto" latinLnBrk="0" hangingPunct="1">
                        <a:lnSpc>
                          <a:spcPts val="1600"/>
                        </a:lnSpc>
                        <a:spcBef>
                          <a:spcPts val="0"/>
                        </a:spcBef>
                        <a:spcAft>
                          <a:spcPts val="0"/>
                        </a:spcAft>
                        <a:buClrTx/>
                        <a:buSzTx/>
                        <a:buFontTx/>
                        <a:buNone/>
                        <a:tabLst/>
                        <a:defRPr/>
                      </a:pPr>
                      <a:r>
                        <a:rPr lang="pl-PL" sz="1600" b="1" dirty="0">
                          <a:solidFill>
                            <a:schemeClr val="tx1"/>
                          </a:solidFill>
                        </a:rPr>
                        <a:t>1985 Paris Statement</a:t>
                      </a:r>
                      <a:endParaRPr lang="en-US" sz="1600" dirty="0">
                        <a:solidFill>
                          <a:schemeClr val="tx1"/>
                        </a:solidFill>
                      </a:endParaRPr>
                    </a:p>
                  </a:txBody>
                  <a:tcPr>
                    <a:solidFill>
                      <a:srgbClr val="EFF4FB"/>
                    </a:solidFill>
                  </a:tcPr>
                </a:tc>
                <a:tc>
                  <a:txBody>
                    <a:bodyPr/>
                    <a:lstStyle/>
                    <a:p>
                      <a:pPr>
                        <a:lnSpc>
                          <a:spcPts val="1600"/>
                        </a:lnSpc>
                      </a:pPr>
                      <a:r>
                        <a:rPr lang="pl-PL" sz="1600" dirty="0">
                          <a:solidFill>
                            <a:schemeClr val="accent3">
                              <a:lumMod val="50000"/>
                            </a:schemeClr>
                          </a:solidFill>
                        </a:rPr>
                        <a:t>5 </a:t>
                      </a:r>
                      <a:r>
                        <a:rPr lang="pl-PL" sz="1600" dirty="0" err="1">
                          <a:solidFill>
                            <a:schemeClr val="accent3">
                              <a:lumMod val="50000"/>
                            </a:schemeClr>
                          </a:solidFill>
                        </a:rPr>
                        <a:t>mSv</a:t>
                      </a:r>
                      <a:r>
                        <a:rPr lang="pl-PL" sz="1600" dirty="0">
                          <a:solidFill>
                            <a:schemeClr val="accent3">
                              <a:lumMod val="50000"/>
                            </a:schemeClr>
                          </a:solidFill>
                        </a:rPr>
                        <a:t>/rok </a:t>
                      </a:r>
                      <a:r>
                        <a:rPr lang="pl-PL" sz="1600" baseline="30000" dirty="0">
                          <a:solidFill>
                            <a:schemeClr val="accent3">
                              <a:lumMod val="50000"/>
                            </a:schemeClr>
                          </a:solidFill>
                        </a:rPr>
                        <a:t>(3</a:t>
                      </a:r>
                    </a:p>
                    <a:p>
                      <a:pPr>
                        <a:lnSpc>
                          <a:spcPts val="1600"/>
                        </a:lnSpc>
                      </a:pPr>
                      <a:r>
                        <a:rPr lang="pl-PL" sz="1600" baseline="0" dirty="0">
                          <a:solidFill>
                            <a:schemeClr val="accent3">
                              <a:lumMod val="50000"/>
                            </a:schemeClr>
                          </a:solidFill>
                        </a:rPr>
                        <a:t>1 </a:t>
                      </a:r>
                      <a:r>
                        <a:rPr lang="pl-PL" sz="1600" baseline="0" dirty="0" err="1">
                          <a:solidFill>
                            <a:schemeClr val="accent3">
                              <a:lumMod val="50000"/>
                            </a:schemeClr>
                          </a:solidFill>
                        </a:rPr>
                        <a:t>mSv</a:t>
                      </a:r>
                      <a:r>
                        <a:rPr lang="pl-PL" sz="1600" baseline="0" dirty="0">
                          <a:solidFill>
                            <a:schemeClr val="accent3">
                              <a:lumMod val="50000"/>
                            </a:schemeClr>
                          </a:solidFill>
                        </a:rPr>
                        <a:t>/rok</a:t>
                      </a:r>
                      <a:r>
                        <a:rPr lang="pl-PL" sz="1600" baseline="30000" dirty="0">
                          <a:solidFill>
                            <a:schemeClr val="accent3">
                              <a:lumMod val="50000"/>
                            </a:schemeClr>
                          </a:solidFill>
                        </a:rPr>
                        <a:t>(3 </a:t>
                      </a:r>
                      <a:r>
                        <a:rPr lang="pl-PL" sz="1600" baseline="0" dirty="0">
                          <a:solidFill>
                            <a:schemeClr val="accent3">
                              <a:lumMod val="50000"/>
                            </a:schemeClr>
                          </a:solidFill>
                        </a:rPr>
                        <a:t>-</a:t>
                      </a:r>
                      <a:r>
                        <a:rPr lang="pl-PL" sz="1200" baseline="0" dirty="0">
                          <a:solidFill>
                            <a:schemeClr val="accent3">
                              <a:lumMod val="50000"/>
                            </a:schemeClr>
                          </a:solidFill>
                        </a:rPr>
                        <a:t>dozwolony limit 5 </a:t>
                      </a:r>
                      <a:r>
                        <a:rPr lang="pl-PL" sz="1200" baseline="0" dirty="0" err="1">
                          <a:solidFill>
                            <a:schemeClr val="accent3">
                              <a:lumMod val="50000"/>
                            </a:schemeClr>
                          </a:solidFill>
                        </a:rPr>
                        <a:t>mSv</a:t>
                      </a:r>
                      <a:r>
                        <a:rPr lang="pl-PL" sz="1200" baseline="0" dirty="0">
                          <a:solidFill>
                            <a:schemeClr val="accent3">
                              <a:lumMod val="50000"/>
                            </a:schemeClr>
                          </a:solidFill>
                        </a:rPr>
                        <a:t>/rok o ile średnia w ciągu całego życia &lt; 1mSv/rok</a:t>
                      </a:r>
                      <a:r>
                        <a:rPr lang="pl-PL" sz="1600" baseline="0" dirty="0">
                          <a:solidFill>
                            <a:schemeClr val="accent3">
                              <a:lumMod val="50000"/>
                            </a:schemeClr>
                          </a:solidFill>
                        </a:rPr>
                        <a:t>)</a:t>
                      </a:r>
                      <a:endParaRPr lang="en-US" sz="1600" baseline="0" dirty="0">
                        <a:solidFill>
                          <a:schemeClr val="accent3">
                            <a:lumMod val="50000"/>
                          </a:schemeClr>
                        </a:solidFill>
                      </a:endParaRPr>
                    </a:p>
                  </a:txBody>
                  <a:tcPr anchor="ctr">
                    <a:solidFill>
                      <a:srgbClr val="EFF4FB"/>
                    </a:solidFill>
                  </a:tcPr>
                </a:tc>
                <a:tc>
                  <a:txBody>
                    <a:bodyPr/>
                    <a:lstStyle/>
                    <a:p>
                      <a:pPr>
                        <a:lnSpc>
                          <a:spcPts val="1600"/>
                        </a:lnSpc>
                      </a:pPr>
                      <a:r>
                        <a:rPr lang="pl-PL" sz="1600" dirty="0">
                          <a:solidFill>
                            <a:schemeClr val="accent3">
                              <a:lumMod val="50000"/>
                            </a:schemeClr>
                          </a:solidFill>
                        </a:rPr>
                        <a:t>1 </a:t>
                      </a:r>
                      <a:r>
                        <a:rPr lang="pl-PL" sz="1600" dirty="0" err="1">
                          <a:solidFill>
                            <a:schemeClr val="accent3">
                              <a:lumMod val="50000"/>
                            </a:schemeClr>
                          </a:solidFill>
                        </a:rPr>
                        <a:t>mSv</a:t>
                      </a:r>
                      <a:r>
                        <a:rPr lang="pl-PL" sz="1600" dirty="0">
                          <a:solidFill>
                            <a:schemeClr val="accent3">
                              <a:lumMod val="50000"/>
                            </a:schemeClr>
                          </a:solidFill>
                        </a:rPr>
                        <a:t>/rok</a:t>
                      </a:r>
                      <a:r>
                        <a:rPr lang="pl-PL" sz="1200" dirty="0">
                          <a:solidFill>
                            <a:schemeClr val="accent3">
                              <a:lumMod val="50000"/>
                            </a:schemeClr>
                          </a:solidFill>
                        </a:rPr>
                        <a:t>(&gt; wartości o ile średnia w ciągu 5 lat &lt; 1mSv/rok</a:t>
                      </a:r>
                      <a:r>
                        <a:rPr lang="pl-PL" sz="1600" dirty="0">
                          <a:solidFill>
                            <a:schemeClr val="accent3">
                              <a:lumMod val="50000"/>
                            </a:schemeClr>
                          </a:solidFill>
                        </a:rPr>
                        <a:t>)</a:t>
                      </a:r>
                    </a:p>
                    <a:p>
                      <a:pPr>
                        <a:lnSpc>
                          <a:spcPts val="1600"/>
                        </a:lnSpc>
                      </a:pPr>
                      <a:endParaRPr lang="en-US" sz="1600" dirty="0">
                        <a:solidFill>
                          <a:schemeClr val="accent3">
                            <a:lumMod val="50000"/>
                          </a:schemeClr>
                        </a:solidFill>
                      </a:endParaRPr>
                    </a:p>
                  </a:txBody>
                  <a:tcPr anchor="ctr">
                    <a:solidFill>
                      <a:srgbClr val="EFF4FB"/>
                    </a:solidFill>
                  </a:tcPr>
                </a:tc>
                <a:extLst>
                  <a:ext uri="{0D108BD9-81ED-4DB2-BD59-A6C34878D82A}">
                    <a16:rowId xmlns:a16="http://schemas.microsoft.com/office/drawing/2014/main" val="10008"/>
                  </a:ext>
                </a:extLst>
              </a:tr>
              <a:tr h="0">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pl-PL" sz="1600" dirty="0">
                          <a:solidFill>
                            <a:srgbClr val="0033CC"/>
                          </a:solidFill>
                        </a:rPr>
                        <a:t>pojedynczy organ </a:t>
                      </a:r>
                      <a:r>
                        <a:rPr lang="pl-PL" sz="1200" dirty="0">
                          <a:solidFill>
                            <a:srgbClr val="0033CC"/>
                          </a:solidFill>
                        </a:rPr>
                        <a:t>(za wyjątkiem) </a:t>
                      </a:r>
                      <a:r>
                        <a:rPr lang="pl-PL" sz="1600" dirty="0">
                          <a:solidFill>
                            <a:srgbClr val="0033CC"/>
                          </a:solidFill>
                        </a:rPr>
                        <a:t>:</a:t>
                      </a:r>
                      <a:endParaRPr lang="en-US" sz="1600" dirty="0">
                        <a:solidFill>
                          <a:srgbClr val="0033CC"/>
                        </a:solidFill>
                      </a:endParaRPr>
                    </a:p>
                  </a:txBody>
                  <a:tcPr anchor="ctr">
                    <a:solidFill>
                      <a:srgbClr val="EFF4FB"/>
                    </a:solidFill>
                  </a:tcPr>
                </a:tc>
                <a:tc>
                  <a:txBody>
                    <a:bodyPr/>
                    <a:lstStyle/>
                    <a:p>
                      <a:pPr>
                        <a:lnSpc>
                          <a:spcPts val="1600"/>
                        </a:lnSpc>
                      </a:pPr>
                      <a:r>
                        <a:rPr lang="pl-PL" sz="1600" dirty="0">
                          <a:solidFill>
                            <a:srgbClr val="0033CC"/>
                          </a:solidFill>
                        </a:rPr>
                        <a:t>50 </a:t>
                      </a:r>
                      <a:r>
                        <a:rPr lang="pl-PL" sz="1600" dirty="0" err="1">
                          <a:solidFill>
                            <a:srgbClr val="0033CC"/>
                          </a:solidFill>
                        </a:rPr>
                        <a:t>mSv</a:t>
                      </a:r>
                      <a:r>
                        <a:rPr lang="pl-PL" sz="1600" dirty="0">
                          <a:solidFill>
                            <a:srgbClr val="0033CC"/>
                          </a:solidFill>
                        </a:rPr>
                        <a:t>/rok </a:t>
                      </a:r>
                      <a:r>
                        <a:rPr lang="pl-PL" sz="1600" baseline="30000" dirty="0">
                          <a:solidFill>
                            <a:srgbClr val="0033CC"/>
                          </a:solidFill>
                        </a:rPr>
                        <a:t>4)</a:t>
                      </a:r>
                      <a:endParaRPr lang="en-US" sz="1600" baseline="30000" dirty="0">
                        <a:solidFill>
                          <a:srgbClr val="0033CC"/>
                        </a:solidFill>
                      </a:endParaRPr>
                    </a:p>
                  </a:txBody>
                  <a:tcPr anchor="ctr">
                    <a:solidFill>
                      <a:srgbClr val="EFF4FB"/>
                    </a:solidFill>
                  </a:tcPr>
                </a:tc>
                <a:tc>
                  <a:txBody>
                    <a:bodyPr/>
                    <a:lstStyle/>
                    <a:p>
                      <a:pPr algn="ctr">
                        <a:lnSpc>
                          <a:spcPts val="1600"/>
                        </a:lnSpc>
                      </a:pPr>
                      <a:r>
                        <a:rPr lang="pl-PL" sz="1600" b="1" dirty="0">
                          <a:solidFill>
                            <a:srgbClr val="0033CC"/>
                          </a:solidFill>
                        </a:rPr>
                        <a:t>wycofane</a:t>
                      </a:r>
                      <a:endParaRPr lang="en-US" sz="1600" b="1" dirty="0">
                        <a:solidFill>
                          <a:srgbClr val="0033CC"/>
                        </a:solidFill>
                      </a:endParaRPr>
                    </a:p>
                  </a:txBody>
                  <a:tcPr>
                    <a:solidFill>
                      <a:srgbClr val="EFF4FB"/>
                    </a:solidFill>
                  </a:tcPr>
                </a:tc>
                <a:extLst>
                  <a:ext uri="{0D108BD9-81ED-4DB2-BD59-A6C34878D82A}">
                    <a16:rowId xmlns:a16="http://schemas.microsoft.com/office/drawing/2014/main" val="10009"/>
                  </a:ext>
                </a:extLst>
              </a:tr>
              <a:tr h="0">
                <a:tc>
                  <a:txBody>
                    <a:bodyPr/>
                    <a:lstStyle/>
                    <a:p>
                      <a:pPr algn="r">
                        <a:lnSpc>
                          <a:spcPts val="1600"/>
                        </a:lnSpc>
                      </a:pPr>
                      <a:r>
                        <a:rPr lang="pl-PL" sz="1600" dirty="0">
                          <a:solidFill>
                            <a:srgbClr val="0033CC"/>
                          </a:solidFill>
                        </a:rPr>
                        <a:t>soczewki oka</a:t>
                      </a:r>
                      <a:endParaRPr lang="en-US" sz="1600" dirty="0">
                        <a:solidFill>
                          <a:srgbClr val="0033CC"/>
                        </a:solidFill>
                      </a:endParaRPr>
                    </a:p>
                  </a:txBody>
                  <a:tcPr anchor="ctr">
                    <a:solidFill>
                      <a:srgbClr val="EFF4FB"/>
                    </a:solidFill>
                  </a:tcPr>
                </a:tc>
                <a:tc>
                  <a:txBody>
                    <a:bodyPr/>
                    <a:lstStyle/>
                    <a:p>
                      <a:pPr>
                        <a:lnSpc>
                          <a:spcPts val="1600"/>
                        </a:lnSpc>
                      </a:pPr>
                      <a:endParaRPr lang="en-US" dirty="0"/>
                    </a:p>
                  </a:txBody>
                  <a:tcPr anchor="ctr">
                    <a:solidFill>
                      <a:srgbClr val="EFF4FB"/>
                    </a:solidFill>
                  </a:tcPr>
                </a:tc>
                <a:tc>
                  <a:txBody>
                    <a:bodyPr/>
                    <a:lstStyle/>
                    <a:p>
                      <a:pPr>
                        <a:lnSpc>
                          <a:spcPts val="1600"/>
                        </a:lnSpc>
                      </a:pPr>
                      <a:r>
                        <a:rPr lang="pl-PL" sz="1600" dirty="0">
                          <a:solidFill>
                            <a:srgbClr val="0033CC"/>
                          </a:solidFill>
                        </a:rPr>
                        <a:t>15 </a:t>
                      </a:r>
                      <a:r>
                        <a:rPr lang="pl-PL" sz="1600" dirty="0" err="1">
                          <a:solidFill>
                            <a:srgbClr val="0033CC"/>
                          </a:solidFill>
                        </a:rPr>
                        <a:t>mSv</a:t>
                      </a:r>
                      <a:r>
                        <a:rPr lang="pl-PL" sz="1600" dirty="0">
                          <a:solidFill>
                            <a:srgbClr val="0033CC"/>
                          </a:solidFill>
                        </a:rPr>
                        <a:t>/rok</a:t>
                      </a:r>
                      <a:endParaRPr lang="en-US" sz="1600" dirty="0">
                        <a:solidFill>
                          <a:srgbClr val="0033CC"/>
                        </a:solidFill>
                      </a:endParaRPr>
                    </a:p>
                  </a:txBody>
                  <a:tcPr>
                    <a:solidFill>
                      <a:srgbClr val="EFF4FB"/>
                    </a:solidFill>
                  </a:tcPr>
                </a:tc>
                <a:extLst>
                  <a:ext uri="{0D108BD9-81ED-4DB2-BD59-A6C34878D82A}">
                    <a16:rowId xmlns:a16="http://schemas.microsoft.com/office/drawing/2014/main" val="10010"/>
                  </a:ext>
                </a:extLst>
              </a:tr>
              <a:tr h="0">
                <a:tc>
                  <a:txBody>
                    <a:bodyPr/>
                    <a:lstStyle/>
                    <a:p>
                      <a:pPr algn="r">
                        <a:lnSpc>
                          <a:spcPts val="1600"/>
                        </a:lnSpc>
                      </a:pPr>
                      <a:r>
                        <a:rPr lang="pl-PL" sz="1600" dirty="0">
                          <a:solidFill>
                            <a:srgbClr val="0033CC"/>
                          </a:solidFill>
                        </a:rPr>
                        <a:t>skóry</a:t>
                      </a:r>
                      <a:endParaRPr lang="en-US" sz="1600" dirty="0">
                        <a:solidFill>
                          <a:srgbClr val="0033CC"/>
                        </a:solidFill>
                      </a:endParaRPr>
                    </a:p>
                  </a:txBody>
                  <a:tcPr anchor="ctr">
                    <a:solidFill>
                      <a:srgbClr val="EFF4FB"/>
                    </a:solidFill>
                  </a:tcPr>
                </a:tc>
                <a:tc>
                  <a:txBody>
                    <a:bodyPr/>
                    <a:lstStyle/>
                    <a:p>
                      <a:pPr>
                        <a:lnSpc>
                          <a:spcPts val="1600"/>
                        </a:lnSpc>
                      </a:pPr>
                      <a:r>
                        <a:rPr lang="pl-PL" sz="1600" dirty="0" err="1">
                          <a:solidFill>
                            <a:srgbClr val="0033CC"/>
                          </a:solidFill>
                        </a:rPr>
                        <a:t>wT</a:t>
                      </a:r>
                      <a:r>
                        <a:rPr lang="pl-PL" sz="1600" dirty="0">
                          <a:solidFill>
                            <a:srgbClr val="0033CC"/>
                          </a:solidFill>
                        </a:rPr>
                        <a:t> = 0.01</a:t>
                      </a:r>
                      <a:endParaRPr lang="en-US" sz="1600" dirty="0">
                        <a:solidFill>
                          <a:srgbClr val="0033CC"/>
                        </a:solidFill>
                      </a:endParaRPr>
                    </a:p>
                  </a:txBody>
                  <a:tcPr anchor="ctr">
                    <a:solidFill>
                      <a:srgbClr val="EFF4FB"/>
                    </a:solidFill>
                  </a:tcPr>
                </a:tc>
                <a:tc>
                  <a:txBody>
                    <a:bodyPr/>
                    <a:lstStyle/>
                    <a:p>
                      <a:pPr>
                        <a:lnSpc>
                          <a:spcPts val="1600"/>
                        </a:lnSpc>
                      </a:pPr>
                      <a:r>
                        <a:rPr lang="pl-PL" sz="1600" dirty="0">
                          <a:solidFill>
                            <a:srgbClr val="0033CC"/>
                          </a:solidFill>
                        </a:rPr>
                        <a:t>50 </a:t>
                      </a:r>
                      <a:r>
                        <a:rPr lang="pl-PL" sz="1600" dirty="0" err="1">
                          <a:solidFill>
                            <a:srgbClr val="0033CC"/>
                          </a:solidFill>
                        </a:rPr>
                        <a:t>mSv</a:t>
                      </a:r>
                      <a:r>
                        <a:rPr lang="pl-PL" sz="1600" dirty="0">
                          <a:solidFill>
                            <a:srgbClr val="0033CC"/>
                          </a:solidFill>
                        </a:rPr>
                        <a:t>/rok</a:t>
                      </a:r>
                      <a:endParaRPr lang="en-US" sz="1600" dirty="0">
                        <a:solidFill>
                          <a:srgbClr val="0033CC"/>
                        </a:solidFill>
                      </a:endParaRPr>
                    </a:p>
                  </a:txBody>
                  <a:tcPr>
                    <a:solidFill>
                      <a:srgbClr val="EFF4FB"/>
                    </a:solidFill>
                  </a:tcPr>
                </a:tc>
                <a:extLst>
                  <a:ext uri="{0D108BD9-81ED-4DB2-BD59-A6C34878D82A}">
                    <a16:rowId xmlns:a16="http://schemas.microsoft.com/office/drawing/2014/main" val="10011"/>
                  </a:ext>
                </a:extLst>
              </a:tr>
            </a:tbl>
          </a:graphicData>
        </a:graphic>
      </p:graphicFrame>
      <p:sp>
        <p:nvSpPr>
          <p:cNvPr id="12" name="pole tekstowe 11"/>
          <p:cNvSpPr txBox="1"/>
          <p:nvPr/>
        </p:nvSpPr>
        <p:spPr>
          <a:xfrm>
            <a:off x="4932041" y="5794554"/>
            <a:ext cx="2520279" cy="307777"/>
          </a:xfrm>
          <a:prstGeom prst="rect">
            <a:avLst/>
          </a:prstGeom>
          <a:noFill/>
        </p:spPr>
        <p:txBody>
          <a:bodyPr wrap="square" rtlCol="0">
            <a:spAutoFit/>
          </a:bodyPr>
          <a:lstStyle/>
          <a:p>
            <a:r>
              <a:rPr lang="pl-PL" sz="14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3</a:t>
            </a:r>
            <a:r>
              <a:rPr lang="pl-PL" sz="14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efektywny równoważnik dawki </a:t>
            </a:r>
            <a:endParaRPr lang="en-US" sz="14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endParaRPr>
          </a:p>
        </p:txBody>
      </p:sp>
      <p:sp>
        <p:nvSpPr>
          <p:cNvPr id="14" name="pole tekstowe 13"/>
          <p:cNvSpPr txBox="1"/>
          <p:nvPr/>
        </p:nvSpPr>
        <p:spPr>
          <a:xfrm>
            <a:off x="850182" y="5791865"/>
            <a:ext cx="2497682" cy="307777"/>
          </a:xfrm>
          <a:prstGeom prst="rect">
            <a:avLst/>
          </a:prstGeom>
          <a:noFill/>
        </p:spPr>
        <p:txBody>
          <a:bodyPr wrap="square" rtlCol="0">
            <a:spAutoFit/>
          </a:bodyPr>
          <a:lstStyle/>
          <a:p>
            <a:r>
              <a:rPr lang="pl-PL" sz="14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1</a:t>
            </a:r>
            <a:r>
              <a:rPr lang="pl-PL" sz="14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dawka efektywna (skuteczna</a:t>
            </a:r>
            <a:r>
              <a:rPr lang="pl-PL" sz="1400" dirty="0"/>
              <a:t>)</a:t>
            </a:r>
            <a:endParaRPr lang="en-US" sz="1400" dirty="0"/>
          </a:p>
        </p:txBody>
      </p:sp>
      <p:sp>
        <p:nvSpPr>
          <p:cNvPr id="15" name="pole tekstowe 14"/>
          <p:cNvSpPr txBox="1"/>
          <p:nvPr/>
        </p:nvSpPr>
        <p:spPr>
          <a:xfrm>
            <a:off x="7379786" y="5791867"/>
            <a:ext cx="1800726" cy="307776"/>
          </a:xfrm>
          <a:prstGeom prst="rect">
            <a:avLst/>
          </a:prstGeom>
          <a:noFill/>
        </p:spPr>
        <p:txBody>
          <a:bodyPr wrap="square" rtlCol="0">
            <a:spAutoFit/>
          </a:bodyPr>
          <a:lstStyle/>
          <a:p>
            <a:r>
              <a:rPr lang="pl-PL" sz="14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4</a:t>
            </a:r>
            <a:r>
              <a:rPr lang="pl-PL" sz="14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równoważnik dawki </a:t>
            </a:r>
            <a:endParaRPr lang="en-US" sz="14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endParaRPr>
          </a:p>
        </p:txBody>
      </p:sp>
      <p:sp>
        <p:nvSpPr>
          <p:cNvPr id="16" name="pole tekstowe 15"/>
          <p:cNvSpPr txBox="1"/>
          <p:nvPr/>
        </p:nvSpPr>
        <p:spPr>
          <a:xfrm>
            <a:off x="3203848" y="5791867"/>
            <a:ext cx="1728192" cy="307777"/>
          </a:xfrm>
          <a:prstGeom prst="rect">
            <a:avLst/>
          </a:prstGeom>
          <a:noFill/>
        </p:spPr>
        <p:txBody>
          <a:bodyPr wrap="square" rtlCol="0">
            <a:spAutoFit/>
          </a:bodyPr>
          <a:lstStyle/>
          <a:p>
            <a:r>
              <a:rPr lang="pl-PL" sz="1400" baseline="300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2</a:t>
            </a:r>
            <a:r>
              <a:rPr lang="pl-PL" sz="14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rPr>
              <a:t> dawka równoważna</a:t>
            </a:r>
            <a:endParaRPr lang="en-US" sz="1400" dirty="0">
              <a:ln w="0"/>
              <a:solidFill>
                <a:schemeClr val="tx1">
                  <a:lumMod val="85000"/>
                  <a:lumOff val="15000"/>
                </a:schemeClr>
              </a:solidFill>
              <a:effectLst>
                <a:outerShdw blurRad="38100" dist="19050" dir="2700000" algn="tl" rotWithShape="0">
                  <a:schemeClr val="dk1">
                    <a:alpha val="40000"/>
                  </a:schemeClr>
                </a:outerShdw>
              </a:effectLst>
              <a:ea typeface="Tahoma" pitchFamily="34" charset="0"/>
              <a:cs typeface="Tahoma" pitchFamily="34" charset="0"/>
            </a:endParaRPr>
          </a:p>
        </p:txBody>
      </p:sp>
      <p:sp>
        <p:nvSpPr>
          <p:cNvPr id="13"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extLst>
      <p:ext uri="{BB962C8B-B14F-4D97-AF65-F5344CB8AC3E}">
        <p14:creationId xmlns:p14="http://schemas.microsoft.com/office/powerpoint/2010/main" val="2067672991"/>
      </p:ext>
    </p:extLst>
  </p:cSld>
  <p:clrMapOvr>
    <a:masterClrMapping/>
  </p:clrMapOvr>
  <mc:AlternateContent xmlns:mc="http://schemas.openxmlformats.org/markup-compatibility/2006" xmlns:p14="http://schemas.microsoft.com/office/powerpoint/2010/main">
    <mc:Choice Requires="p14">
      <p:transition spd="slow" p14:dur="2000" advTm="84535"/>
    </mc:Choice>
    <mc:Fallback xmlns="">
      <p:transition spd="slow" advTm="8453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21</a:t>
            </a:fld>
            <a:endParaRPr lang="pl-PL" sz="1200" b="1" dirty="0"/>
          </a:p>
        </p:txBody>
      </p:sp>
      <p:graphicFrame>
        <p:nvGraphicFramePr>
          <p:cNvPr id="11" name="Tabela 10"/>
          <p:cNvGraphicFramePr>
            <a:graphicFrameLocks noGrp="1"/>
          </p:cNvGraphicFramePr>
          <p:nvPr>
            <p:extLst>
              <p:ext uri="{D42A27DB-BD31-4B8C-83A1-F6EECF244321}">
                <p14:modId xmlns:p14="http://schemas.microsoft.com/office/powerpoint/2010/main" val="2177831789"/>
              </p:ext>
            </p:extLst>
          </p:nvPr>
        </p:nvGraphicFramePr>
        <p:xfrm>
          <a:off x="1116012" y="1268760"/>
          <a:ext cx="7487987" cy="3931920"/>
        </p:xfrm>
        <a:graphic>
          <a:graphicData uri="http://schemas.openxmlformats.org/drawingml/2006/table">
            <a:tbl>
              <a:tblPr firstRow="1" bandRow="1">
                <a:tableStyleId>{3C2FFA5D-87B4-456A-9821-1D502468CF0F}</a:tableStyleId>
              </a:tblPr>
              <a:tblGrid>
                <a:gridCol w="2084112">
                  <a:extLst>
                    <a:ext uri="{9D8B030D-6E8A-4147-A177-3AD203B41FA5}">
                      <a16:colId xmlns:a16="http://schemas.microsoft.com/office/drawing/2014/main" val="20000"/>
                    </a:ext>
                  </a:extLst>
                </a:gridCol>
                <a:gridCol w="1930127">
                  <a:extLst>
                    <a:ext uri="{9D8B030D-6E8A-4147-A177-3AD203B41FA5}">
                      <a16:colId xmlns:a16="http://schemas.microsoft.com/office/drawing/2014/main" val="20001"/>
                    </a:ext>
                  </a:extLst>
                </a:gridCol>
                <a:gridCol w="1890021">
                  <a:extLst>
                    <a:ext uri="{9D8B030D-6E8A-4147-A177-3AD203B41FA5}">
                      <a16:colId xmlns:a16="http://schemas.microsoft.com/office/drawing/2014/main" val="545578008"/>
                    </a:ext>
                  </a:extLst>
                </a:gridCol>
                <a:gridCol w="1583727">
                  <a:extLst>
                    <a:ext uri="{9D8B030D-6E8A-4147-A177-3AD203B41FA5}">
                      <a16:colId xmlns:a16="http://schemas.microsoft.com/office/drawing/2014/main" val="20002"/>
                    </a:ext>
                  </a:extLst>
                </a:gridCol>
              </a:tblGrid>
              <a:tr h="263272">
                <a:tc gridSpan="4">
                  <a:txBody>
                    <a:bodyPr/>
                    <a:lstStyle/>
                    <a:p>
                      <a:pPr algn="ctr"/>
                      <a:r>
                        <a:rPr lang="pl-PL" sz="1600" noProof="0" dirty="0"/>
                        <a:t>Współczynniki</a:t>
                      </a:r>
                      <a:r>
                        <a:rPr lang="pl-PL" sz="1600" baseline="0" noProof="0" dirty="0"/>
                        <a:t> wagowe tkanek </a:t>
                      </a:r>
                      <a:r>
                        <a:rPr lang="pl-PL" sz="1600" baseline="0" noProof="0" dirty="0" err="1"/>
                        <a:t>w</a:t>
                      </a:r>
                      <a:r>
                        <a:rPr lang="pl-PL" sz="1600" baseline="-25000" noProof="0" dirty="0" err="1"/>
                        <a:t>T</a:t>
                      </a:r>
                      <a:endParaRPr lang="en-US" sz="1600" i="1" baseline="-25000" noProof="0" dirty="0"/>
                    </a:p>
                  </a:txBody>
                  <a:tcPr anchor="ctr"/>
                </a:tc>
                <a:tc hMerge="1">
                  <a:txBody>
                    <a:bodyPr/>
                    <a:lstStyle/>
                    <a:p>
                      <a:endParaRPr lang="en-US"/>
                    </a:p>
                  </a:txBody>
                  <a:tcPr/>
                </a:tc>
                <a:tc hMerge="1">
                  <a:txBody>
                    <a:bodyPr/>
                    <a:lstStyle/>
                    <a:p>
                      <a:endParaRPr lang="pl-PL"/>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algn="ctr" defTabSz="914400" rtl="0" eaLnBrk="1" latinLnBrk="0" hangingPunct="1">
                        <a:lnSpc>
                          <a:spcPts val="1600"/>
                        </a:lnSpc>
                      </a:pPr>
                      <a:r>
                        <a:rPr lang="pl-PL" sz="1600" b="1" kern="1200" dirty="0">
                          <a:solidFill>
                            <a:schemeClr val="tx1"/>
                          </a:solidFill>
                          <a:latin typeface="+mn-lt"/>
                          <a:ea typeface="+mn-ea"/>
                          <a:cs typeface="+mn-cs"/>
                        </a:rPr>
                        <a:t>ORGAN</a:t>
                      </a:r>
                      <a:endParaRPr lang="en-US" sz="1600" b="1" kern="1200" dirty="0">
                        <a:solidFill>
                          <a:schemeClr val="tx1"/>
                        </a:solidFill>
                        <a:latin typeface="+mn-lt"/>
                        <a:ea typeface="+mn-ea"/>
                        <a:cs typeface="+mn-cs"/>
                      </a:endParaRPr>
                    </a:p>
                  </a:txBody>
                  <a:tcPr anchor="ctr">
                    <a:solidFill>
                      <a:schemeClr val="accent1">
                        <a:lumMod val="20000"/>
                        <a:lumOff val="80000"/>
                      </a:schemeClr>
                    </a:solidFill>
                  </a:tcPr>
                </a:tc>
                <a:tc>
                  <a:txBody>
                    <a:bodyPr/>
                    <a:lstStyle/>
                    <a:p>
                      <a:pPr marL="0" algn="ctr" defTabSz="914400" rtl="0" eaLnBrk="1" latinLnBrk="0" hangingPunct="1">
                        <a:lnSpc>
                          <a:spcPts val="1600"/>
                        </a:lnSpc>
                      </a:pPr>
                      <a:r>
                        <a:rPr lang="pl-PL" sz="1600" b="1" kern="1200" dirty="0">
                          <a:solidFill>
                            <a:schemeClr val="tx1"/>
                          </a:solidFill>
                          <a:latin typeface="+mn-lt"/>
                          <a:ea typeface="+mn-ea"/>
                          <a:cs typeface="+mn-cs"/>
                        </a:rPr>
                        <a:t>Zalecenia 1977 </a:t>
                      </a:r>
                    </a:p>
                    <a:p>
                      <a:pPr marL="0" algn="ctr" defTabSz="914400" rtl="0" eaLnBrk="1" latinLnBrk="0" hangingPunct="1">
                        <a:lnSpc>
                          <a:spcPts val="1600"/>
                        </a:lnSpc>
                      </a:pPr>
                      <a:r>
                        <a:rPr lang="pl-PL" sz="1600" b="0" kern="1200" dirty="0">
                          <a:solidFill>
                            <a:schemeClr val="tx1"/>
                          </a:solidFill>
                          <a:latin typeface="+mn-lt"/>
                          <a:ea typeface="+mn-ea"/>
                          <a:cs typeface="+mn-cs"/>
                        </a:rPr>
                        <a:t>(ICRP Pub. 26)</a:t>
                      </a:r>
                      <a:endParaRPr lang="en-US" sz="1600" b="0"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pl-PL" sz="1600" b="1" kern="1200" dirty="0">
                          <a:solidFill>
                            <a:schemeClr val="tx1"/>
                          </a:solidFill>
                          <a:latin typeface="+mn-lt"/>
                          <a:ea typeface="+mn-ea"/>
                          <a:cs typeface="+mn-cs"/>
                        </a:rPr>
                        <a:t>ORGAN</a:t>
                      </a:r>
                      <a:endParaRPr lang="en-US" sz="1300" b="0" kern="1200" dirty="0">
                        <a:solidFill>
                          <a:schemeClr val="tx1"/>
                        </a:solidFill>
                        <a:latin typeface="+mn-lt"/>
                        <a:ea typeface="+mn-ea"/>
                        <a:cs typeface="+mn-cs"/>
                      </a:endParaRPr>
                    </a:p>
                  </a:txBody>
                  <a:tcPr anchor="ctr">
                    <a:solidFill>
                      <a:schemeClr val="accent1">
                        <a:lumMod val="20000"/>
                        <a:lumOff val="80000"/>
                      </a:schemeClr>
                    </a:solidFill>
                  </a:tcPr>
                </a:tc>
                <a:tc>
                  <a:txBody>
                    <a:bodyPr/>
                    <a:lstStyle/>
                    <a:p>
                      <a:pPr marL="0" algn="ctr" defTabSz="914400" rtl="0" eaLnBrk="1" latinLnBrk="0" hangingPunct="1">
                        <a:lnSpc>
                          <a:spcPts val="1600"/>
                        </a:lnSpc>
                      </a:pPr>
                      <a:r>
                        <a:rPr lang="pl-PL" sz="1600" b="1" kern="1200" dirty="0">
                          <a:solidFill>
                            <a:schemeClr val="tx1"/>
                          </a:solidFill>
                          <a:latin typeface="+mn-lt"/>
                          <a:ea typeface="+mn-ea"/>
                          <a:cs typeface="+mn-cs"/>
                        </a:rPr>
                        <a:t>Zalecenia 1990</a:t>
                      </a:r>
                    </a:p>
                    <a:p>
                      <a:pPr marL="0" algn="ctr" defTabSz="914400" rtl="0" eaLnBrk="1" latinLnBrk="0" hangingPunct="1">
                        <a:lnSpc>
                          <a:spcPts val="1600"/>
                        </a:lnSpc>
                      </a:pPr>
                      <a:r>
                        <a:rPr lang="pl-PL" sz="1600" b="0" kern="1200" dirty="0">
                          <a:solidFill>
                            <a:schemeClr val="tx1"/>
                          </a:solidFill>
                          <a:latin typeface="+mn-lt"/>
                          <a:ea typeface="+mn-ea"/>
                          <a:cs typeface="+mn-cs"/>
                        </a:rPr>
                        <a:t>( ICRP Pub. 60)</a:t>
                      </a:r>
                      <a:endParaRPr lang="en-US" sz="1600" b="0" kern="1200" dirty="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a:lnSpc>
                          <a:spcPts val="1600"/>
                        </a:lnSpc>
                      </a:pPr>
                      <a:r>
                        <a:rPr lang="pl-PL" sz="1600" b="1" dirty="0">
                          <a:solidFill>
                            <a:srgbClr val="0033CC"/>
                          </a:solidFill>
                        </a:rPr>
                        <a:t>tarczyca, </a:t>
                      </a:r>
                    </a:p>
                    <a:p>
                      <a:pPr>
                        <a:lnSpc>
                          <a:spcPts val="1600"/>
                        </a:lnSpc>
                      </a:pPr>
                      <a:r>
                        <a:rPr lang="pl-PL" sz="1600" dirty="0">
                          <a:solidFill>
                            <a:srgbClr val="0033CC"/>
                          </a:solidFill>
                        </a:rPr>
                        <a:t>powierzchnia kości</a:t>
                      </a:r>
                      <a:endParaRPr lang="en-US" sz="1600" dirty="0">
                        <a:solidFill>
                          <a:srgbClr val="0033CC"/>
                        </a:solidFill>
                      </a:endParaRPr>
                    </a:p>
                  </a:txBody>
                  <a:tcPr anchor="ctr">
                    <a:solidFill>
                      <a:srgbClr val="EFF4FB"/>
                    </a:solidFill>
                  </a:tcPr>
                </a:tc>
                <a:tc>
                  <a:txBody>
                    <a:bodyPr/>
                    <a:lstStyle/>
                    <a:p>
                      <a:pPr algn="ctr">
                        <a:lnSpc>
                          <a:spcPts val="1600"/>
                        </a:lnSpc>
                      </a:pPr>
                      <a:r>
                        <a:rPr lang="pl-PL" sz="1600" dirty="0">
                          <a:solidFill>
                            <a:srgbClr val="0033CC"/>
                          </a:solidFill>
                        </a:rPr>
                        <a:t>0.03</a:t>
                      </a:r>
                      <a:endParaRPr lang="en-US" sz="1600" dirty="0">
                        <a:solidFill>
                          <a:srgbClr val="0033CC"/>
                        </a:solidFill>
                      </a:endParaRPr>
                    </a:p>
                  </a:txBody>
                  <a:tcPr anchor="ctr">
                    <a:solidFill>
                      <a:srgbClr val="EFF4FB"/>
                    </a:solidFill>
                  </a:tcPr>
                </a:tc>
                <a:tc>
                  <a:txBody>
                    <a:bodyPr/>
                    <a:lstStyle/>
                    <a:p>
                      <a:pPr marL="0" algn="l" defTabSz="914400" rtl="0" eaLnBrk="1" latinLnBrk="0" hangingPunct="1">
                        <a:lnSpc>
                          <a:spcPts val="1600"/>
                        </a:lnSpc>
                      </a:pPr>
                      <a:r>
                        <a:rPr lang="pl-PL" sz="1600" kern="1200" dirty="0">
                          <a:solidFill>
                            <a:srgbClr val="0033CC"/>
                          </a:solidFill>
                          <a:latin typeface="+mn-lt"/>
                          <a:ea typeface="+mn-ea"/>
                          <a:cs typeface="+mn-cs"/>
                        </a:rPr>
                        <a:t>skóra, </a:t>
                      </a:r>
                    </a:p>
                    <a:p>
                      <a:pPr marL="0" algn="l" defTabSz="914400" rtl="0" eaLnBrk="1" latinLnBrk="0" hangingPunct="1">
                        <a:lnSpc>
                          <a:spcPts val="1600"/>
                        </a:lnSpc>
                      </a:pPr>
                      <a:r>
                        <a:rPr lang="pl-PL" sz="1600" kern="1200" dirty="0">
                          <a:solidFill>
                            <a:srgbClr val="0033CC"/>
                          </a:solidFill>
                          <a:latin typeface="+mn-lt"/>
                          <a:ea typeface="+mn-ea"/>
                          <a:cs typeface="+mn-cs"/>
                        </a:rPr>
                        <a:t>powierzchnia kości</a:t>
                      </a:r>
                      <a:endParaRPr lang="en-US" sz="1600" kern="1200" dirty="0">
                        <a:solidFill>
                          <a:srgbClr val="0033CC"/>
                        </a:solidFill>
                        <a:latin typeface="+mn-lt"/>
                        <a:ea typeface="+mn-ea"/>
                        <a:cs typeface="+mn-cs"/>
                      </a:endParaRPr>
                    </a:p>
                  </a:txBody>
                  <a:tcPr anchor="ctr">
                    <a:solidFill>
                      <a:srgbClr val="EFF4FB"/>
                    </a:solidFill>
                  </a:tcPr>
                </a:tc>
                <a:tc>
                  <a:txBody>
                    <a:bodyPr/>
                    <a:lstStyle/>
                    <a:p>
                      <a:pPr marL="0" algn="ctr" defTabSz="914400" rtl="0" eaLnBrk="1" latinLnBrk="0" hangingPunct="1">
                        <a:lnSpc>
                          <a:spcPts val="1600"/>
                        </a:lnSpc>
                      </a:pPr>
                      <a:r>
                        <a:rPr lang="pl-PL" sz="1600" kern="1200" dirty="0">
                          <a:solidFill>
                            <a:srgbClr val="0033CC"/>
                          </a:solidFill>
                          <a:latin typeface="+mn-lt"/>
                          <a:ea typeface="+mn-ea"/>
                          <a:cs typeface="+mn-cs"/>
                        </a:rPr>
                        <a:t>0.01</a:t>
                      </a:r>
                      <a:endParaRPr lang="en-US" sz="1600" kern="1200" dirty="0">
                        <a:solidFill>
                          <a:srgbClr val="0033CC"/>
                        </a:solidFill>
                        <a:latin typeface="+mn-lt"/>
                        <a:ea typeface="+mn-ea"/>
                        <a:cs typeface="+mn-cs"/>
                      </a:endParaRPr>
                    </a:p>
                  </a:txBody>
                  <a:tcPr anchor="ctr">
                    <a:solidFill>
                      <a:srgbClr val="EFF4FB"/>
                    </a:solidFill>
                  </a:tcPr>
                </a:tc>
                <a:extLst>
                  <a:ext uri="{0D108BD9-81ED-4DB2-BD59-A6C34878D82A}">
                    <a16:rowId xmlns:a16="http://schemas.microsoft.com/office/drawing/2014/main" val="10003"/>
                  </a:ext>
                </a:extLst>
              </a:tr>
              <a:tr h="0">
                <a:tc>
                  <a:txBody>
                    <a:bodyPr/>
                    <a:lstStyle/>
                    <a:p>
                      <a:pPr algn="l">
                        <a:lnSpc>
                          <a:spcPts val="1600"/>
                        </a:lnSpc>
                      </a:pPr>
                      <a:r>
                        <a:rPr lang="pl-PL" sz="1600" b="1" dirty="0">
                          <a:solidFill>
                            <a:srgbClr val="0033CC"/>
                          </a:solidFill>
                        </a:rPr>
                        <a:t>płuca, </a:t>
                      </a:r>
                    </a:p>
                    <a:p>
                      <a:pPr algn="l">
                        <a:lnSpc>
                          <a:spcPts val="1600"/>
                        </a:lnSpc>
                      </a:pPr>
                      <a:r>
                        <a:rPr lang="pl-PL" sz="1600" b="1" dirty="0">
                          <a:solidFill>
                            <a:srgbClr val="0033CC"/>
                          </a:solidFill>
                        </a:rPr>
                        <a:t>szpik kostny</a:t>
                      </a:r>
                      <a:endParaRPr lang="en-US" sz="1600" b="1" dirty="0">
                        <a:solidFill>
                          <a:srgbClr val="0033CC"/>
                        </a:solidFill>
                      </a:endParaRPr>
                    </a:p>
                  </a:txBody>
                  <a:tcPr anchor="ctr">
                    <a:solidFill>
                      <a:srgbClr val="EFF4FB"/>
                    </a:solidFill>
                  </a:tcPr>
                </a:tc>
                <a:tc>
                  <a:txBody>
                    <a:bodyPr/>
                    <a:lstStyle/>
                    <a:p>
                      <a:pPr algn="ctr">
                        <a:lnSpc>
                          <a:spcPts val="1600"/>
                        </a:lnSpc>
                      </a:pPr>
                      <a:r>
                        <a:rPr lang="pl-PL" sz="1600" dirty="0">
                          <a:solidFill>
                            <a:srgbClr val="0033CC"/>
                          </a:solidFill>
                        </a:rPr>
                        <a:t>0.12</a:t>
                      </a:r>
                      <a:endParaRPr lang="en-US" sz="1600" dirty="0">
                        <a:solidFill>
                          <a:srgbClr val="0033CC"/>
                        </a:solidFill>
                      </a:endParaRPr>
                    </a:p>
                  </a:txBody>
                  <a:tcPr anchor="ctr">
                    <a:solidFill>
                      <a:srgbClr val="EFF4FB"/>
                    </a:solidFill>
                  </a:tcPr>
                </a:tc>
                <a:tc>
                  <a:txBody>
                    <a:bodyPr/>
                    <a:lstStyle/>
                    <a:p>
                      <a:pPr marL="0" algn="l" defTabSz="914400" rtl="0" eaLnBrk="1" latinLnBrk="0" hangingPunct="1">
                        <a:lnSpc>
                          <a:spcPts val="1600"/>
                        </a:lnSpc>
                      </a:pPr>
                      <a:r>
                        <a:rPr lang="pl-PL" sz="1600" kern="1200" dirty="0">
                          <a:solidFill>
                            <a:srgbClr val="0033CC"/>
                          </a:solidFill>
                          <a:latin typeface="+mn-lt"/>
                          <a:ea typeface="+mn-ea"/>
                          <a:cs typeface="+mn-cs"/>
                        </a:rPr>
                        <a:t>pęcherz,</a:t>
                      </a:r>
                    </a:p>
                    <a:p>
                      <a:pPr marL="0" algn="l" defTabSz="914400" rtl="0" eaLnBrk="1" latinLnBrk="0" hangingPunct="1">
                        <a:lnSpc>
                          <a:spcPts val="1600"/>
                        </a:lnSpc>
                      </a:pPr>
                      <a:r>
                        <a:rPr lang="pl-PL" sz="1600" kern="1200" dirty="0">
                          <a:solidFill>
                            <a:srgbClr val="0033CC"/>
                          </a:solidFill>
                          <a:latin typeface="+mn-lt"/>
                          <a:ea typeface="+mn-ea"/>
                          <a:cs typeface="+mn-cs"/>
                        </a:rPr>
                        <a:t>piersi,</a:t>
                      </a:r>
                    </a:p>
                    <a:p>
                      <a:pPr marL="0" algn="l" defTabSz="914400" rtl="0" eaLnBrk="1" latinLnBrk="0" hangingPunct="1">
                        <a:lnSpc>
                          <a:spcPts val="1600"/>
                        </a:lnSpc>
                      </a:pPr>
                      <a:r>
                        <a:rPr lang="pl-PL" sz="1600" kern="1200" dirty="0">
                          <a:solidFill>
                            <a:srgbClr val="0033CC"/>
                          </a:solidFill>
                          <a:latin typeface="+mn-lt"/>
                          <a:ea typeface="+mn-ea"/>
                          <a:cs typeface="+mn-cs"/>
                        </a:rPr>
                        <a:t>wątroba, </a:t>
                      </a:r>
                    </a:p>
                    <a:p>
                      <a:pPr marL="0" algn="l" defTabSz="914400" rtl="0" eaLnBrk="1" latinLnBrk="0" hangingPunct="1">
                        <a:lnSpc>
                          <a:spcPts val="1600"/>
                        </a:lnSpc>
                      </a:pPr>
                      <a:r>
                        <a:rPr lang="pl-PL" sz="1600" kern="1200" dirty="0">
                          <a:solidFill>
                            <a:srgbClr val="0033CC"/>
                          </a:solidFill>
                          <a:latin typeface="+mn-lt"/>
                          <a:ea typeface="+mn-ea"/>
                          <a:cs typeface="+mn-cs"/>
                        </a:rPr>
                        <a:t>przełyk,</a:t>
                      </a:r>
                    </a:p>
                    <a:p>
                      <a:pPr marL="0" algn="l" defTabSz="914400" rtl="0" eaLnBrk="1" latinLnBrk="0" hangingPunct="1">
                        <a:lnSpc>
                          <a:spcPts val="1600"/>
                        </a:lnSpc>
                      </a:pPr>
                      <a:r>
                        <a:rPr lang="pl-PL" sz="1600" b="1" kern="1200" dirty="0">
                          <a:solidFill>
                            <a:srgbClr val="0033CC"/>
                          </a:solidFill>
                          <a:latin typeface="+mn-lt"/>
                          <a:ea typeface="+mn-ea"/>
                          <a:cs typeface="+mn-cs"/>
                        </a:rPr>
                        <a:t>tarczyca,</a:t>
                      </a:r>
                    </a:p>
                  </a:txBody>
                  <a:tcPr>
                    <a:solidFill>
                      <a:srgbClr val="EFF4FB"/>
                    </a:solidFill>
                  </a:tcPr>
                </a:tc>
                <a:tc>
                  <a:txBody>
                    <a:bodyPr/>
                    <a:lstStyle/>
                    <a:p>
                      <a:pPr marL="0" algn="ctr" defTabSz="914400" rtl="0" eaLnBrk="1" latinLnBrk="0" hangingPunct="1">
                        <a:lnSpc>
                          <a:spcPts val="1600"/>
                        </a:lnSpc>
                      </a:pPr>
                      <a:r>
                        <a:rPr lang="pl-PL" sz="1600" kern="1200" dirty="0">
                          <a:solidFill>
                            <a:srgbClr val="0033CC"/>
                          </a:solidFill>
                          <a:latin typeface="+mn-lt"/>
                          <a:ea typeface="+mn-ea"/>
                          <a:cs typeface="+mn-cs"/>
                        </a:rPr>
                        <a:t>0.05</a:t>
                      </a:r>
                      <a:endParaRPr lang="en-US" sz="1600" kern="1200" dirty="0">
                        <a:solidFill>
                          <a:srgbClr val="0033CC"/>
                        </a:solidFill>
                        <a:latin typeface="+mn-lt"/>
                        <a:ea typeface="+mn-ea"/>
                        <a:cs typeface="+mn-cs"/>
                      </a:endParaRPr>
                    </a:p>
                  </a:txBody>
                  <a:tcPr anchor="ctr">
                    <a:solidFill>
                      <a:srgbClr val="EFF4FB"/>
                    </a:solidFill>
                  </a:tcPr>
                </a:tc>
                <a:extLst>
                  <a:ext uri="{0D108BD9-81ED-4DB2-BD59-A6C34878D82A}">
                    <a16:rowId xmlns:a16="http://schemas.microsoft.com/office/drawing/2014/main" val="10004"/>
                  </a:ext>
                </a:extLst>
              </a:tr>
              <a:tr h="0">
                <a:tc>
                  <a:txBody>
                    <a:bodyPr/>
                    <a:lstStyle/>
                    <a:p>
                      <a:pPr algn="l">
                        <a:lnSpc>
                          <a:spcPts val="1600"/>
                        </a:lnSpc>
                      </a:pPr>
                      <a:r>
                        <a:rPr lang="pl-PL" sz="1600" dirty="0">
                          <a:solidFill>
                            <a:srgbClr val="0033CC"/>
                          </a:solidFill>
                        </a:rPr>
                        <a:t>piersi</a:t>
                      </a:r>
                      <a:endParaRPr lang="en-US" sz="1600" dirty="0">
                        <a:solidFill>
                          <a:srgbClr val="0033CC"/>
                        </a:solidFill>
                      </a:endParaRPr>
                    </a:p>
                  </a:txBody>
                  <a:tcPr anchor="ctr">
                    <a:solidFill>
                      <a:srgbClr val="EFF4FB"/>
                    </a:solidFill>
                  </a:tcPr>
                </a:tc>
                <a:tc>
                  <a:txBody>
                    <a:bodyPr/>
                    <a:lstStyle/>
                    <a:p>
                      <a:pPr algn="ctr">
                        <a:lnSpc>
                          <a:spcPts val="1600"/>
                        </a:lnSpc>
                      </a:pPr>
                      <a:r>
                        <a:rPr lang="pl-PL" sz="1600" dirty="0">
                          <a:solidFill>
                            <a:srgbClr val="0033CC"/>
                          </a:solidFill>
                        </a:rPr>
                        <a:t>0.15</a:t>
                      </a:r>
                      <a:endParaRPr lang="en-US" sz="1600" kern="1200" dirty="0">
                        <a:solidFill>
                          <a:srgbClr val="0033CC"/>
                        </a:solidFill>
                        <a:latin typeface="+mn-lt"/>
                        <a:ea typeface="+mn-ea"/>
                        <a:cs typeface="+mn-cs"/>
                      </a:endParaRPr>
                    </a:p>
                  </a:txBody>
                  <a:tcPr anchor="ctr">
                    <a:solidFill>
                      <a:srgbClr val="EFF4FB"/>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pl-PL" sz="1600" b="1" dirty="0">
                          <a:solidFill>
                            <a:srgbClr val="0033CC"/>
                          </a:solidFill>
                        </a:rPr>
                        <a:t>płuca,</a:t>
                      </a:r>
                    </a:p>
                    <a:p>
                      <a:pPr marL="0" marR="0" indent="0" algn="l" defTabSz="914400" rtl="0" eaLnBrk="1" fontAlgn="auto" latinLnBrk="0" hangingPunct="1">
                        <a:lnSpc>
                          <a:spcPts val="1600"/>
                        </a:lnSpc>
                        <a:spcBef>
                          <a:spcPts val="0"/>
                        </a:spcBef>
                        <a:spcAft>
                          <a:spcPts val="0"/>
                        </a:spcAft>
                        <a:buClrTx/>
                        <a:buSzTx/>
                        <a:buFontTx/>
                        <a:buNone/>
                        <a:tabLst/>
                        <a:defRPr/>
                      </a:pPr>
                      <a:r>
                        <a:rPr lang="pl-PL" sz="1600" b="1" dirty="0">
                          <a:solidFill>
                            <a:srgbClr val="0033CC"/>
                          </a:solidFill>
                        </a:rPr>
                        <a:t>szpik kostny,</a:t>
                      </a:r>
                    </a:p>
                    <a:p>
                      <a:pPr marL="0" marR="0" indent="0" algn="l" defTabSz="914400" rtl="0" eaLnBrk="1" fontAlgn="auto" latinLnBrk="0" hangingPunct="1">
                        <a:lnSpc>
                          <a:spcPts val="1600"/>
                        </a:lnSpc>
                        <a:spcBef>
                          <a:spcPts val="0"/>
                        </a:spcBef>
                        <a:spcAft>
                          <a:spcPts val="0"/>
                        </a:spcAft>
                        <a:buClrTx/>
                        <a:buSzTx/>
                        <a:buFontTx/>
                        <a:buNone/>
                        <a:tabLst/>
                        <a:defRPr/>
                      </a:pPr>
                      <a:r>
                        <a:rPr lang="pl-PL" sz="1600" dirty="0">
                          <a:solidFill>
                            <a:srgbClr val="0033CC"/>
                          </a:solidFill>
                        </a:rPr>
                        <a:t>jelito grube,</a:t>
                      </a:r>
                    </a:p>
                    <a:p>
                      <a:pPr marL="0" marR="0" indent="0" algn="l" defTabSz="914400" rtl="0" eaLnBrk="1" fontAlgn="auto" latinLnBrk="0" hangingPunct="1">
                        <a:lnSpc>
                          <a:spcPts val="1600"/>
                        </a:lnSpc>
                        <a:spcBef>
                          <a:spcPts val="0"/>
                        </a:spcBef>
                        <a:spcAft>
                          <a:spcPts val="0"/>
                        </a:spcAft>
                        <a:buClrTx/>
                        <a:buSzTx/>
                        <a:buFontTx/>
                        <a:buNone/>
                        <a:tabLst/>
                        <a:defRPr/>
                      </a:pPr>
                      <a:r>
                        <a:rPr lang="pl-PL" sz="1600" dirty="0">
                          <a:solidFill>
                            <a:srgbClr val="0033CC"/>
                          </a:solidFill>
                        </a:rPr>
                        <a:t>żołądek</a:t>
                      </a:r>
                      <a:endParaRPr lang="en-US" sz="1600" dirty="0">
                        <a:solidFill>
                          <a:srgbClr val="0033CC"/>
                        </a:solidFill>
                      </a:endParaRPr>
                    </a:p>
                  </a:txBody>
                  <a:tcPr>
                    <a:solidFill>
                      <a:srgbClr val="EFF4FB"/>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pl-PL" sz="1600" dirty="0">
                          <a:solidFill>
                            <a:srgbClr val="0033CC"/>
                          </a:solidFill>
                        </a:rPr>
                        <a:t>0.12</a:t>
                      </a:r>
                      <a:endParaRPr lang="en-US" sz="1600" dirty="0">
                        <a:solidFill>
                          <a:srgbClr val="0033CC"/>
                        </a:solidFill>
                      </a:endParaRPr>
                    </a:p>
                  </a:txBody>
                  <a:tcPr anchor="ctr">
                    <a:solidFill>
                      <a:srgbClr val="EFF4FB"/>
                    </a:solidFill>
                  </a:tcPr>
                </a:tc>
                <a:extLst>
                  <a:ext uri="{0D108BD9-81ED-4DB2-BD59-A6C34878D82A}">
                    <a16:rowId xmlns:a16="http://schemas.microsoft.com/office/drawing/2014/main" val="10005"/>
                  </a:ext>
                </a:extLst>
              </a:tr>
              <a:tr h="0">
                <a:tc>
                  <a:txBody>
                    <a:bodyPr/>
                    <a:lstStyle/>
                    <a:p>
                      <a:pPr algn="l">
                        <a:lnSpc>
                          <a:spcPts val="1600"/>
                        </a:lnSpc>
                      </a:pPr>
                      <a:r>
                        <a:rPr lang="pl-PL" sz="1600" dirty="0">
                          <a:solidFill>
                            <a:srgbClr val="0033CC"/>
                          </a:solidFill>
                        </a:rPr>
                        <a:t>pozostałe</a:t>
                      </a:r>
                      <a:endParaRPr lang="en-US" sz="1600" dirty="0">
                        <a:solidFill>
                          <a:srgbClr val="0033CC"/>
                        </a:solidFill>
                      </a:endParaRPr>
                    </a:p>
                  </a:txBody>
                  <a:tcPr anchor="ctr">
                    <a:solidFill>
                      <a:srgbClr val="EFF4FB"/>
                    </a:solidFill>
                  </a:tcPr>
                </a:tc>
                <a:tc>
                  <a:txBody>
                    <a:bodyPr/>
                    <a:lstStyle/>
                    <a:p>
                      <a:pPr algn="ctr">
                        <a:lnSpc>
                          <a:spcPts val="1600"/>
                        </a:lnSpc>
                      </a:pPr>
                      <a:r>
                        <a:rPr lang="pl-PL" sz="1600" dirty="0">
                          <a:solidFill>
                            <a:srgbClr val="0033CC"/>
                          </a:solidFill>
                        </a:rPr>
                        <a:t>0.30</a:t>
                      </a:r>
                      <a:endParaRPr lang="en-US" sz="1600" dirty="0">
                        <a:solidFill>
                          <a:srgbClr val="0033CC"/>
                        </a:solidFill>
                      </a:endParaRPr>
                    </a:p>
                  </a:txBody>
                  <a:tcPr anchor="ctr">
                    <a:solidFill>
                      <a:srgbClr val="EFF4FB"/>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pl-PL" sz="1600" kern="1200" dirty="0">
                          <a:solidFill>
                            <a:srgbClr val="0033CC"/>
                          </a:solidFill>
                          <a:latin typeface="+mn-lt"/>
                          <a:ea typeface="+mn-ea"/>
                          <a:cs typeface="+mn-cs"/>
                        </a:rPr>
                        <a:t>pozostałe</a:t>
                      </a:r>
                      <a:endParaRPr lang="en-US" sz="1600" dirty="0">
                        <a:solidFill>
                          <a:srgbClr val="0033CC"/>
                        </a:solidFill>
                      </a:endParaRPr>
                    </a:p>
                  </a:txBody>
                  <a:tcPr>
                    <a:solidFill>
                      <a:srgbClr val="EFF4FB"/>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pl-PL" sz="1600" dirty="0">
                          <a:solidFill>
                            <a:srgbClr val="0033CC"/>
                          </a:solidFill>
                        </a:rPr>
                        <a:t>0.05</a:t>
                      </a:r>
                      <a:endParaRPr lang="en-US" sz="1600" dirty="0">
                        <a:solidFill>
                          <a:srgbClr val="0033CC"/>
                        </a:solidFill>
                      </a:endParaRPr>
                    </a:p>
                  </a:txBody>
                  <a:tcPr anchor="ctr">
                    <a:solidFill>
                      <a:srgbClr val="EFF4FB"/>
                    </a:solidFill>
                  </a:tcPr>
                </a:tc>
                <a:extLst>
                  <a:ext uri="{0D108BD9-81ED-4DB2-BD59-A6C34878D82A}">
                    <a16:rowId xmlns:a16="http://schemas.microsoft.com/office/drawing/2014/main" val="10006"/>
                  </a:ext>
                </a:extLst>
              </a:tr>
              <a:tr h="0">
                <a:tc>
                  <a:txBody>
                    <a:bodyPr/>
                    <a:lstStyle/>
                    <a:p>
                      <a:pPr>
                        <a:lnSpc>
                          <a:spcPts val="1600"/>
                        </a:lnSpc>
                      </a:pPr>
                      <a:r>
                        <a:rPr lang="pl-PL" sz="1600" dirty="0">
                          <a:solidFill>
                            <a:srgbClr val="0033CC"/>
                          </a:solidFill>
                        </a:rPr>
                        <a:t>gonady</a:t>
                      </a:r>
                      <a:endParaRPr lang="en-US" sz="1600" dirty="0">
                        <a:solidFill>
                          <a:srgbClr val="0033CC"/>
                        </a:solidFill>
                      </a:endParaRPr>
                    </a:p>
                  </a:txBody>
                  <a:tcPr anchor="ctr">
                    <a:solidFill>
                      <a:srgbClr val="EFF4FB"/>
                    </a:solidFill>
                  </a:tcPr>
                </a:tc>
                <a:tc>
                  <a:txBody>
                    <a:bodyPr/>
                    <a:lstStyle/>
                    <a:p>
                      <a:pPr marL="0" algn="ctr" defTabSz="914400" rtl="0" eaLnBrk="1" latinLnBrk="0" hangingPunct="1">
                        <a:lnSpc>
                          <a:spcPts val="1600"/>
                        </a:lnSpc>
                      </a:pPr>
                      <a:r>
                        <a:rPr lang="pl-PL" sz="1600" kern="1200" dirty="0">
                          <a:solidFill>
                            <a:srgbClr val="0033CC"/>
                          </a:solidFill>
                          <a:latin typeface="+mn-lt"/>
                          <a:ea typeface="+mn-ea"/>
                          <a:cs typeface="+mn-cs"/>
                        </a:rPr>
                        <a:t>0.25</a:t>
                      </a:r>
                      <a:endParaRPr lang="en-US" sz="1600" kern="1200" dirty="0">
                        <a:solidFill>
                          <a:srgbClr val="0033CC"/>
                        </a:solidFill>
                        <a:latin typeface="+mn-lt"/>
                        <a:ea typeface="+mn-ea"/>
                        <a:cs typeface="+mn-cs"/>
                      </a:endParaRPr>
                    </a:p>
                  </a:txBody>
                  <a:tcPr anchor="ctr">
                    <a:solidFill>
                      <a:srgbClr val="EFF4FB"/>
                    </a:solidFill>
                  </a:tcPr>
                </a:tc>
                <a:tc>
                  <a:txBody>
                    <a:bodyPr/>
                    <a:lstStyle/>
                    <a:p>
                      <a:pPr>
                        <a:lnSpc>
                          <a:spcPts val="1600"/>
                        </a:lnSpc>
                      </a:pPr>
                      <a:endParaRPr lang="en-US" sz="1200" kern="1200" dirty="0">
                        <a:solidFill>
                          <a:srgbClr val="0033CC"/>
                        </a:solidFill>
                        <a:latin typeface="+mn-lt"/>
                        <a:ea typeface="+mn-ea"/>
                        <a:cs typeface="+mn-cs"/>
                      </a:endParaRPr>
                    </a:p>
                  </a:txBody>
                  <a:tcPr>
                    <a:solidFill>
                      <a:srgbClr val="EFF4FB"/>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pl-PL" sz="1600" kern="1200" dirty="0">
                          <a:solidFill>
                            <a:srgbClr val="0033CC"/>
                          </a:solidFill>
                          <a:latin typeface="+mn-lt"/>
                          <a:ea typeface="+mn-ea"/>
                          <a:cs typeface="+mn-cs"/>
                        </a:rPr>
                        <a:t>0.2</a:t>
                      </a:r>
                      <a:endParaRPr lang="en-US" sz="1600" kern="1200" dirty="0">
                        <a:solidFill>
                          <a:srgbClr val="0033CC"/>
                        </a:solidFill>
                        <a:latin typeface="+mn-lt"/>
                        <a:ea typeface="+mn-ea"/>
                        <a:cs typeface="+mn-cs"/>
                      </a:endParaRPr>
                    </a:p>
                  </a:txBody>
                  <a:tcPr>
                    <a:solidFill>
                      <a:srgbClr val="EFF4FB"/>
                    </a:solidFill>
                  </a:tcPr>
                </a:tc>
                <a:extLst>
                  <a:ext uri="{0D108BD9-81ED-4DB2-BD59-A6C34878D82A}">
                    <a16:rowId xmlns:a16="http://schemas.microsoft.com/office/drawing/2014/main" val="10007"/>
                  </a:ext>
                </a:extLst>
              </a:tr>
            </a:tbl>
          </a:graphicData>
        </a:graphic>
      </p:graphicFrame>
      <p:sp>
        <p:nvSpPr>
          <p:cNvPr id="13"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extLst>
      <p:ext uri="{BB962C8B-B14F-4D97-AF65-F5344CB8AC3E}">
        <p14:creationId xmlns:p14="http://schemas.microsoft.com/office/powerpoint/2010/main" val="2518721150"/>
      </p:ext>
    </p:extLst>
  </p:cSld>
  <p:clrMapOvr>
    <a:masterClrMapping/>
  </p:clrMapOvr>
  <mc:AlternateContent xmlns:mc="http://schemas.openxmlformats.org/markup-compatibility/2006" xmlns:p14="http://schemas.microsoft.com/office/powerpoint/2010/main">
    <mc:Choice Requires="p14">
      <p:transition spd="slow" p14:dur="2000" advTm="91927"/>
    </mc:Choice>
    <mc:Fallback xmlns="">
      <p:transition spd="slow" advTm="9192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bwMode="auto">
          <a:xfrm>
            <a:off x="1314000" y="1628800"/>
            <a:ext cx="108000" cy="2232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22</a:t>
            </a:fld>
            <a:endParaRPr lang="pl-PL" sz="1200" b="1" dirty="0"/>
          </a:p>
        </p:txBody>
      </p:sp>
      <p:sp>
        <p:nvSpPr>
          <p:cNvPr id="13" name="Prostokąt 3"/>
          <p:cNvSpPr/>
          <p:nvPr/>
        </p:nvSpPr>
        <p:spPr bwMode="auto">
          <a:xfrm>
            <a:off x="1096973" y="1578863"/>
            <a:ext cx="7488492" cy="4500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8" name="Prostokąt 7"/>
          <p:cNvSpPr/>
          <p:nvPr/>
        </p:nvSpPr>
        <p:spPr>
          <a:xfrm>
            <a:off x="1187624" y="1628800"/>
            <a:ext cx="7272808" cy="39431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lnSpc>
                <a:spcPts val="2000"/>
              </a:lnSpc>
              <a:buSzPct val="150000"/>
              <a:buFont typeface="Wingdings" panose="05000000000000000000" pitchFamily="2" charset="2"/>
              <a:buChar char="§"/>
            </a:pPr>
            <a:r>
              <a:rPr lang="pl-PL" sz="2000" spc="-40" dirty="0">
                <a:ln/>
                <a:solidFill>
                  <a:srgbClr val="0000CC"/>
                </a:solidFill>
              </a:rPr>
              <a:t>wycofano 500 mSv·rok</a:t>
            </a:r>
            <a:r>
              <a:rPr lang="pl-PL" sz="2000" spc="-40" baseline="30000" dirty="0">
                <a:ln/>
                <a:solidFill>
                  <a:srgbClr val="0000CC"/>
                </a:solidFill>
              </a:rPr>
              <a:t>-1</a:t>
            </a:r>
            <a:r>
              <a:rPr lang="pl-PL" sz="2000" spc="-40" dirty="0">
                <a:ln/>
                <a:solidFill>
                  <a:srgbClr val="0000CC"/>
                </a:solidFill>
              </a:rPr>
              <a:t> na pojedynczy organ ponieważ ograniczała go dawka graniczna efektów stochastycznych = 20 mSv·rok</a:t>
            </a:r>
            <a:r>
              <a:rPr lang="pl-PL" sz="2000" spc="-40" baseline="30000" dirty="0">
                <a:ln/>
                <a:solidFill>
                  <a:srgbClr val="0000CC"/>
                </a:solidFill>
              </a:rPr>
              <a:t>-1 </a:t>
            </a:r>
            <a:endParaRPr lang="pl-PL" sz="2000" spc="-40" dirty="0">
              <a:ln/>
              <a:solidFill>
                <a:srgbClr val="0000CC"/>
              </a:solidFill>
            </a:endParaRPr>
          </a:p>
          <a:p>
            <a:pPr lvl="8">
              <a:lnSpc>
                <a:spcPts val="2000"/>
              </a:lnSpc>
              <a:buSzPct val="150000"/>
            </a:pPr>
            <a:r>
              <a:rPr lang="pl-PL" sz="2000" spc="-40" dirty="0">
                <a:ln/>
                <a:solidFill>
                  <a:srgbClr val="FF0000"/>
                </a:solidFill>
              </a:rPr>
              <a:t>       [50 mSv·rok</a:t>
            </a:r>
            <a:r>
              <a:rPr lang="pl-PL" sz="2000" spc="-40" baseline="30000" dirty="0">
                <a:ln/>
                <a:solidFill>
                  <a:srgbClr val="FF0000"/>
                </a:solidFill>
              </a:rPr>
              <a:t>-1</a:t>
            </a:r>
            <a:r>
              <a:rPr lang="pl-PL" sz="2000" spc="-40" dirty="0">
                <a:ln/>
                <a:solidFill>
                  <a:srgbClr val="FF0000"/>
                </a:solidFill>
              </a:rPr>
              <a:t> w 1 roku]</a:t>
            </a:r>
            <a:endParaRPr lang="pl-PL" sz="2000" spc="-40" baseline="30000" dirty="0">
              <a:ln/>
              <a:solidFill>
                <a:srgbClr val="FF0000"/>
              </a:solidFill>
            </a:endParaRPr>
          </a:p>
          <a:p>
            <a:pPr marL="342900" indent="-342900">
              <a:lnSpc>
                <a:spcPts val="2000"/>
              </a:lnSpc>
              <a:buSzPct val="150000"/>
              <a:buFont typeface="Wingdings" panose="05000000000000000000" pitchFamily="2" charset="2"/>
              <a:buChar char="§"/>
            </a:pPr>
            <a:r>
              <a:rPr lang="pl-PL" sz="2000" spc="-40" dirty="0">
                <a:ln/>
                <a:solidFill>
                  <a:srgbClr val="0000CC"/>
                </a:solidFill>
              </a:rPr>
              <a:t>roczne dawki graniczne dla soczewek oka</a:t>
            </a:r>
          </a:p>
          <a:p>
            <a:pPr marL="1714500" lvl="3" indent="-342900">
              <a:lnSpc>
                <a:spcPts val="2000"/>
              </a:lnSpc>
              <a:buSzPct val="150000"/>
              <a:buFont typeface="Arial" panose="020B0604020202020204" pitchFamily="34" charset="0"/>
              <a:buChar char="•"/>
            </a:pPr>
            <a:r>
              <a:rPr lang="pl-PL" sz="2000" spc="-40" dirty="0">
                <a:ln/>
                <a:solidFill>
                  <a:srgbClr val="0000CC"/>
                </a:solidFill>
              </a:rPr>
              <a:t>narażeni zawodowo </a:t>
            </a:r>
            <a:r>
              <a:rPr lang="pl-PL" sz="2000" spc="-40" dirty="0">
                <a:ln/>
              </a:rPr>
              <a:t>150 mSv·rok</a:t>
            </a:r>
            <a:r>
              <a:rPr lang="pl-PL" sz="2000" spc="-40" baseline="30000" dirty="0">
                <a:ln/>
              </a:rPr>
              <a:t>-1 </a:t>
            </a:r>
            <a:r>
              <a:rPr lang="pl-PL" sz="2000" spc="-40" dirty="0">
                <a:ln/>
              </a:rPr>
              <a:t>  </a:t>
            </a:r>
          </a:p>
          <a:p>
            <a:pPr marL="1714500" lvl="3" indent="-342900">
              <a:lnSpc>
                <a:spcPts val="2000"/>
              </a:lnSpc>
              <a:buSzPct val="150000"/>
              <a:buFont typeface="Arial" panose="020B0604020202020204" pitchFamily="34" charset="0"/>
              <a:buChar char="•"/>
            </a:pPr>
            <a:r>
              <a:rPr lang="pl-PL" sz="2000" spc="-40" dirty="0">
                <a:ln/>
                <a:solidFill>
                  <a:srgbClr val="0000CC"/>
                </a:solidFill>
              </a:rPr>
              <a:t>ludność </a:t>
            </a:r>
            <a:r>
              <a:rPr lang="pl-PL" sz="2000" spc="-40" dirty="0">
                <a:ln/>
              </a:rPr>
              <a:t>15 mSv·rok</a:t>
            </a:r>
            <a:r>
              <a:rPr lang="pl-PL" sz="2000" spc="-40" baseline="30000" dirty="0">
                <a:ln/>
              </a:rPr>
              <a:t>-1 </a:t>
            </a:r>
            <a:endParaRPr lang="pl-PL" sz="2000" spc="-40" dirty="0">
              <a:ln/>
            </a:endParaRPr>
          </a:p>
          <a:p>
            <a:pPr marL="342900" indent="-342900">
              <a:lnSpc>
                <a:spcPts val="2000"/>
              </a:lnSpc>
              <a:buSzPct val="150000"/>
              <a:buFont typeface="Wingdings" panose="05000000000000000000" pitchFamily="2" charset="2"/>
              <a:buChar char="§"/>
            </a:pPr>
            <a:r>
              <a:rPr lang="pl-PL" sz="2000" spc="-40" dirty="0">
                <a:ln/>
                <a:solidFill>
                  <a:srgbClr val="0000CC"/>
                </a:solidFill>
              </a:rPr>
              <a:t> roczne dawki graniczne na skórę</a:t>
            </a:r>
          </a:p>
          <a:p>
            <a:pPr marL="1714500" lvl="3" indent="-342900">
              <a:lnSpc>
                <a:spcPts val="2000"/>
              </a:lnSpc>
              <a:buSzPct val="150000"/>
              <a:buFont typeface="Arial" panose="020B0604020202020204" pitchFamily="34" charset="0"/>
              <a:buChar char="•"/>
            </a:pPr>
            <a:r>
              <a:rPr lang="pl-PL" sz="2000" spc="-40" dirty="0">
                <a:ln/>
                <a:solidFill>
                  <a:srgbClr val="0000CC"/>
                </a:solidFill>
              </a:rPr>
              <a:t> narażeni zawodowo </a:t>
            </a:r>
            <a:r>
              <a:rPr lang="pl-PL" sz="2000" spc="-40" dirty="0">
                <a:ln/>
              </a:rPr>
              <a:t>500 mSv·rok</a:t>
            </a:r>
            <a:r>
              <a:rPr lang="pl-PL" sz="2000" spc="-40" baseline="30000" dirty="0">
                <a:ln/>
              </a:rPr>
              <a:t>-1 </a:t>
            </a:r>
            <a:r>
              <a:rPr lang="pl-PL" sz="2000" spc="-40" dirty="0">
                <a:ln/>
              </a:rPr>
              <a:t>   </a:t>
            </a:r>
          </a:p>
          <a:p>
            <a:pPr marL="1714500" lvl="3" indent="-342900">
              <a:lnSpc>
                <a:spcPts val="2000"/>
              </a:lnSpc>
              <a:buSzPct val="150000"/>
              <a:buFont typeface="Arial" panose="020B0604020202020204" pitchFamily="34" charset="0"/>
              <a:buChar char="•"/>
            </a:pPr>
            <a:r>
              <a:rPr lang="pl-PL" sz="2000" spc="-40" dirty="0">
                <a:ln/>
                <a:solidFill>
                  <a:srgbClr val="0000CC"/>
                </a:solidFill>
              </a:rPr>
              <a:t> ludność </a:t>
            </a:r>
            <a:r>
              <a:rPr lang="pl-PL" sz="2000" spc="-40" dirty="0">
                <a:ln/>
              </a:rPr>
              <a:t>50 mSv·rok</a:t>
            </a:r>
            <a:r>
              <a:rPr lang="pl-PL" sz="2000" spc="-40" baseline="30000" dirty="0">
                <a:ln/>
              </a:rPr>
              <a:t>-1</a:t>
            </a:r>
            <a:endParaRPr lang="pl-PL" sz="2000" spc="-40" dirty="0">
              <a:ln/>
              <a:solidFill>
                <a:srgbClr val="0000CC"/>
              </a:solidFill>
            </a:endParaRPr>
          </a:p>
          <a:p>
            <a:pPr lvl="1">
              <a:lnSpc>
                <a:spcPts val="2000"/>
              </a:lnSpc>
              <a:buSzPct val="150000"/>
            </a:pPr>
            <a:r>
              <a:rPr lang="pl-PL" sz="2000" b="1" spc="-40" dirty="0">
                <a:ln/>
                <a:solidFill>
                  <a:srgbClr val="0000CC"/>
                </a:solidFill>
              </a:rPr>
              <a:t>dla ludności 10 razy mniejsze od dawek granicznych dla narażonych zawodowo? </a:t>
            </a:r>
            <a:r>
              <a:rPr lang="pl-PL" sz="2200" b="1" spc="-40" dirty="0">
                <a:ln/>
                <a:solidFill>
                  <a:srgbClr val="0000CC"/>
                </a:solidFill>
              </a:rPr>
              <a:t>   ( czy nie powinien być jeden próg ?)</a:t>
            </a:r>
          </a:p>
          <a:p>
            <a:pPr lvl="1">
              <a:lnSpc>
                <a:spcPts val="2000"/>
              </a:lnSpc>
              <a:buSzPct val="150000"/>
            </a:pPr>
            <a:r>
              <a:rPr lang="pl-PL" sz="2200" b="1" spc="-40" dirty="0">
                <a:ln/>
                <a:solidFill>
                  <a:schemeClr val="tx1">
                    <a:lumMod val="85000"/>
                    <a:lumOff val="15000"/>
                  </a:schemeClr>
                </a:solidFill>
              </a:rPr>
              <a:t>Argumentacja ICRP: </a:t>
            </a:r>
            <a:r>
              <a:rPr lang="pl-PL" sz="2000" spc="-40" dirty="0">
                <a:ln/>
                <a:solidFill>
                  <a:schemeClr val="tx1">
                    <a:lumMod val="85000"/>
                    <a:lumOff val="15000"/>
                  </a:schemeClr>
                </a:solidFill>
              </a:rPr>
              <a:t>dawki graniczne dla ludności uwzględniają dzieci – większa </a:t>
            </a:r>
            <a:r>
              <a:rPr lang="pl-PL" sz="2000" spc="-40" dirty="0" err="1">
                <a:ln/>
                <a:solidFill>
                  <a:schemeClr val="tx1">
                    <a:lumMod val="85000"/>
                    <a:lumOff val="15000"/>
                  </a:schemeClr>
                </a:solidFill>
              </a:rPr>
              <a:t>promienio</a:t>
            </a:r>
            <a:r>
              <a:rPr lang="pl-PL" sz="2000" spc="-40" dirty="0">
                <a:ln/>
                <a:solidFill>
                  <a:schemeClr val="tx1">
                    <a:lumMod val="85000"/>
                    <a:lumOff val="15000"/>
                  </a:schemeClr>
                </a:solidFill>
              </a:rPr>
              <a:t> wrażliwość </a:t>
            </a:r>
            <a:r>
              <a:rPr lang="pl-PL" sz="2000" spc="-40" dirty="0">
                <a:ln/>
                <a:solidFill>
                  <a:schemeClr val="tx1">
                    <a:lumMod val="85000"/>
                    <a:lumOff val="15000"/>
                  </a:schemeClr>
                </a:solidFill>
                <a:sym typeface="Symbol" panose="05050102010706020507" pitchFamily="18" charset="2"/>
              </a:rPr>
              <a:t></a:t>
            </a:r>
            <a:r>
              <a:rPr lang="pl-PL" sz="2000" spc="-60" dirty="0">
                <a:solidFill>
                  <a:schemeClr val="tx1">
                    <a:lumMod val="85000"/>
                    <a:lumOff val="15000"/>
                  </a:schemeClr>
                </a:solidFill>
                <a:ea typeface="Times New Roman" pitchFamily="18" charset="0"/>
                <a:cs typeface="Arial" pitchFamily="34" charset="0"/>
                <a:sym typeface="Symbol" panose="05050102010706020507" pitchFamily="18" charset="2"/>
              </a:rPr>
              <a:t></a:t>
            </a:r>
            <a:r>
              <a:rPr lang="pl-PL" sz="2000" spc="-40" dirty="0">
                <a:ln/>
                <a:solidFill>
                  <a:schemeClr val="tx1">
                    <a:lumMod val="85000"/>
                    <a:lumOff val="15000"/>
                  </a:schemeClr>
                </a:solidFill>
              </a:rPr>
              <a:t> (2</a:t>
            </a:r>
            <a:r>
              <a:rPr lang="pl-PL" sz="2000" spc="-40" dirty="0">
                <a:ln/>
                <a:solidFill>
                  <a:schemeClr val="tx1">
                    <a:lumMod val="85000"/>
                    <a:lumOff val="15000"/>
                  </a:schemeClr>
                </a:solidFill>
                <a:sym typeface="Symbol" panose="05050102010706020507" pitchFamily="18" charset="2"/>
              </a:rPr>
              <a:t></a:t>
            </a:r>
            <a:r>
              <a:rPr lang="pl-PL" sz="2000" spc="-40" dirty="0">
                <a:ln/>
                <a:solidFill>
                  <a:schemeClr val="tx1">
                    <a:lumMod val="85000"/>
                    <a:lumOff val="15000"/>
                  </a:schemeClr>
                </a:solidFill>
              </a:rPr>
              <a:t>5)</a:t>
            </a:r>
          </a:p>
          <a:p>
            <a:pPr lvl="1">
              <a:lnSpc>
                <a:spcPts val="2000"/>
              </a:lnSpc>
              <a:buSzPct val="150000"/>
            </a:pPr>
            <a:r>
              <a:rPr lang="pl-PL" sz="2000" spc="-40" dirty="0">
                <a:ln/>
                <a:solidFill>
                  <a:schemeClr val="tx1">
                    <a:lumMod val="85000"/>
                    <a:lumOff val="15000"/>
                  </a:schemeClr>
                </a:solidFill>
              </a:rPr>
              <a:t> dłuższy czas ekspozycji ludności niż narażonych zawodowo </a:t>
            </a:r>
            <a:r>
              <a:rPr lang="pl-PL" sz="2000" spc="-40" dirty="0">
                <a:ln/>
                <a:solidFill>
                  <a:schemeClr val="tx1">
                    <a:lumMod val="85000"/>
                    <a:lumOff val="15000"/>
                  </a:schemeClr>
                </a:solidFill>
                <a:sym typeface="Symbol" panose="05050102010706020507" pitchFamily="18" charset="2"/>
              </a:rPr>
              <a:t></a:t>
            </a:r>
            <a:r>
              <a:rPr lang="pl-PL" sz="2000" spc="-40" dirty="0">
                <a:ln/>
                <a:solidFill>
                  <a:schemeClr val="tx1">
                    <a:lumMod val="85000"/>
                    <a:lumOff val="15000"/>
                  </a:schemeClr>
                </a:solidFill>
              </a:rPr>
              <a:t>2</a:t>
            </a:r>
          </a:p>
          <a:p>
            <a:pPr lvl="1">
              <a:lnSpc>
                <a:spcPts val="2000"/>
              </a:lnSpc>
              <a:buSzPct val="150000"/>
            </a:pPr>
            <a:endParaRPr lang="pl-PL" sz="2000" b="1" spc="-40" dirty="0">
              <a:ln/>
              <a:solidFill>
                <a:srgbClr val="0000CC"/>
              </a:solidFill>
            </a:endParaRPr>
          </a:p>
        </p:txBody>
      </p:sp>
      <p:sp>
        <p:nvSpPr>
          <p:cNvPr id="10" name="Prostokąt 9"/>
          <p:cNvSpPr/>
          <p:nvPr/>
        </p:nvSpPr>
        <p:spPr>
          <a:xfrm>
            <a:off x="1043608" y="906794"/>
            <a:ext cx="5832648" cy="502702"/>
          </a:xfrm>
          <a:prstGeom prst="rect">
            <a:avLst/>
          </a:prstGeom>
        </p:spPr>
        <p:txBody>
          <a:bodyPr wrap="square">
            <a:spAutoFit/>
          </a:bodyPr>
          <a:lstStyle/>
          <a:p>
            <a:pPr algn="ctr">
              <a:lnSpc>
                <a:spcPts val="32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zalecenia ICRP z  1977 r oraz 1990 r.:</a:t>
            </a:r>
          </a:p>
        </p:txBody>
      </p:sp>
      <p:sp>
        <p:nvSpPr>
          <p:cNvPr id="14"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
        <p:nvSpPr>
          <p:cNvPr id="2" name="Prostokąt 1"/>
          <p:cNvSpPr/>
          <p:nvPr/>
        </p:nvSpPr>
        <p:spPr>
          <a:xfrm>
            <a:off x="1346219" y="5311917"/>
            <a:ext cx="6970197" cy="656590"/>
          </a:xfrm>
          <a:prstGeom prst="rect">
            <a:avLst/>
          </a:prstGeom>
        </p:spPr>
        <p:txBody>
          <a:bodyPr wrap="square">
            <a:spAutoFit/>
          </a:bodyPr>
          <a:lstStyle/>
          <a:p>
            <a:pPr lvl="2">
              <a:lnSpc>
                <a:spcPts val="2200"/>
              </a:lnSpc>
              <a:buSzPct val="150000"/>
            </a:pPr>
            <a:r>
              <a:rPr lang="pl-PL" sz="2000" spc="-40" dirty="0">
                <a:ln/>
                <a:solidFill>
                  <a:srgbClr val="FF0000"/>
                </a:solidFill>
              </a:rPr>
              <a:t> </a:t>
            </a:r>
            <a:r>
              <a:rPr lang="pl-PL" sz="2000" b="1" spc="-40" dirty="0">
                <a:ln/>
                <a:solidFill>
                  <a:srgbClr val="FF0000"/>
                </a:solidFill>
              </a:rPr>
              <a:t>Dyrektywa Rady UE 2013/59/EURATOM  </a:t>
            </a:r>
          </a:p>
          <a:p>
            <a:pPr lvl="2">
              <a:lnSpc>
                <a:spcPts val="2200"/>
              </a:lnSpc>
              <a:buSzPct val="150000"/>
            </a:pPr>
            <a:r>
              <a:rPr lang="pl-PL" sz="2000" b="1" spc="-40" dirty="0">
                <a:ln/>
                <a:solidFill>
                  <a:srgbClr val="FF0000"/>
                </a:solidFill>
              </a:rPr>
              <a:t>20 mSv·rok</a:t>
            </a:r>
            <a:r>
              <a:rPr lang="pl-PL" sz="2000" b="1" spc="-40" baseline="30000" dirty="0">
                <a:ln/>
                <a:solidFill>
                  <a:srgbClr val="FF0000"/>
                </a:solidFill>
              </a:rPr>
              <a:t>-1</a:t>
            </a:r>
            <a:r>
              <a:rPr lang="pl-PL" sz="2000" b="1" spc="-40" dirty="0">
                <a:ln/>
                <a:solidFill>
                  <a:srgbClr val="FF0000"/>
                </a:solidFill>
              </a:rPr>
              <a:t>, 100 mSv·5 lat</a:t>
            </a:r>
            <a:r>
              <a:rPr lang="pl-PL" sz="2000" b="1" spc="-40" baseline="30000" dirty="0">
                <a:ln/>
                <a:solidFill>
                  <a:srgbClr val="FF0000"/>
                </a:solidFill>
              </a:rPr>
              <a:t>-1</a:t>
            </a:r>
            <a:r>
              <a:rPr lang="pl-PL" sz="2000" b="1" spc="-40" dirty="0">
                <a:ln/>
                <a:solidFill>
                  <a:srgbClr val="FF0000"/>
                </a:solidFill>
              </a:rPr>
              <a:t> </a:t>
            </a:r>
            <a:r>
              <a:rPr lang="pl-PL" sz="2000" b="1" spc="-40" baseline="30000" dirty="0">
                <a:ln/>
                <a:solidFill>
                  <a:srgbClr val="FF0000"/>
                </a:solidFill>
              </a:rPr>
              <a:t> </a:t>
            </a:r>
            <a:r>
              <a:rPr lang="pl-PL" sz="2000" b="1" spc="-40" dirty="0">
                <a:ln/>
                <a:solidFill>
                  <a:srgbClr val="FF0000"/>
                </a:solidFill>
              </a:rPr>
              <a:t>[max 50 </a:t>
            </a:r>
            <a:r>
              <a:rPr lang="pl-PL" sz="2000" b="1" spc="-40" dirty="0" err="1">
                <a:ln/>
                <a:solidFill>
                  <a:srgbClr val="FF0000"/>
                </a:solidFill>
              </a:rPr>
              <a:t>mSv</a:t>
            </a:r>
            <a:r>
              <a:rPr lang="pl-PL" sz="2000" b="1" spc="-40" dirty="0">
                <a:ln/>
                <a:solidFill>
                  <a:srgbClr val="FF0000"/>
                </a:solidFill>
              </a:rPr>
              <a:t> w 1 roku]</a:t>
            </a:r>
            <a:endParaRPr lang="pl-PL" b="1" dirty="0"/>
          </a:p>
        </p:txBody>
      </p:sp>
    </p:spTree>
    <p:extLst>
      <p:ext uri="{BB962C8B-B14F-4D97-AF65-F5344CB8AC3E}">
        <p14:creationId xmlns:p14="http://schemas.microsoft.com/office/powerpoint/2010/main" val="3470714897"/>
      </p:ext>
    </p:extLst>
  </p:cSld>
  <p:clrMapOvr>
    <a:masterClrMapping/>
  </p:clrMapOvr>
  <mc:AlternateContent xmlns:mc="http://schemas.openxmlformats.org/markup-compatibility/2006" xmlns:p14="http://schemas.microsoft.com/office/powerpoint/2010/main">
    <mc:Choice Requires="p14">
      <p:transition spd="slow" p14:dur="2000" advTm="117114"/>
    </mc:Choice>
    <mc:Fallback xmlns="">
      <p:transition spd="slow" advTm="11711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23</a:t>
            </a:fld>
            <a:endParaRPr lang="pl-PL" sz="1200" b="1" dirty="0"/>
          </a:p>
        </p:txBody>
      </p:sp>
      <p:sp>
        <p:nvSpPr>
          <p:cNvPr id="13" name="Prostokąt 3"/>
          <p:cNvSpPr/>
          <p:nvPr/>
        </p:nvSpPr>
        <p:spPr bwMode="auto">
          <a:xfrm>
            <a:off x="1096973" y="1340768"/>
            <a:ext cx="7488492" cy="4896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0" name="Prostokąt 9"/>
          <p:cNvSpPr/>
          <p:nvPr/>
        </p:nvSpPr>
        <p:spPr>
          <a:xfrm>
            <a:off x="1043608" y="906794"/>
            <a:ext cx="5832648" cy="502702"/>
          </a:xfrm>
          <a:prstGeom prst="rect">
            <a:avLst/>
          </a:prstGeom>
        </p:spPr>
        <p:txBody>
          <a:bodyPr wrap="square">
            <a:spAutoFit/>
          </a:bodyPr>
          <a:lstStyle/>
          <a:p>
            <a:pPr algn="ctr">
              <a:lnSpc>
                <a:spcPts val="32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Zasady (filozofia) ochrony radiologicznej</a:t>
            </a:r>
          </a:p>
        </p:txBody>
      </p:sp>
      <p:sp>
        <p:nvSpPr>
          <p:cNvPr id="3" name="Prostokąt 2"/>
          <p:cNvSpPr/>
          <p:nvPr/>
        </p:nvSpPr>
        <p:spPr>
          <a:xfrm>
            <a:off x="1204237" y="1409496"/>
            <a:ext cx="7256195" cy="4862870"/>
          </a:xfrm>
          <a:prstGeom prst="rect">
            <a:avLst/>
          </a:prstGeom>
          <a:noFill/>
        </p:spPr>
        <p:txBody>
          <a:bodyPr wrap="square" lIns="91440" tIns="45720" rIns="91440" bIns="45720">
            <a:spAutoFit/>
          </a:bodyPr>
          <a:lstStyle/>
          <a:p>
            <a:pPr>
              <a:buSzPct val="150000"/>
            </a:pPr>
            <a:r>
              <a:rPr lang="pl-PL" sz="2000" b="0" cap="none" spc="0" dirty="0">
                <a:ln w="0"/>
                <a:solidFill>
                  <a:srgbClr val="0000CC"/>
                </a:solidFill>
                <a:effectLst>
                  <a:outerShdw blurRad="38100" dist="19050" dir="2700000" algn="tl" rotWithShape="0">
                    <a:schemeClr val="dk1">
                      <a:alpha val="40000"/>
                    </a:schemeClr>
                  </a:outerShdw>
                </a:effectLst>
              </a:rPr>
              <a:t>Począwszy od publikacji zaleceń z 1977 Pub. 26 zwrócono uwagę na fakt, że wdrożenie określonej technologii podlega procesowi </a:t>
            </a:r>
          </a:p>
          <a:p>
            <a:pPr>
              <a:buSzPct val="150000"/>
            </a:pPr>
            <a:r>
              <a:rPr lang="pl-PL" sz="2000" b="1" cap="none" spc="0" dirty="0">
                <a:ln w="0"/>
                <a:effectLst>
                  <a:outerShdw blurRad="38100" dist="19050" dir="2700000" algn="tl" rotWithShape="0">
                    <a:schemeClr val="dk1">
                      <a:alpha val="40000"/>
                    </a:schemeClr>
                  </a:outerShdw>
                </a:effectLst>
              </a:rPr>
              <a:t>analizy kosztów i zysku </a:t>
            </a:r>
            <a:r>
              <a:rPr lang="pl-PL" sz="2000" b="0" cap="none" spc="0" dirty="0">
                <a:ln w="0"/>
                <a:solidFill>
                  <a:srgbClr val="0000CC"/>
                </a:solidFill>
                <a:effectLst>
                  <a:outerShdw blurRad="38100" dist="19050" dir="2700000" algn="tl" rotWithShape="0">
                    <a:schemeClr val="dk1">
                      <a:alpha val="40000"/>
                    </a:schemeClr>
                  </a:outerShdw>
                </a:effectLst>
              </a:rPr>
              <a:t>- oceny opłacalności dla   określonej jednostki organizacyjnej lub społeczeństwa.</a:t>
            </a:r>
          </a:p>
          <a:p>
            <a:pPr>
              <a:buSzPct val="150000"/>
            </a:pPr>
            <a:endParaRPr lang="pl-PL" sz="2000" b="1" cap="none" spc="0" dirty="0">
              <a:ln w="0"/>
              <a:solidFill>
                <a:srgbClr val="0000CC"/>
              </a:solidFill>
              <a:effectLst>
                <a:outerShdw blurRad="38100" dist="19050" dir="2700000" algn="tl" rotWithShape="0">
                  <a:schemeClr val="dk1">
                    <a:alpha val="40000"/>
                  </a:schemeClr>
                </a:outerShdw>
              </a:effectLst>
            </a:endParaRPr>
          </a:p>
          <a:p>
            <a:pPr>
              <a:buSzPct val="150000"/>
            </a:pPr>
            <a:endParaRPr lang="pl-PL" sz="2000" b="1" dirty="0">
              <a:ln w="0"/>
              <a:solidFill>
                <a:srgbClr val="0000CC"/>
              </a:solidFill>
              <a:effectLst>
                <a:outerShdw blurRad="38100" dist="19050" dir="2700000" algn="tl" rotWithShape="0">
                  <a:schemeClr val="dk1">
                    <a:alpha val="40000"/>
                  </a:schemeClr>
                </a:outerShdw>
              </a:effectLst>
            </a:endParaRPr>
          </a:p>
          <a:p>
            <a:pPr>
              <a:buSzPct val="150000"/>
            </a:pPr>
            <a:endParaRPr lang="pl-PL" sz="2000" b="1" cap="none" spc="0" dirty="0">
              <a:ln w="0"/>
              <a:solidFill>
                <a:srgbClr val="0000CC"/>
              </a:solidFill>
              <a:effectLst>
                <a:outerShdw blurRad="38100" dist="19050" dir="2700000" algn="tl" rotWithShape="0">
                  <a:schemeClr val="dk1">
                    <a:alpha val="40000"/>
                  </a:schemeClr>
                </a:outerShdw>
              </a:effectLst>
            </a:endParaRPr>
          </a:p>
          <a:p>
            <a:pPr>
              <a:buSzPct val="150000"/>
            </a:pPr>
            <a:r>
              <a:rPr lang="pl-PL" sz="2000" b="0" cap="none" spc="0" dirty="0">
                <a:ln w="0"/>
                <a:solidFill>
                  <a:srgbClr val="0000CC"/>
                </a:solidFill>
                <a:effectLst>
                  <a:outerShdw blurRad="38100" dist="19050" dir="2700000" algn="tl" rotWithShape="0">
                    <a:schemeClr val="dk1">
                      <a:alpha val="40000"/>
                    </a:schemeClr>
                  </a:outerShdw>
                </a:effectLst>
              </a:rPr>
              <a:t>Zalecenia z 1977 dotyczyły rutynowych prac ze źródłami promieniotwórczymi, a do czasu wprowadzenia nowych zaleceń w 1990 r podejmowano próby rozszerzenia systemu ochrony radiologicznej na inne rodzaje warunków narażenia:</a:t>
            </a:r>
          </a:p>
          <a:p>
            <a:pPr marL="342900" indent="-342900">
              <a:buSzPct val="150000"/>
              <a:buFont typeface="Arial" panose="020B0604020202020204" pitchFamily="34" charset="0"/>
              <a:buChar char="•"/>
            </a:pPr>
            <a:r>
              <a:rPr lang="pl-PL" b="0" cap="none" spc="0" dirty="0">
                <a:ln w="0"/>
                <a:solidFill>
                  <a:srgbClr val="0000CC"/>
                </a:solidFill>
                <a:effectLst>
                  <a:outerShdw blurRad="38100" dist="19050" dir="2700000" algn="tl" rotWithShape="0">
                    <a:schemeClr val="dk1">
                      <a:alpha val="40000"/>
                    </a:schemeClr>
                  </a:outerShdw>
                </a:effectLst>
              </a:rPr>
              <a:t>radon (bez określenia dawek granicznych)</a:t>
            </a:r>
          </a:p>
          <a:p>
            <a:pPr marL="342900" indent="-342900">
              <a:buSzPct val="150000"/>
              <a:buFont typeface="Arial" panose="020B0604020202020204" pitchFamily="34" charset="0"/>
              <a:buChar char="•"/>
            </a:pPr>
            <a:r>
              <a:rPr lang="pl-PL" b="0" cap="none" spc="0" dirty="0">
                <a:ln w="0"/>
                <a:solidFill>
                  <a:srgbClr val="0000CC"/>
                </a:solidFill>
                <a:effectLst>
                  <a:outerShdw blurRad="38100" dist="19050" dir="2700000" algn="tl" rotWithShape="0">
                    <a:schemeClr val="dk1">
                      <a:alpha val="40000"/>
                    </a:schemeClr>
                  </a:outerShdw>
                </a:effectLst>
              </a:rPr>
              <a:t>warunki dla usuwania odpadów promieniotwórczych (waste </a:t>
            </a:r>
            <a:r>
              <a:rPr lang="pl-PL" b="0" cap="none" spc="0" dirty="0" err="1">
                <a:ln w="0"/>
                <a:solidFill>
                  <a:srgbClr val="0000CC"/>
                </a:solidFill>
                <a:effectLst>
                  <a:outerShdw blurRad="38100" dist="19050" dir="2700000" algn="tl" rotWithShape="0">
                    <a:schemeClr val="dk1">
                      <a:alpha val="40000"/>
                    </a:schemeClr>
                  </a:outerShdw>
                </a:effectLst>
              </a:rPr>
              <a:t>disposal</a:t>
            </a:r>
            <a:r>
              <a:rPr lang="pl-PL" b="0" cap="none" spc="0" dirty="0">
                <a:ln w="0"/>
                <a:solidFill>
                  <a:srgbClr val="0000CC"/>
                </a:solidFill>
                <a:effectLst>
                  <a:outerShdw blurRad="38100" dist="19050" dir="2700000" algn="tl" rotWithShape="0">
                    <a:schemeClr val="dk1">
                      <a:alpha val="40000"/>
                    </a:schemeClr>
                  </a:outerShdw>
                </a:effectLst>
              </a:rPr>
              <a:t>) - przypadkowy charakter narażenia</a:t>
            </a:r>
          </a:p>
          <a:p>
            <a:pPr marL="342900" indent="-342900">
              <a:buSzPct val="150000"/>
              <a:buFont typeface="Arial" panose="020B0604020202020204" pitchFamily="34" charset="0"/>
              <a:buChar char="•"/>
            </a:pPr>
            <a:r>
              <a:rPr lang="pl-PL" b="0" cap="none" spc="0" dirty="0">
                <a:ln w="0"/>
                <a:solidFill>
                  <a:srgbClr val="0000CC"/>
                </a:solidFill>
                <a:effectLst>
                  <a:outerShdw blurRad="38100" dist="19050" dir="2700000" algn="tl" rotWithShape="0">
                    <a:schemeClr val="dk1">
                      <a:alpha val="40000"/>
                    </a:schemeClr>
                  </a:outerShdw>
                </a:effectLst>
              </a:rPr>
              <a:t>ochrona ludności w wyjątkowych warunkach narażenia (</a:t>
            </a:r>
            <a:r>
              <a:rPr lang="pl-PL" b="0" cap="none" spc="0" dirty="0" err="1">
                <a:ln w="0"/>
                <a:solidFill>
                  <a:srgbClr val="0000CC"/>
                </a:solidFill>
                <a:effectLst>
                  <a:outerShdw blurRad="38100" dist="19050" dir="2700000" algn="tl" rotWithShape="0">
                    <a:schemeClr val="dk1">
                      <a:alpha val="40000"/>
                    </a:schemeClr>
                  </a:outerShdw>
                </a:effectLst>
              </a:rPr>
              <a:t>emergencies</a:t>
            </a:r>
            <a:r>
              <a:rPr lang="pl-PL" b="0" cap="none" spc="0" dirty="0">
                <a:ln w="0"/>
                <a:solidFill>
                  <a:srgbClr val="0000CC"/>
                </a:solidFill>
                <a:effectLst>
                  <a:outerShdw blurRad="38100" dist="19050" dir="2700000" algn="tl" rotWithShape="0">
                    <a:schemeClr val="dk1">
                      <a:alpha val="40000"/>
                    </a:schemeClr>
                  </a:outerShdw>
                </a:effectLst>
              </a:rPr>
              <a:t>) –  gdzie dawki graniczne nie mają zastosowania</a:t>
            </a:r>
          </a:p>
        </p:txBody>
      </p:sp>
      <p:sp>
        <p:nvSpPr>
          <p:cNvPr id="2" name="Prostokąt 1"/>
          <p:cNvSpPr/>
          <p:nvPr/>
        </p:nvSpPr>
        <p:spPr>
          <a:xfrm>
            <a:off x="1147347" y="2796620"/>
            <a:ext cx="8177181" cy="400110"/>
          </a:xfrm>
          <a:prstGeom prst="rect">
            <a:avLst/>
          </a:prstGeom>
        </p:spPr>
        <p:txBody>
          <a:bodyPr wrap="square">
            <a:spAutoFit/>
          </a:bodyPr>
          <a:lstStyle/>
          <a:p>
            <a:pPr>
              <a:buSzPct val="150000"/>
            </a:pPr>
            <a:r>
              <a:rPr lang="pl-PL" sz="2000" b="1" dirty="0">
                <a:ln w="0"/>
                <a:solidFill>
                  <a:srgbClr val="0000CC"/>
                </a:solidFill>
                <a:effectLst>
                  <a:outerShdw blurRad="38100" dist="19050" dir="2700000" algn="tl" rotWithShape="0">
                    <a:schemeClr val="dk1">
                      <a:alpha val="40000"/>
                    </a:schemeClr>
                  </a:outerShdw>
                </a:effectLst>
              </a:rPr>
              <a:t>Podjęto próby stworzenia systemu optymalizacji w ochronie radiologicznej</a:t>
            </a:r>
          </a:p>
        </p:txBody>
      </p:sp>
      <p:cxnSp>
        <p:nvCxnSpPr>
          <p:cNvPr id="5" name="Łącznik prosty 4"/>
          <p:cNvCxnSpPr/>
          <p:nvPr/>
        </p:nvCxnSpPr>
        <p:spPr>
          <a:xfrm>
            <a:off x="1331640" y="3196730"/>
            <a:ext cx="7632848"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custDataLst>
      <p:tags r:id="rId1"/>
    </p:custDataLst>
    <p:extLst>
      <p:ext uri="{BB962C8B-B14F-4D97-AF65-F5344CB8AC3E}">
        <p14:creationId xmlns:p14="http://schemas.microsoft.com/office/powerpoint/2010/main" val="950185353"/>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bwMode="auto">
          <a:xfrm>
            <a:off x="1206000" y="2060848"/>
            <a:ext cx="108000" cy="4068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24</a:t>
            </a:fld>
            <a:endParaRPr lang="pl-PL" sz="1200" b="1" dirty="0"/>
          </a:p>
        </p:txBody>
      </p:sp>
      <p:sp>
        <p:nvSpPr>
          <p:cNvPr id="13" name="Prostokąt 3"/>
          <p:cNvSpPr/>
          <p:nvPr/>
        </p:nvSpPr>
        <p:spPr bwMode="auto">
          <a:xfrm>
            <a:off x="1116013" y="2025352"/>
            <a:ext cx="7488000" cy="4572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8" name="Prostokąt 7"/>
          <p:cNvSpPr/>
          <p:nvPr/>
        </p:nvSpPr>
        <p:spPr>
          <a:xfrm>
            <a:off x="1079442" y="2041292"/>
            <a:ext cx="7704856" cy="41960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lnSpc>
                <a:spcPts val="2000"/>
              </a:lnSpc>
              <a:buSzPct val="150000"/>
              <a:buFont typeface="Wingdings" panose="05000000000000000000" pitchFamily="2" charset="2"/>
              <a:buChar char="§"/>
            </a:pPr>
            <a:r>
              <a:rPr lang="pl-PL" sz="2000" b="1" spc="-40" dirty="0">
                <a:ln/>
                <a:solidFill>
                  <a:srgbClr val="0000CC"/>
                </a:solidFill>
              </a:rPr>
              <a:t>UZASADNIENIE (</a:t>
            </a:r>
            <a:r>
              <a:rPr lang="pl-PL" sz="2000" b="1" spc="-40" dirty="0" err="1">
                <a:ln/>
                <a:solidFill>
                  <a:schemeClr val="tx1">
                    <a:lumMod val="85000"/>
                    <a:lumOff val="15000"/>
                  </a:schemeClr>
                </a:solidFill>
              </a:rPr>
              <a:t>justification</a:t>
            </a:r>
            <a:r>
              <a:rPr lang="pl-PL" sz="2000" b="1" spc="-40" dirty="0">
                <a:ln/>
                <a:solidFill>
                  <a:srgbClr val="0000CC"/>
                </a:solidFill>
              </a:rPr>
              <a:t>) </a:t>
            </a:r>
            <a:r>
              <a:rPr lang="pl-PL" sz="2200" b="1" spc="-40" dirty="0">
                <a:ln/>
                <a:solidFill>
                  <a:srgbClr val="0000CC"/>
                </a:solidFill>
              </a:rPr>
              <a:t>: </a:t>
            </a:r>
            <a:r>
              <a:rPr lang="pl-PL" b="1" spc="-40" dirty="0">
                <a:ln/>
                <a:solidFill>
                  <a:srgbClr val="0000CC"/>
                </a:solidFill>
              </a:rPr>
              <a:t>żadna działalność stwarzająca narażenie człowieka na promieniowanie, nie może być  zaakceptowana, o ile korzyści dla poszczególnych osób lub dla społeczności wynikające z kontynuacji lub rozpoczęcia działalności nie przewyższają szkody (</a:t>
            </a:r>
            <a:r>
              <a:rPr lang="pl-PL" b="1" spc="-40" dirty="0" err="1">
                <a:ln/>
                <a:solidFill>
                  <a:srgbClr val="0000CC"/>
                </a:solidFill>
              </a:rPr>
              <a:t>detriment</a:t>
            </a:r>
            <a:r>
              <a:rPr lang="pl-PL" b="1" spc="-40" dirty="0">
                <a:ln/>
                <a:solidFill>
                  <a:srgbClr val="0000CC"/>
                </a:solidFill>
              </a:rPr>
              <a:t>) (łącznie ze szkodą radiacyjną) wynikające z tej działalności.</a:t>
            </a:r>
          </a:p>
          <a:p>
            <a:pPr marL="342900" indent="-342900">
              <a:lnSpc>
                <a:spcPts val="2000"/>
              </a:lnSpc>
              <a:buSzPct val="150000"/>
              <a:buFont typeface="Wingdings" panose="05000000000000000000" pitchFamily="2" charset="2"/>
              <a:buChar char="§"/>
            </a:pPr>
            <a:r>
              <a:rPr lang="pl-PL" sz="2000" b="1" spc="-40" dirty="0">
                <a:ln/>
                <a:solidFill>
                  <a:srgbClr val="0000CC"/>
                </a:solidFill>
              </a:rPr>
              <a:t>OPTYMALIZACJA (</a:t>
            </a:r>
            <a:r>
              <a:rPr lang="pl-PL" sz="2000" b="1" spc="-40" dirty="0" err="1">
                <a:ln/>
                <a:solidFill>
                  <a:schemeClr val="tx1">
                    <a:lumMod val="85000"/>
                    <a:lumOff val="15000"/>
                  </a:schemeClr>
                </a:solidFill>
              </a:rPr>
              <a:t>optimisation</a:t>
            </a:r>
            <a:r>
              <a:rPr lang="pl-PL" sz="2000" b="1" spc="-40" dirty="0">
                <a:ln/>
                <a:solidFill>
                  <a:srgbClr val="0000CC"/>
                </a:solidFill>
              </a:rPr>
              <a:t>) </a:t>
            </a:r>
            <a:r>
              <a:rPr lang="pl-PL" b="1" spc="-40" dirty="0">
                <a:ln/>
                <a:solidFill>
                  <a:srgbClr val="0000CC"/>
                </a:solidFill>
              </a:rPr>
              <a:t>:  planowana, odniesiona do konkretnego źródła promieniowania działalność powinna być ograniczona (</a:t>
            </a:r>
            <a:r>
              <a:rPr lang="pl-PL" b="1" spc="-40" dirty="0" err="1">
                <a:ln/>
                <a:solidFill>
                  <a:schemeClr val="tx1">
                    <a:lumMod val="85000"/>
                    <a:lumOff val="15000"/>
                  </a:schemeClr>
                </a:solidFill>
              </a:rPr>
              <a:t>constrained</a:t>
            </a:r>
            <a:r>
              <a:rPr lang="pl-PL" b="1" spc="-40" dirty="0">
                <a:ln/>
                <a:solidFill>
                  <a:srgbClr val="0000CC"/>
                </a:solidFill>
              </a:rPr>
              <a:t>) tak aby ograniczyć dawki indywidualne (</a:t>
            </a:r>
            <a:r>
              <a:rPr lang="pl-PL" b="1" spc="-40" dirty="0" err="1">
                <a:ln/>
                <a:solidFill>
                  <a:schemeClr val="tx1">
                    <a:lumMod val="85000"/>
                    <a:lumOff val="15000"/>
                  </a:schemeClr>
                </a:solidFill>
              </a:rPr>
              <a:t>dose</a:t>
            </a:r>
            <a:r>
              <a:rPr lang="pl-PL" b="1" spc="-40" dirty="0">
                <a:ln/>
                <a:solidFill>
                  <a:schemeClr val="tx1">
                    <a:lumMod val="85000"/>
                    <a:lumOff val="15000"/>
                  </a:schemeClr>
                </a:solidFill>
              </a:rPr>
              <a:t> </a:t>
            </a:r>
            <a:r>
              <a:rPr lang="pl-PL" b="1" spc="-40" dirty="0" err="1">
                <a:ln/>
                <a:solidFill>
                  <a:schemeClr val="tx1">
                    <a:lumMod val="85000"/>
                    <a:lumOff val="15000"/>
                  </a:schemeClr>
                </a:solidFill>
              </a:rPr>
              <a:t>constraint</a:t>
            </a:r>
            <a:r>
              <a:rPr lang="pl-PL" b="1" spc="-40" dirty="0">
                <a:ln/>
                <a:solidFill>
                  <a:srgbClr val="0000CC"/>
                </a:solidFill>
              </a:rPr>
              <a:t>) lub ograniczyć ryzyko potencjalnego narażenia (</a:t>
            </a:r>
            <a:r>
              <a:rPr lang="pl-PL" b="1" spc="-40" dirty="0" err="1">
                <a:ln/>
                <a:solidFill>
                  <a:schemeClr val="tx1">
                    <a:lumMod val="85000"/>
                    <a:lumOff val="15000"/>
                  </a:schemeClr>
                </a:solidFill>
              </a:rPr>
              <a:t>risk</a:t>
            </a:r>
            <a:r>
              <a:rPr lang="pl-PL" b="1" spc="-40" dirty="0">
                <a:ln/>
                <a:solidFill>
                  <a:schemeClr val="tx1">
                    <a:lumMod val="85000"/>
                    <a:lumOff val="15000"/>
                  </a:schemeClr>
                </a:solidFill>
              </a:rPr>
              <a:t> </a:t>
            </a:r>
            <a:r>
              <a:rPr lang="pl-PL" b="1" spc="-40" dirty="0" err="1">
                <a:ln/>
                <a:solidFill>
                  <a:schemeClr val="tx1">
                    <a:lumMod val="85000"/>
                    <a:lumOff val="15000"/>
                  </a:schemeClr>
                </a:solidFill>
              </a:rPr>
              <a:t>constraint</a:t>
            </a:r>
            <a:r>
              <a:rPr lang="pl-PL" b="1" spc="-40" dirty="0">
                <a:ln/>
                <a:solidFill>
                  <a:srgbClr val="0000CC"/>
                </a:solidFill>
              </a:rPr>
              <a:t>) do takiego poziomu,  przy którym dalsze obniżenie staje się mniej istotne niż ponoszone z tego powodu koszty ekonomiczne lub socjalne.</a:t>
            </a:r>
          </a:p>
          <a:p>
            <a:pPr marL="342900" indent="-342900">
              <a:lnSpc>
                <a:spcPts val="2000"/>
              </a:lnSpc>
              <a:buSzPct val="150000"/>
              <a:buFont typeface="Wingdings" panose="05000000000000000000" pitchFamily="2" charset="2"/>
              <a:buChar char="§"/>
            </a:pPr>
            <a:r>
              <a:rPr lang="pl-PL" sz="2000" b="1" spc="-40" dirty="0">
                <a:ln/>
                <a:solidFill>
                  <a:srgbClr val="0000CC"/>
                </a:solidFill>
              </a:rPr>
              <a:t>ZASTOSOWANIE DAWEK GRANICZNYCH </a:t>
            </a:r>
            <a:r>
              <a:rPr lang="pl-PL" sz="2000" b="1" spc="-40" dirty="0">
                <a:ln/>
                <a:solidFill>
                  <a:schemeClr val="tx1">
                    <a:lumMod val="85000"/>
                    <a:lumOff val="15000"/>
                  </a:schemeClr>
                </a:solidFill>
              </a:rPr>
              <a:t>(</a:t>
            </a:r>
            <a:r>
              <a:rPr lang="pl-PL" sz="2000" b="1" spc="-40" dirty="0" err="1">
                <a:ln/>
                <a:solidFill>
                  <a:schemeClr val="tx1">
                    <a:lumMod val="85000"/>
                    <a:lumOff val="15000"/>
                  </a:schemeClr>
                </a:solidFill>
              </a:rPr>
              <a:t>limitation</a:t>
            </a:r>
            <a:r>
              <a:rPr lang="pl-PL" sz="2000" b="1" spc="-40" dirty="0">
                <a:ln/>
                <a:solidFill>
                  <a:srgbClr val="0000CC"/>
                </a:solidFill>
              </a:rPr>
              <a:t>)</a:t>
            </a:r>
            <a:r>
              <a:rPr lang="pl-PL" sz="2200" b="1" spc="-40" dirty="0">
                <a:ln/>
                <a:solidFill>
                  <a:srgbClr val="0000CC"/>
                </a:solidFill>
              </a:rPr>
              <a:t> : </a:t>
            </a:r>
            <a:r>
              <a:rPr lang="pl-PL" b="1" spc="-40" dirty="0">
                <a:ln/>
                <a:solidFill>
                  <a:srgbClr val="0000CC"/>
                </a:solidFill>
              </a:rPr>
              <a:t>Wartość indywidualnej dawki efektywnej lub równoważnej, otrzymanej w warunkach planowanego narażenia przy pracach z jakimkolwiek znajdującym się pod kontrolą źródłem, za wyjątkiem narażenia medycznego pacjentów,  nie może przekroczyć odpowiednich poziomów określonych przez Komisję</a:t>
            </a:r>
            <a:endParaRPr lang="pl-PL" sz="2000" b="1" spc="-40" dirty="0">
              <a:ln/>
              <a:solidFill>
                <a:srgbClr val="0000CC"/>
              </a:solidFill>
            </a:endParaRPr>
          </a:p>
        </p:txBody>
      </p:sp>
      <p:sp>
        <p:nvSpPr>
          <p:cNvPr id="10" name="Prostokąt 9"/>
          <p:cNvSpPr/>
          <p:nvPr/>
        </p:nvSpPr>
        <p:spPr>
          <a:xfrm>
            <a:off x="1067296" y="907451"/>
            <a:ext cx="7825184" cy="1121846"/>
          </a:xfrm>
          <a:prstGeom prst="rect">
            <a:avLst/>
          </a:prstGeom>
        </p:spPr>
        <p:txBody>
          <a:bodyPr wrap="square">
            <a:spAutoFit/>
          </a:bodyPr>
          <a:lstStyle/>
          <a:p>
            <a:pPr>
              <a:lnSpc>
                <a:spcPts val="2000"/>
              </a:lnSpc>
            </a:pP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Zalecenia ICRP z 1990 r, powtórzone w publikacji ICRP z 2007 r oraz wprowadzone do Dyrektywy  Rady UE 2013/59/EURATOM, gdzie podtrzymano trzy kluczowe zasady ochrony radiologicznej, stosowane do wszystkich w/w warunków narażenia.</a:t>
            </a:r>
          </a:p>
        </p:txBody>
      </p:sp>
      <p:sp>
        <p:nvSpPr>
          <p:cNvPr id="3" name="Owal 2"/>
          <p:cNvSpPr/>
          <p:nvPr/>
        </p:nvSpPr>
        <p:spPr bwMode="auto">
          <a:xfrm rot="288550">
            <a:off x="1033516" y="3095720"/>
            <a:ext cx="7700844" cy="1820525"/>
          </a:xfrm>
          <a:custGeom>
            <a:avLst/>
            <a:gdLst>
              <a:gd name="connsiteX0" fmla="*/ 0 w 8496944"/>
              <a:gd name="connsiteY0" fmla="*/ 864096 h 1728192"/>
              <a:gd name="connsiteX1" fmla="*/ 4248472 w 8496944"/>
              <a:gd name="connsiteY1" fmla="*/ 0 h 1728192"/>
              <a:gd name="connsiteX2" fmla="*/ 8496944 w 8496944"/>
              <a:gd name="connsiteY2" fmla="*/ 864096 h 1728192"/>
              <a:gd name="connsiteX3" fmla="*/ 4248472 w 8496944"/>
              <a:gd name="connsiteY3" fmla="*/ 1728192 h 1728192"/>
              <a:gd name="connsiteX4" fmla="*/ 0 w 8496944"/>
              <a:gd name="connsiteY4" fmla="*/ 864096 h 1728192"/>
              <a:gd name="connsiteX0" fmla="*/ 8496944 w 8588384"/>
              <a:gd name="connsiteY0" fmla="*/ 864096 h 1728192"/>
              <a:gd name="connsiteX1" fmla="*/ 4248472 w 8588384"/>
              <a:gd name="connsiteY1" fmla="*/ 1728192 h 1728192"/>
              <a:gd name="connsiteX2" fmla="*/ 0 w 8588384"/>
              <a:gd name="connsiteY2" fmla="*/ 864096 h 1728192"/>
              <a:gd name="connsiteX3" fmla="*/ 4248472 w 8588384"/>
              <a:gd name="connsiteY3" fmla="*/ 0 h 1728192"/>
              <a:gd name="connsiteX4" fmla="*/ 8588384 w 8588384"/>
              <a:gd name="connsiteY4" fmla="*/ 955536 h 1728192"/>
              <a:gd name="connsiteX0" fmla="*/ 8496944 w 8496944"/>
              <a:gd name="connsiteY0" fmla="*/ 915516 h 1779612"/>
              <a:gd name="connsiteX1" fmla="*/ 4248472 w 8496944"/>
              <a:gd name="connsiteY1" fmla="*/ 1779612 h 1779612"/>
              <a:gd name="connsiteX2" fmla="*/ 0 w 8496944"/>
              <a:gd name="connsiteY2" fmla="*/ 915516 h 1779612"/>
              <a:gd name="connsiteX3" fmla="*/ 4248472 w 8496944"/>
              <a:gd name="connsiteY3" fmla="*/ 51420 h 1779612"/>
              <a:gd name="connsiteX4" fmla="*/ 8019424 w 8496944"/>
              <a:gd name="connsiteY4" fmla="*/ 468476 h 1779612"/>
              <a:gd name="connsiteX0" fmla="*/ 8503037 w 8503037"/>
              <a:gd name="connsiteY0" fmla="*/ 915516 h 1804242"/>
              <a:gd name="connsiteX1" fmla="*/ 4254565 w 8503037"/>
              <a:gd name="connsiteY1" fmla="*/ 1779612 h 1804242"/>
              <a:gd name="connsiteX2" fmla="*/ 6093 w 8503037"/>
              <a:gd name="connsiteY2" fmla="*/ 915516 h 1804242"/>
              <a:gd name="connsiteX3" fmla="*/ 4254565 w 8503037"/>
              <a:gd name="connsiteY3" fmla="*/ 51420 h 1804242"/>
              <a:gd name="connsiteX4" fmla="*/ 8025517 w 8503037"/>
              <a:gd name="connsiteY4" fmla="*/ 468476 h 1804242"/>
              <a:gd name="connsiteX0" fmla="*/ 8508471 w 8508471"/>
              <a:gd name="connsiteY0" fmla="*/ 915516 h 1862823"/>
              <a:gd name="connsiteX1" fmla="*/ 4259999 w 8508471"/>
              <a:gd name="connsiteY1" fmla="*/ 1779612 h 1862823"/>
              <a:gd name="connsiteX2" fmla="*/ 11527 w 8508471"/>
              <a:gd name="connsiteY2" fmla="*/ 915516 h 1862823"/>
              <a:gd name="connsiteX3" fmla="*/ 4259999 w 8508471"/>
              <a:gd name="connsiteY3" fmla="*/ 51420 h 1862823"/>
              <a:gd name="connsiteX4" fmla="*/ 8030951 w 8508471"/>
              <a:gd name="connsiteY4" fmla="*/ 468476 h 1862823"/>
              <a:gd name="connsiteX0" fmla="*/ 8499451 w 8499451"/>
              <a:gd name="connsiteY0" fmla="*/ 915516 h 1888548"/>
              <a:gd name="connsiteX1" fmla="*/ 4250979 w 8499451"/>
              <a:gd name="connsiteY1" fmla="*/ 1779612 h 1888548"/>
              <a:gd name="connsiteX2" fmla="*/ 2507 w 8499451"/>
              <a:gd name="connsiteY2" fmla="*/ 915516 h 1888548"/>
              <a:gd name="connsiteX3" fmla="*/ 4250979 w 8499451"/>
              <a:gd name="connsiteY3" fmla="*/ 51420 h 1888548"/>
              <a:gd name="connsiteX4" fmla="*/ 8021931 w 8499451"/>
              <a:gd name="connsiteY4" fmla="*/ 468476 h 1888548"/>
              <a:gd name="connsiteX0" fmla="*/ 7920331 w 8021931"/>
              <a:gd name="connsiteY0" fmla="*/ 1453996 h 1841888"/>
              <a:gd name="connsiteX1" fmla="*/ 4250979 w 8021931"/>
              <a:gd name="connsiteY1" fmla="*/ 1779612 h 1841888"/>
              <a:gd name="connsiteX2" fmla="*/ 2507 w 8021931"/>
              <a:gd name="connsiteY2" fmla="*/ 915516 h 1841888"/>
              <a:gd name="connsiteX3" fmla="*/ 4250979 w 8021931"/>
              <a:gd name="connsiteY3" fmla="*/ 51420 h 1841888"/>
              <a:gd name="connsiteX4" fmla="*/ 8021931 w 8021931"/>
              <a:gd name="connsiteY4" fmla="*/ 468476 h 1841888"/>
              <a:gd name="connsiteX0" fmla="*/ 8170886 w 8272486"/>
              <a:gd name="connsiteY0" fmla="*/ 1453996 h 1841888"/>
              <a:gd name="connsiteX1" fmla="*/ 4501534 w 8272486"/>
              <a:gd name="connsiteY1" fmla="*/ 1779612 h 1841888"/>
              <a:gd name="connsiteX2" fmla="*/ 919887 w 8272486"/>
              <a:gd name="connsiteY2" fmla="*/ 1606147 h 1841888"/>
              <a:gd name="connsiteX3" fmla="*/ 253062 w 8272486"/>
              <a:gd name="connsiteY3" fmla="*/ 915516 h 1841888"/>
              <a:gd name="connsiteX4" fmla="*/ 4501534 w 8272486"/>
              <a:gd name="connsiteY4" fmla="*/ 51420 h 1841888"/>
              <a:gd name="connsiteX5" fmla="*/ 8272486 w 8272486"/>
              <a:gd name="connsiteY5" fmla="*/ 468476 h 1841888"/>
              <a:gd name="connsiteX0" fmla="*/ 7758935 w 7860535"/>
              <a:gd name="connsiteY0" fmla="*/ 1427678 h 1815570"/>
              <a:gd name="connsiteX1" fmla="*/ 4089583 w 7860535"/>
              <a:gd name="connsiteY1" fmla="*/ 1753294 h 1815570"/>
              <a:gd name="connsiteX2" fmla="*/ 507936 w 7860535"/>
              <a:gd name="connsiteY2" fmla="*/ 1579829 h 1815570"/>
              <a:gd name="connsiteX3" fmla="*/ 471031 w 7860535"/>
              <a:gd name="connsiteY3" fmla="*/ 533598 h 1815570"/>
              <a:gd name="connsiteX4" fmla="*/ 4089583 w 7860535"/>
              <a:gd name="connsiteY4" fmla="*/ 25102 h 1815570"/>
              <a:gd name="connsiteX5" fmla="*/ 7860535 w 7860535"/>
              <a:gd name="connsiteY5" fmla="*/ 442158 h 1815570"/>
              <a:gd name="connsiteX0" fmla="*/ 7682482 w 7784082"/>
              <a:gd name="connsiteY0" fmla="*/ 1427678 h 1944394"/>
              <a:gd name="connsiteX1" fmla="*/ 4013130 w 7784082"/>
              <a:gd name="connsiteY1" fmla="*/ 1753294 h 1944394"/>
              <a:gd name="connsiteX2" fmla="*/ 573723 w 7784082"/>
              <a:gd name="connsiteY2" fmla="*/ 1894789 h 1944394"/>
              <a:gd name="connsiteX3" fmla="*/ 394578 w 7784082"/>
              <a:gd name="connsiteY3" fmla="*/ 533598 h 1944394"/>
              <a:gd name="connsiteX4" fmla="*/ 4013130 w 7784082"/>
              <a:gd name="connsiteY4" fmla="*/ 25102 h 1944394"/>
              <a:gd name="connsiteX5" fmla="*/ 7784082 w 7784082"/>
              <a:gd name="connsiteY5" fmla="*/ 442158 h 1944394"/>
              <a:gd name="connsiteX0" fmla="*/ 7636302 w 7737902"/>
              <a:gd name="connsiteY0" fmla="*/ 1427678 h 1944394"/>
              <a:gd name="connsiteX1" fmla="*/ 3966950 w 7737902"/>
              <a:gd name="connsiteY1" fmla="*/ 1753294 h 1944394"/>
              <a:gd name="connsiteX2" fmla="*/ 527543 w 7737902"/>
              <a:gd name="connsiteY2" fmla="*/ 1894789 h 1944394"/>
              <a:gd name="connsiteX3" fmla="*/ 348398 w 7737902"/>
              <a:gd name="connsiteY3" fmla="*/ 533598 h 1944394"/>
              <a:gd name="connsiteX4" fmla="*/ 3966950 w 7737902"/>
              <a:gd name="connsiteY4" fmla="*/ 25102 h 1944394"/>
              <a:gd name="connsiteX5" fmla="*/ 7737902 w 7737902"/>
              <a:gd name="connsiteY5" fmla="*/ 442158 h 1944394"/>
              <a:gd name="connsiteX0" fmla="*/ 7539675 w 7641275"/>
              <a:gd name="connsiteY0" fmla="*/ 1427678 h 1944394"/>
              <a:gd name="connsiteX1" fmla="*/ 3870323 w 7641275"/>
              <a:gd name="connsiteY1" fmla="*/ 1753294 h 1944394"/>
              <a:gd name="connsiteX2" fmla="*/ 430916 w 7641275"/>
              <a:gd name="connsiteY2" fmla="*/ 1894789 h 1944394"/>
              <a:gd name="connsiteX3" fmla="*/ 251771 w 7641275"/>
              <a:gd name="connsiteY3" fmla="*/ 533598 h 1944394"/>
              <a:gd name="connsiteX4" fmla="*/ 3870323 w 7641275"/>
              <a:gd name="connsiteY4" fmla="*/ 25102 h 1944394"/>
              <a:gd name="connsiteX5" fmla="*/ 7641275 w 7641275"/>
              <a:gd name="connsiteY5" fmla="*/ 442158 h 1944394"/>
              <a:gd name="connsiteX0" fmla="*/ 7639884 w 7741484"/>
              <a:gd name="connsiteY0" fmla="*/ 1327304 h 1844020"/>
              <a:gd name="connsiteX1" fmla="*/ 3970532 w 7741484"/>
              <a:gd name="connsiteY1" fmla="*/ 1652920 h 1844020"/>
              <a:gd name="connsiteX2" fmla="*/ 531125 w 7741484"/>
              <a:gd name="connsiteY2" fmla="*/ 1794415 h 1844020"/>
              <a:gd name="connsiteX3" fmla="*/ 351980 w 7741484"/>
              <a:gd name="connsiteY3" fmla="*/ 433224 h 1844020"/>
              <a:gd name="connsiteX4" fmla="*/ 4021332 w 7741484"/>
              <a:gd name="connsiteY4" fmla="*/ 97448 h 1844020"/>
              <a:gd name="connsiteX5" fmla="*/ 7741484 w 7741484"/>
              <a:gd name="connsiteY5" fmla="*/ 341784 h 1844020"/>
              <a:gd name="connsiteX0" fmla="*/ 7639884 w 7700844"/>
              <a:gd name="connsiteY0" fmla="*/ 1303809 h 1820525"/>
              <a:gd name="connsiteX1" fmla="*/ 3970532 w 7700844"/>
              <a:gd name="connsiteY1" fmla="*/ 1629425 h 1820525"/>
              <a:gd name="connsiteX2" fmla="*/ 531125 w 7700844"/>
              <a:gd name="connsiteY2" fmla="*/ 1770920 h 1820525"/>
              <a:gd name="connsiteX3" fmla="*/ 351980 w 7700844"/>
              <a:gd name="connsiteY3" fmla="*/ 409729 h 1820525"/>
              <a:gd name="connsiteX4" fmla="*/ 4021332 w 7700844"/>
              <a:gd name="connsiteY4" fmla="*/ 73953 h 1820525"/>
              <a:gd name="connsiteX5" fmla="*/ 7700844 w 7700844"/>
              <a:gd name="connsiteY5" fmla="*/ 358929 h 182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0844" h="1820525">
                <a:moveTo>
                  <a:pt x="7639884" y="1303809"/>
                </a:moveTo>
                <a:cubicBezTo>
                  <a:pt x="7639884" y="1781036"/>
                  <a:pt x="5155325" y="1551573"/>
                  <a:pt x="3970532" y="1629425"/>
                </a:cubicBezTo>
                <a:cubicBezTo>
                  <a:pt x="2785739" y="1707277"/>
                  <a:pt x="1239204" y="1914936"/>
                  <a:pt x="531125" y="1770920"/>
                </a:cubicBezTo>
                <a:cubicBezTo>
                  <a:pt x="-34714" y="1433864"/>
                  <a:pt x="-229721" y="692557"/>
                  <a:pt x="351980" y="409729"/>
                </a:cubicBezTo>
                <a:cubicBezTo>
                  <a:pt x="933681" y="126901"/>
                  <a:pt x="2796521" y="82420"/>
                  <a:pt x="4021332" y="73953"/>
                </a:cubicBezTo>
                <a:cubicBezTo>
                  <a:pt x="5246143" y="65486"/>
                  <a:pt x="7609404" y="-209738"/>
                  <a:pt x="7700844" y="358929"/>
                </a:cubicBezTo>
              </a:path>
            </a:pathLst>
          </a:custGeom>
          <a:noFill/>
          <a:ln w="5715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2"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custDataLst>
      <p:tags r:id="rId1"/>
    </p:custDataLst>
    <p:extLst>
      <p:ext uri="{BB962C8B-B14F-4D97-AF65-F5344CB8AC3E}">
        <p14:creationId xmlns:p14="http://schemas.microsoft.com/office/powerpoint/2010/main" val="3582120557"/>
      </p:ext>
    </p:extLst>
  </p:cSld>
  <p:clrMapOvr>
    <a:masterClrMapping/>
  </p:clrMapOvr>
  <mc:AlternateContent xmlns:mc="http://schemas.openxmlformats.org/markup-compatibility/2006" xmlns:p14="http://schemas.microsoft.com/office/powerpoint/2010/main">
    <mc:Choice Requires="p14">
      <p:transition spd="slow" p14:dur="2000" advTm="107024"/>
    </mc:Choice>
    <mc:Fallback xmlns="">
      <p:transition spd="slow" advTm="107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rostokąt 17"/>
          <p:cNvSpPr/>
          <p:nvPr/>
        </p:nvSpPr>
        <p:spPr bwMode="auto">
          <a:xfrm>
            <a:off x="1470348" y="1961455"/>
            <a:ext cx="108000" cy="4140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443828" y="6313772"/>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25</a:t>
            </a:fld>
            <a:endParaRPr lang="pl-PL" sz="1200" b="1" dirty="0"/>
          </a:p>
        </p:txBody>
      </p:sp>
      <p:graphicFrame>
        <p:nvGraphicFramePr>
          <p:cNvPr id="15" name="Tabela 14"/>
          <p:cNvGraphicFramePr>
            <a:graphicFrameLocks noGrp="1"/>
          </p:cNvGraphicFramePr>
          <p:nvPr>
            <p:extLst>
              <p:ext uri="{D42A27DB-BD31-4B8C-83A1-F6EECF244321}">
                <p14:modId xmlns:p14="http://schemas.microsoft.com/office/powerpoint/2010/main" val="2413736334"/>
              </p:ext>
            </p:extLst>
          </p:nvPr>
        </p:nvGraphicFramePr>
        <p:xfrm>
          <a:off x="1335284" y="2060848"/>
          <a:ext cx="7360544" cy="3505200"/>
        </p:xfrm>
        <a:graphic>
          <a:graphicData uri="http://schemas.openxmlformats.org/drawingml/2006/table">
            <a:tbl>
              <a:tblPr firstRow="1" bandRow="1">
                <a:tableStyleId>{D7AC3CCA-C797-4891-BE02-D94E43425B78}</a:tableStyleId>
              </a:tblPr>
              <a:tblGrid>
                <a:gridCol w="7360544">
                  <a:extLst>
                    <a:ext uri="{9D8B030D-6E8A-4147-A177-3AD203B41FA5}">
                      <a16:colId xmlns:a16="http://schemas.microsoft.com/office/drawing/2014/main" val="20000"/>
                    </a:ext>
                  </a:extLst>
                </a:gridCol>
              </a:tblGrid>
              <a:tr h="0">
                <a:tc>
                  <a:txBody>
                    <a:bodyPr/>
                    <a:lstStyle/>
                    <a:p>
                      <a:pPr marL="285750" marR="0" indent="-285750" algn="l" defTabSz="914400" rtl="0" eaLnBrk="1" fontAlgn="auto" latinLnBrk="0" hangingPunct="1">
                        <a:lnSpc>
                          <a:spcPct val="100000"/>
                        </a:lnSpc>
                        <a:spcBef>
                          <a:spcPts val="0"/>
                        </a:spcBef>
                        <a:spcAft>
                          <a:spcPts val="0"/>
                        </a:spcAft>
                        <a:buClrTx/>
                        <a:buSzPct val="140000"/>
                        <a:buFont typeface="Wingdings" pitchFamily="2" charset="2"/>
                        <a:buChar char="§"/>
                        <a:tabLst/>
                        <a:defRPr/>
                      </a:pPr>
                      <a:r>
                        <a:rPr lang="en-US" sz="2400" b="0"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 </a:t>
                      </a:r>
                      <a:r>
                        <a:rPr lang="en-US" sz="2200" b="0" kern="1200" noProof="0" dirty="0" err="1">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działalność</a:t>
                      </a:r>
                      <a:r>
                        <a:rPr lang="pl-PL" sz="2200" b="0"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 </a:t>
                      </a:r>
                      <a:r>
                        <a:rPr lang="pl-PL" sz="2200" b="0" i="1"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rPr>
                        <a:t>(</a:t>
                      </a:r>
                      <a:r>
                        <a:rPr lang="en-US" sz="2200" b="0" i="1" noProof="0" dirty="0">
                          <a:solidFill>
                            <a:schemeClr val="tx1"/>
                          </a:solidFill>
                          <a:effectLst>
                            <a:outerShdw blurRad="38100" dist="38100" dir="2700000" algn="tl">
                              <a:srgbClr val="000000">
                                <a:alpha val="43137"/>
                              </a:srgbClr>
                            </a:outerShdw>
                          </a:effectLst>
                          <a:ea typeface="Times New Roman" pitchFamily="18" charset="0"/>
                          <a:cs typeface="Arial" pitchFamily="34" charset="0"/>
                        </a:rPr>
                        <a:t>practices</a:t>
                      </a:r>
                      <a:r>
                        <a:rPr lang="pl-PL" sz="2200" b="0" i="1"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rPr>
                        <a:t>)</a:t>
                      </a:r>
                    </a:p>
                    <a:p>
                      <a:pPr marL="360363" marR="0" indent="0" algn="l" defTabSz="914400" rtl="0" eaLnBrk="1" fontAlgn="auto" latinLnBrk="0" hangingPunct="1">
                        <a:lnSpc>
                          <a:spcPct val="100000"/>
                        </a:lnSpc>
                        <a:spcBef>
                          <a:spcPts val="0"/>
                        </a:spcBef>
                        <a:spcAft>
                          <a:spcPts val="0"/>
                        </a:spcAft>
                        <a:buClrTx/>
                        <a:buSzPct val="140000"/>
                        <a:buFont typeface="Wingdings" pitchFamily="2" charset="2"/>
                        <a:buNone/>
                        <a:tabLst/>
                        <a:defRPr/>
                      </a:pPr>
                      <a:r>
                        <a:rPr lang="pl-PL" sz="1800" b="0" i="0" noProof="0" dirty="0">
                          <a:solidFill>
                            <a:srgbClr val="0000CC"/>
                          </a:solidFill>
                          <a:effectLst/>
                          <a:ea typeface="Times New Roman" pitchFamily="18" charset="0"/>
                          <a:cs typeface="Arial" pitchFamily="34" charset="0"/>
                        </a:rPr>
                        <a:t>dodanie (zwiększenie ) potencjalnego narażenia przez wprowadzenie nowych źródeł, dróg narażenia i/lub zwiększenie liczby narażonych osób</a:t>
                      </a:r>
                    </a:p>
                    <a:p>
                      <a:pPr marL="0" marR="0" indent="0" algn="l" defTabSz="914400" rtl="0" eaLnBrk="1" fontAlgn="auto" latinLnBrk="0" hangingPunct="1">
                        <a:lnSpc>
                          <a:spcPct val="100000"/>
                        </a:lnSpc>
                        <a:spcBef>
                          <a:spcPts val="0"/>
                        </a:spcBef>
                        <a:spcAft>
                          <a:spcPts val="0"/>
                        </a:spcAft>
                        <a:buClrTx/>
                        <a:buSzPct val="140000"/>
                        <a:buFont typeface="Wingdings" pitchFamily="2" charset="2"/>
                        <a:buNone/>
                        <a:tabLst/>
                        <a:defRPr/>
                      </a:pPr>
                      <a:endParaRPr lang="pl-PL" sz="2000" b="0" i="0" noProof="0" dirty="0">
                        <a:solidFill>
                          <a:srgbClr val="0000CC"/>
                        </a:solidFill>
                        <a:effectLst/>
                        <a:ea typeface="Times New Roman" pitchFamily="18" charset="0"/>
                        <a:cs typeface="Arial" pitchFamily="34" charset="0"/>
                      </a:endParaRPr>
                    </a:p>
                    <a:p>
                      <a:pPr marL="0" marR="0" indent="0" algn="l" defTabSz="914400" rtl="0" eaLnBrk="1" fontAlgn="auto" latinLnBrk="0" hangingPunct="1">
                        <a:lnSpc>
                          <a:spcPct val="100000"/>
                        </a:lnSpc>
                        <a:spcBef>
                          <a:spcPts val="0"/>
                        </a:spcBef>
                        <a:spcAft>
                          <a:spcPts val="0"/>
                        </a:spcAft>
                        <a:buClrTx/>
                        <a:buSzPct val="140000"/>
                        <a:buFont typeface="Wingdings" pitchFamily="2" charset="2"/>
                        <a:buNone/>
                        <a:tabLst/>
                        <a:defRPr/>
                      </a:pPr>
                      <a:endParaRPr lang="pl-PL" sz="2000" b="0" i="0" noProof="0" dirty="0">
                        <a:solidFill>
                          <a:srgbClr val="0000CC"/>
                        </a:solidFill>
                        <a:effectLst/>
                        <a:ea typeface="Times New Roman" pitchFamily="18" charset="0"/>
                        <a:cs typeface="Arial" pitchFamily="34" charset="0"/>
                      </a:endParaRPr>
                    </a:p>
                    <a:p>
                      <a:pPr marL="0" marR="0" indent="0" algn="l" defTabSz="914400" rtl="0" eaLnBrk="1" fontAlgn="auto" latinLnBrk="0" hangingPunct="1">
                        <a:lnSpc>
                          <a:spcPct val="100000"/>
                        </a:lnSpc>
                        <a:spcBef>
                          <a:spcPts val="0"/>
                        </a:spcBef>
                        <a:spcAft>
                          <a:spcPts val="0"/>
                        </a:spcAft>
                        <a:buClrTx/>
                        <a:buSzPct val="140000"/>
                        <a:buFont typeface="Wingdings" pitchFamily="2" charset="2"/>
                        <a:buNone/>
                        <a:tabLst/>
                        <a:defRPr/>
                      </a:pPr>
                      <a:endParaRPr lang="en-US" sz="2000" b="0" i="0" noProof="0" dirty="0">
                        <a:solidFill>
                          <a:srgbClr val="0000CC"/>
                        </a:solidFill>
                        <a:effectLst/>
                        <a:ea typeface="Times New Roman" pitchFamily="18" charset="0"/>
                        <a:cs typeface="Arial" pitchFamily="34" charset="0"/>
                      </a:endParaRPr>
                    </a:p>
                  </a:txBody>
                  <a:tcP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285750" marR="0" indent="-285750" algn="l" defTabSz="914400" rtl="0" eaLnBrk="1" fontAlgn="auto" latinLnBrk="0" hangingPunct="1">
                        <a:lnSpc>
                          <a:spcPct val="100000"/>
                        </a:lnSpc>
                        <a:spcBef>
                          <a:spcPts val="0"/>
                        </a:spcBef>
                        <a:spcAft>
                          <a:spcPts val="0"/>
                        </a:spcAft>
                        <a:buClrTx/>
                        <a:buSzPct val="140000"/>
                        <a:buFont typeface="Wingdings" pitchFamily="2" charset="2"/>
                        <a:buChar char="§"/>
                        <a:tabLst/>
                        <a:defRPr/>
                      </a:pPr>
                      <a:endParaRPr lang="pl-PL" sz="2200" b="0"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endParaRPr>
                    </a:p>
                    <a:p>
                      <a:pPr marL="285750" marR="0" indent="-285750" algn="l" defTabSz="914400" rtl="0" eaLnBrk="1" fontAlgn="auto" latinLnBrk="0" hangingPunct="1">
                        <a:lnSpc>
                          <a:spcPct val="100000"/>
                        </a:lnSpc>
                        <a:spcBef>
                          <a:spcPts val="0"/>
                        </a:spcBef>
                        <a:spcAft>
                          <a:spcPts val="0"/>
                        </a:spcAft>
                        <a:buClrTx/>
                        <a:buSzPct val="140000"/>
                        <a:buFont typeface="Wingdings" pitchFamily="2" charset="2"/>
                        <a:buChar char="§"/>
                        <a:tabLst/>
                        <a:defRPr/>
                      </a:pPr>
                      <a:r>
                        <a:rPr lang="pl-PL" sz="2200" b="0"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działania interwencyjne </a:t>
                      </a:r>
                      <a:r>
                        <a:rPr lang="pl-PL" sz="2200" b="0" i="1"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a:t>
                      </a:r>
                      <a:r>
                        <a:rPr lang="en-US" sz="2200" b="0" i="1" kern="1200" noProof="0" dirty="0">
                          <a:solidFill>
                            <a:schemeClr val="tx1"/>
                          </a:solidFill>
                          <a:effectLst>
                            <a:outerShdw blurRad="38100" dist="38100" dir="2700000" algn="tl">
                              <a:srgbClr val="000000">
                                <a:alpha val="43137"/>
                              </a:srgbClr>
                            </a:outerShdw>
                          </a:effectLst>
                          <a:latin typeface="+mn-lt"/>
                          <a:ea typeface="Times New Roman" pitchFamily="18" charset="0"/>
                          <a:cs typeface="Arial" pitchFamily="34" charset="0"/>
                        </a:rPr>
                        <a:t>interventions</a:t>
                      </a:r>
                      <a:r>
                        <a:rPr lang="pl-PL" sz="2200" b="0" i="1"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a:t>
                      </a:r>
                      <a:r>
                        <a:rPr lang="pl-PL" sz="2200" b="1"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rPr>
                        <a:t>     </a:t>
                      </a:r>
                    </a:p>
                    <a:p>
                      <a:pPr marL="360363" marR="0" indent="0" algn="l" defTabSz="914400" rtl="0" eaLnBrk="1" fontAlgn="auto" latinLnBrk="0" hangingPunct="1">
                        <a:lnSpc>
                          <a:spcPct val="100000"/>
                        </a:lnSpc>
                        <a:spcBef>
                          <a:spcPts val="0"/>
                        </a:spcBef>
                        <a:spcAft>
                          <a:spcPts val="0"/>
                        </a:spcAft>
                        <a:buClrTx/>
                        <a:buSzPct val="140000"/>
                        <a:buFont typeface="Wingdings" pitchFamily="2" charset="2"/>
                        <a:buNone/>
                        <a:tabLst/>
                        <a:defRPr/>
                      </a:pPr>
                      <a:r>
                        <a:rPr lang="pl-PL" sz="1800" b="0" i="0" kern="1200" noProof="0" dirty="0">
                          <a:solidFill>
                            <a:srgbClr val="0000CC"/>
                          </a:solidFill>
                          <a:effectLst/>
                          <a:latin typeface="+mn-lt"/>
                          <a:ea typeface="Times New Roman" pitchFamily="18" charset="0"/>
                          <a:cs typeface="Arial" pitchFamily="34" charset="0"/>
                        </a:rPr>
                        <a:t>zmniejszenie potencjalnego narażenia przez usunięcie źródeł, dróg narażenia i/lub zmniejszenie liczby narażonych osób</a:t>
                      </a:r>
                    </a:p>
                    <a:p>
                      <a:pPr marL="285750" marR="0" indent="-285750" algn="l" defTabSz="914400" rtl="0" eaLnBrk="1" fontAlgn="auto" latinLnBrk="0" hangingPunct="1">
                        <a:lnSpc>
                          <a:spcPct val="100000"/>
                        </a:lnSpc>
                        <a:spcBef>
                          <a:spcPts val="0"/>
                        </a:spcBef>
                        <a:spcAft>
                          <a:spcPts val="0"/>
                        </a:spcAft>
                        <a:buClrTx/>
                        <a:buSzPct val="140000"/>
                        <a:buFont typeface="Wingdings" pitchFamily="2" charset="2"/>
                        <a:buChar char="§"/>
                        <a:tabLst/>
                        <a:defRPr/>
                      </a:pPr>
                      <a:endParaRPr lang="pl-PL" b="1" i="1" noProof="0" dirty="0">
                        <a:solidFill>
                          <a:srgbClr val="0000CC"/>
                        </a:solidFill>
                        <a:effectLst/>
                        <a:ea typeface="Times New Roman" pitchFamily="18" charset="0"/>
                        <a:cs typeface="Arial" pitchFamily="34" charset="0"/>
                      </a:endParaRPr>
                    </a:p>
                  </a:txBody>
                  <a:tcP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6" name="Picture 7" descr="C:\Users\Pawel Krajewski\AppData\Local\Microsoft\Windows\Temporary Internet Files\Content.IE5\Z301XWYA\MC900238405[2].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4978"/>
          <a:stretch/>
        </p:blipFill>
        <p:spPr bwMode="auto">
          <a:xfrm>
            <a:off x="2446228" y="5385922"/>
            <a:ext cx="343687" cy="5682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447" y="2949635"/>
            <a:ext cx="2096157" cy="100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3" y="3007199"/>
            <a:ext cx="1250236" cy="89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551" y="3050419"/>
            <a:ext cx="1570974" cy="56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9845" y="5343938"/>
            <a:ext cx="948899" cy="74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5" y="5157192"/>
            <a:ext cx="147941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Prostokąt 22"/>
          <p:cNvSpPr/>
          <p:nvPr/>
        </p:nvSpPr>
        <p:spPr>
          <a:xfrm>
            <a:off x="4768744" y="2998105"/>
            <a:ext cx="1789657" cy="369332"/>
          </a:xfrm>
          <a:prstGeom prst="rect">
            <a:avLst/>
          </a:prstGeom>
        </p:spPr>
        <p:txBody>
          <a:bodyPr wrap="none">
            <a:spAutoFit/>
          </a:bodyPr>
          <a:lstStyle/>
          <a:p>
            <a:r>
              <a:rPr lang="pl-PL" b="1" i="1" dirty="0">
                <a:solidFill>
                  <a:srgbClr val="0000CC"/>
                </a:solidFill>
                <a:cs typeface="Arial" pitchFamily="34" charset="0"/>
              </a:rPr>
              <a:t>wewnętrzne </a:t>
            </a:r>
            <a:r>
              <a:rPr lang="pl-PL" b="1" i="1" dirty="0" err="1">
                <a:solidFill>
                  <a:srgbClr val="0000CC"/>
                </a:solidFill>
                <a:cs typeface="Arial" pitchFamily="34" charset="0"/>
              </a:rPr>
              <a:t>inh</a:t>
            </a:r>
            <a:r>
              <a:rPr lang="pl-PL" b="1" i="1" dirty="0">
                <a:solidFill>
                  <a:srgbClr val="0000CC"/>
                </a:solidFill>
                <a:cs typeface="Arial" pitchFamily="34" charset="0"/>
              </a:rPr>
              <a:t>.</a:t>
            </a:r>
            <a:endParaRPr lang="en-US" b="1" i="1" dirty="0"/>
          </a:p>
        </p:txBody>
      </p:sp>
      <p:sp>
        <p:nvSpPr>
          <p:cNvPr id="24" name="Prostokąt 23"/>
          <p:cNvSpPr/>
          <p:nvPr/>
        </p:nvSpPr>
        <p:spPr>
          <a:xfrm>
            <a:off x="4746186" y="3519837"/>
            <a:ext cx="1280030" cy="369332"/>
          </a:xfrm>
          <a:prstGeom prst="rect">
            <a:avLst/>
          </a:prstGeom>
        </p:spPr>
        <p:txBody>
          <a:bodyPr wrap="none">
            <a:spAutoFit/>
          </a:bodyPr>
          <a:lstStyle/>
          <a:p>
            <a:r>
              <a:rPr lang="pl-PL" b="1" i="1" dirty="0">
                <a:solidFill>
                  <a:srgbClr val="0000CC"/>
                </a:solidFill>
                <a:cs typeface="Arial" pitchFamily="34" charset="0"/>
              </a:rPr>
              <a:t>zewnętrzne</a:t>
            </a:r>
            <a:endParaRPr lang="en-US" b="1" i="1" dirty="0"/>
          </a:p>
        </p:txBody>
      </p:sp>
      <p:sp>
        <p:nvSpPr>
          <p:cNvPr id="26" name="Prostokąt 25"/>
          <p:cNvSpPr/>
          <p:nvPr/>
        </p:nvSpPr>
        <p:spPr>
          <a:xfrm>
            <a:off x="1187624" y="902718"/>
            <a:ext cx="7680992" cy="481350"/>
          </a:xfrm>
          <a:prstGeom prst="rect">
            <a:avLst/>
          </a:prstGeom>
        </p:spPr>
        <p:txBody>
          <a:bodyPr wrap="square">
            <a:spAutoFit/>
          </a:bodyPr>
          <a:lstStyle/>
          <a:p>
            <a:pPr>
              <a:lnSpc>
                <a:spcPts val="3200"/>
              </a:lnSpc>
            </a:pPr>
            <a:r>
              <a:rPr lang="pl-PL"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zalecenia ICRP z 1990, </a:t>
            </a:r>
            <a:r>
              <a:rPr lang="en-US"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Basic Safety Series </a:t>
            </a:r>
            <a:r>
              <a:rPr lang="pl-PL"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115 1996</a:t>
            </a:r>
          </a:p>
        </p:txBody>
      </p:sp>
      <p:sp>
        <p:nvSpPr>
          <p:cNvPr id="3" name="Prostokąt 2"/>
          <p:cNvSpPr/>
          <p:nvPr/>
        </p:nvSpPr>
        <p:spPr>
          <a:xfrm>
            <a:off x="716932" y="1340768"/>
            <a:ext cx="8247556" cy="769441"/>
          </a:xfrm>
          <a:prstGeom prst="rect">
            <a:avLst/>
          </a:prstGeom>
        </p:spPr>
        <p:txBody>
          <a:bodyPr wrap="square">
            <a:spAutoFit/>
          </a:bodyPr>
          <a:lstStyle/>
          <a:p>
            <a:pPr algn="ctr" fontAlgn="base">
              <a:spcBef>
                <a:spcPct val="0"/>
              </a:spcBef>
              <a:spcAft>
                <a:spcPct val="0"/>
              </a:spcAft>
            </a:pPr>
            <a:r>
              <a:rPr lang="pl-PL" sz="2400" dirty="0">
                <a:ln w="0"/>
                <a:solidFill>
                  <a:srgbClr val="0000CC"/>
                </a:solidFill>
                <a:effectLst>
                  <a:outerShdw blurRad="38100" dist="19050" dir="2700000" algn="tl" rotWithShape="0">
                    <a:schemeClr val="dk1">
                      <a:alpha val="40000"/>
                    </a:schemeClr>
                  </a:outerShdw>
                </a:effectLst>
              </a:rPr>
              <a:t>ochrona przed promieniowaniem w oparciu o postępowanie </a:t>
            </a:r>
          </a:p>
          <a:p>
            <a:pPr algn="ctr" fontAlgn="base">
              <a:spcBef>
                <a:spcPct val="0"/>
              </a:spcBef>
              <a:spcAft>
                <a:spcPct val="0"/>
              </a:spcAft>
            </a:pPr>
            <a:r>
              <a:rPr lang="pl-PL" sz="20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P</a:t>
            </a:r>
            <a:r>
              <a:rPr lang="en-US" sz="20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ROCESS-BASED</a:t>
            </a:r>
            <a:r>
              <a:rPr lang="pl-PL" sz="20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 </a:t>
            </a:r>
            <a:r>
              <a:rPr lang="en-US" sz="20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PROTECTION APPROACH</a:t>
            </a:r>
            <a:endParaRPr lang="pl-PL" sz="20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endParaRPr>
          </a:p>
        </p:txBody>
      </p:sp>
      <p:sp>
        <p:nvSpPr>
          <p:cNvPr id="28" name="Prostokąt 3"/>
          <p:cNvSpPr/>
          <p:nvPr/>
        </p:nvSpPr>
        <p:spPr bwMode="auto">
          <a:xfrm>
            <a:off x="1116013" y="1412776"/>
            <a:ext cx="7488000" cy="4752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25"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extLst>
      <p:ext uri="{BB962C8B-B14F-4D97-AF65-F5344CB8AC3E}">
        <p14:creationId xmlns:p14="http://schemas.microsoft.com/office/powerpoint/2010/main" val="590529658"/>
      </p:ext>
    </p:extLst>
  </p:cSld>
  <p:clrMapOvr>
    <a:masterClrMapping/>
  </p:clrMapOvr>
  <mc:AlternateContent xmlns:mc="http://schemas.openxmlformats.org/markup-compatibility/2006" xmlns:p14="http://schemas.microsoft.com/office/powerpoint/2010/main">
    <mc:Choice Requires="p14">
      <p:transition spd="slow" p14:dur="2000" advTm="30428"/>
    </mc:Choice>
    <mc:Fallback xmlns="">
      <p:transition spd="slow" advTm="3042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443828" y="6313772"/>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26</a:t>
            </a:fld>
            <a:endParaRPr lang="pl-PL" sz="1200" b="1" dirty="0"/>
          </a:p>
        </p:txBody>
      </p:sp>
      <p:sp>
        <p:nvSpPr>
          <p:cNvPr id="26" name="Prostokąt 25"/>
          <p:cNvSpPr/>
          <p:nvPr/>
        </p:nvSpPr>
        <p:spPr>
          <a:xfrm>
            <a:off x="1187624" y="902718"/>
            <a:ext cx="7680992" cy="481350"/>
          </a:xfrm>
          <a:prstGeom prst="rect">
            <a:avLst/>
          </a:prstGeom>
        </p:spPr>
        <p:txBody>
          <a:bodyPr wrap="square">
            <a:spAutoFit/>
          </a:bodyPr>
          <a:lstStyle/>
          <a:p>
            <a:pPr>
              <a:lnSpc>
                <a:spcPts val="3200"/>
              </a:lnSpc>
            </a:pPr>
            <a:r>
              <a:rPr lang="pl-PL"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nowe zalecenia ICRP z 2007 Pub.103:</a:t>
            </a:r>
          </a:p>
        </p:txBody>
      </p:sp>
      <p:sp>
        <p:nvSpPr>
          <p:cNvPr id="28" name="Prostokąt 3"/>
          <p:cNvSpPr/>
          <p:nvPr/>
        </p:nvSpPr>
        <p:spPr bwMode="auto">
          <a:xfrm>
            <a:off x="1116012" y="1412776"/>
            <a:ext cx="7831815" cy="4752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8" name="Objaśnienie ze strzałką w prawo 16"/>
          <p:cNvSpPr/>
          <p:nvPr/>
        </p:nvSpPr>
        <p:spPr bwMode="auto">
          <a:xfrm>
            <a:off x="1196960" y="2426405"/>
            <a:ext cx="3519056" cy="3139321"/>
          </a:xfrm>
          <a:prstGeom prst="rightArrowCallout">
            <a:avLst>
              <a:gd name="adj1" fmla="val 16236"/>
              <a:gd name="adj2" fmla="val 16014"/>
              <a:gd name="adj3" fmla="val 11731"/>
              <a:gd name="adj4" fmla="val 84770"/>
            </a:avLst>
          </a:prstGeom>
          <a:noFill/>
          <a:ln w="9525">
            <a:solidFill>
              <a:srgbClr val="0000CC"/>
            </a:solidFill>
            <a:miter lim="800000"/>
            <a:headEnd/>
            <a:tailEn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 OPARCIU O POSTĘPOWANIE </a:t>
            </a:r>
          </a:p>
          <a:p>
            <a:pPr marL="0" marR="0" indent="0" algn="ctr" defTabSz="914400" rtl="0" eaLnBrk="1" fontAlgn="base" latinLnBrk="0" hangingPunct="1">
              <a:lnSpc>
                <a:spcPct val="100000"/>
              </a:lnSpc>
              <a:spcBef>
                <a:spcPct val="0"/>
              </a:spcBef>
              <a:spcAft>
                <a:spcPct val="0"/>
              </a:spcAft>
              <a:buClrTx/>
              <a:buSzTx/>
              <a:buFontTx/>
              <a:buNone/>
              <a:tabLst/>
            </a:pPr>
            <a:r>
              <a:rPr lang="pl-PL" sz="1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P</a:t>
            </a:r>
            <a:r>
              <a:rPr lang="en-US" sz="1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ROCESS-BASED </a:t>
            </a:r>
            <a:endParaRPr lang="pl-PL" sz="1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PROTECTION APPROACH</a:t>
            </a:r>
            <a:endParaRPr lang="pl-PL" sz="1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lang="pl-PL" b="1" i="1" spc="-100" dirty="0">
              <a:solidFill>
                <a:schemeClr val="tx1">
                  <a:lumMod val="65000"/>
                  <a:lumOff val="35000"/>
                </a:schemeClr>
              </a:solidFill>
              <a:latin typeface="Cambria" pitchFamily="18" charset="0"/>
              <a:ea typeface="Times New Roman" pitchFamily="18" charset="0"/>
              <a:cs typeface="Arial"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pl-PL" b="1" i="1" u="none" strike="noStrike" cap="none" spc="-100" normalizeH="0" dirty="0">
              <a:ln>
                <a:noFill/>
              </a:ln>
              <a:solidFill>
                <a:schemeClr val="tx1">
                  <a:lumMod val="65000"/>
                  <a:lumOff val="35000"/>
                </a:schemeClr>
              </a:solidFill>
              <a:latin typeface="Cambria" pitchFamily="18" charset="0"/>
              <a:ea typeface="Times New Roman" pitchFamily="18" charset="0"/>
              <a:cs typeface="Arial"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lang="pl-PL" b="1" i="1" spc="-100" dirty="0">
              <a:solidFill>
                <a:schemeClr val="tx1">
                  <a:lumMod val="65000"/>
                  <a:lumOff val="35000"/>
                </a:schemeClr>
              </a:solidFill>
              <a:latin typeface="Cambria" pitchFamily="18" charset="0"/>
              <a:ea typeface="Times New Roman" pitchFamily="18" charset="0"/>
              <a:cs typeface="Arial"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pl-PL" b="1" i="1" u="none" strike="noStrike" cap="none" spc="-100" normalizeH="0" dirty="0">
              <a:ln>
                <a:noFill/>
              </a:ln>
              <a:solidFill>
                <a:schemeClr val="tx1">
                  <a:lumMod val="65000"/>
                  <a:lumOff val="35000"/>
                </a:schemeClr>
              </a:solidFill>
              <a:latin typeface="Cambria" pitchFamily="18" charset="0"/>
              <a:ea typeface="Times New Roman" pitchFamily="18" charset="0"/>
              <a:cs typeface="Arial"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lang="pl-PL" b="1" i="1" spc="-100" dirty="0">
              <a:solidFill>
                <a:schemeClr val="tx1">
                  <a:lumMod val="65000"/>
                  <a:lumOff val="35000"/>
                </a:schemeClr>
              </a:solidFill>
              <a:latin typeface="Cambria" pitchFamily="18" charset="0"/>
              <a:ea typeface="Times New Roman" pitchFamily="18" charset="0"/>
              <a:cs typeface="Arial"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pl-PL" b="1" i="1" u="none" strike="noStrike" cap="none" spc="-100" normalizeH="0" dirty="0">
              <a:ln>
                <a:noFill/>
              </a:ln>
              <a:solidFill>
                <a:schemeClr val="tx1">
                  <a:lumMod val="65000"/>
                  <a:lumOff val="35000"/>
                </a:schemeClr>
              </a:solidFill>
              <a:latin typeface="Cambria" pitchFamily="18" charset="0"/>
              <a:ea typeface="Times New Roman" pitchFamily="18" charset="0"/>
              <a:cs typeface="Arial"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en-US" b="1" i="1" u="none" strike="noStrike" cap="none" spc="-100" normalizeH="0" dirty="0">
              <a:ln>
                <a:noFill/>
              </a:ln>
              <a:solidFill>
                <a:schemeClr val="tx2">
                  <a:lumMod val="75000"/>
                </a:schemeClr>
              </a:solidFill>
              <a:latin typeface="Cambria" pitchFamily="18" charset="0"/>
              <a:ea typeface="Times New Roman" pitchFamily="18" charset="0"/>
              <a:cs typeface="Arial" pitchFamily="34" charset="0"/>
            </a:endParaRPr>
          </a:p>
        </p:txBody>
      </p:sp>
      <p:graphicFrame>
        <p:nvGraphicFramePr>
          <p:cNvPr id="27" name="Tabela 26"/>
          <p:cNvGraphicFramePr>
            <a:graphicFrameLocks noGrp="1"/>
          </p:cNvGraphicFramePr>
          <p:nvPr>
            <p:extLst>
              <p:ext uri="{D42A27DB-BD31-4B8C-83A1-F6EECF244321}">
                <p14:modId xmlns:p14="http://schemas.microsoft.com/office/powerpoint/2010/main" val="1328006332"/>
              </p:ext>
            </p:extLst>
          </p:nvPr>
        </p:nvGraphicFramePr>
        <p:xfrm>
          <a:off x="1475656" y="3983548"/>
          <a:ext cx="2736304" cy="1280160"/>
        </p:xfrm>
        <a:graphic>
          <a:graphicData uri="http://schemas.openxmlformats.org/drawingml/2006/table">
            <a:tbl>
              <a:tblPr firstRow="1" bandRow="1">
                <a:tableStyleId>{D7AC3CCA-C797-4891-BE02-D94E43425B78}</a:tableStyleId>
              </a:tblPr>
              <a:tblGrid>
                <a:gridCol w="2736304">
                  <a:extLst>
                    <a:ext uri="{9D8B030D-6E8A-4147-A177-3AD203B41FA5}">
                      <a16:colId xmlns:a16="http://schemas.microsoft.com/office/drawing/2014/main" val="20000"/>
                    </a:ext>
                  </a:extLst>
                </a:gridCol>
              </a:tblGrid>
              <a:tr h="0">
                <a:tc>
                  <a:txBody>
                    <a:bodyPr/>
                    <a:lstStyle/>
                    <a:p>
                      <a:pPr marL="285750" marR="0" indent="-285750" algn="l" defTabSz="914400" rtl="0" eaLnBrk="1" fontAlgn="auto" latinLnBrk="0" hangingPunct="1">
                        <a:lnSpc>
                          <a:spcPct val="100000"/>
                        </a:lnSpc>
                        <a:spcBef>
                          <a:spcPts val="0"/>
                        </a:spcBef>
                        <a:spcAft>
                          <a:spcPts val="0"/>
                        </a:spcAft>
                        <a:buClrTx/>
                        <a:buSzPct val="140000"/>
                        <a:buFont typeface="Wingdings" pitchFamily="2" charset="2"/>
                        <a:buChar char="§"/>
                        <a:tabLst/>
                        <a:defRPr/>
                      </a:pPr>
                      <a:r>
                        <a:rPr lang="en-US" b="0"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rPr>
                        <a:t>practices</a:t>
                      </a:r>
                    </a:p>
                    <a:p>
                      <a:pPr marL="0" marR="0" indent="0" algn="l" defTabSz="914400" rtl="0" eaLnBrk="1" fontAlgn="auto" latinLnBrk="0" hangingPunct="1">
                        <a:lnSpc>
                          <a:spcPct val="100000"/>
                        </a:lnSpc>
                        <a:spcBef>
                          <a:spcPts val="0"/>
                        </a:spcBef>
                        <a:spcAft>
                          <a:spcPts val="0"/>
                        </a:spcAft>
                        <a:buClrTx/>
                        <a:buSzPct val="140000"/>
                        <a:buFont typeface="Wingdings" pitchFamily="2" charset="2"/>
                        <a:buNone/>
                        <a:tabLst/>
                        <a:defRPr/>
                      </a:pPr>
                      <a:r>
                        <a:rPr lang="pl-PL" b="0"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rPr>
                        <a:t>     </a:t>
                      </a:r>
                      <a:r>
                        <a:rPr lang="pl-PL" b="0" i="1" noProof="0" dirty="0">
                          <a:solidFill>
                            <a:srgbClr val="0000CC"/>
                          </a:solidFill>
                          <a:effectLst/>
                          <a:ea typeface="Times New Roman" pitchFamily="18" charset="0"/>
                          <a:cs typeface="Arial" pitchFamily="34" charset="0"/>
                        </a:rPr>
                        <a:t>działalność</a:t>
                      </a:r>
                    </a:p>
                  </a:txBody>
                  <a:tcPr>
                    <a:lnL w="12700" cmpd="sng">
                      <a:noFill/>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285750" marR="0" indent="-285750" algn="l" defTabSz="914400" rtl="0" eaLnBrk="1" fontAlgn="auto" latinLnBrk="0" hangingPunct="1">
                        <a:lnSpc>
                          <a:spcPct val="100000"/>
                        </a:lnSpc>
                        <a:spcBef>
                          <a:spcPts val="0"/>
                        </a:spcBef>
                        <a:spcAft>
                          <a:spcPts val="0"/>
                        </a:spcAft>
                        <a:buClrTx/>
                        <a:buSzPct val="140000"/>
                        <a:buFont typeface="Wingdings" pitchFamily="2" charset="2"/>
                        <a:buChar char="§"/>
                        <a:tabLst/>
                        <a:defRPr/>
                      </a:pPr>
                      <a:r>
                        <a:rPr lang="en-US" b="0"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rPr>
                        <a:t>interventions</a:t>
                      </a:r>
                    </a:p>
                    <a:p>
                      <a:pPr marL="0" marR="0" indent="0" algn="l" defTabSz="914400" rtl="0" eaLnBrk="1" fontAlgn="auto" latinLnBrk="0" hangingPunct="1">
                        <a:lnSpc>
                          <a:spcPct val="100000"/>
                        </a:lnSpc>
                        <a:spcBef>
                          <a:spcPts val="0"/>
                        </a:spcBef>
                        <a:spcAft>
                          <a:spcPts val="0"/>
                        </a:spcAft>
                        <a:buClrTx/>
                        <a:buSzPct val="140000"/>
                        <a:buFont typeface="Wingdings" pitchFamily="2" charset="2"/>
                        <a:buNone/>
                        <a:tabLst/>
                        <a:defRPr/>
                      </a:pPr>
                      <a:r>
                        <a:rPr lang="pl-PL" b="0"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rPr>
                        <a:t>     </a:t>
                      </a:r>
                      <a:r>
                        <a:rPr lang="pl-PL" b="0" i="1" noProof="0" dirty="0">
                          <a:solidFill>
                            <a:srgbClr val="0000CC"/>
                          </a:solidFill>
                          <a:effectLst/>
                          <a:ea typeface="Times New Roman" pitchFamily="18" charset="0"/>
                          <a:cs typeface="Arial" pitchFamily="34" charset="0"/>
                        </a:rPr>
                        <a:t>działania interwencyjne</a:t>
                      </a:r>
                    </a:p>
                  </a:txBody>
                  <a:tcPr>
                    <a:lnL w="12700" cmpd="sng">
                      <a:noFill/>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9" name="Mnożenie 18"/>
          <p:cNvSpPr/>
          <p:nvPr/>
        </p:nvSpPr>
        <p:spPr bwMode="auto">
          <a:xfrm>
            <a:off x="684610" y="1873484"/>
            <a:ext cx="4320000" cy="4320000"/>
          </a:xfrm>
          <a:prstGeom prst="mathMultiply">
            <a:avLst>
              <a:gd name="adj1" fmla="val 1468"/>
            </a:avLst>
          </a:prstGeom>
          <a:solidFill>
            <a:srgbClr val="FF5757"/>
          </a:solidFill>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30" name="Prostokąt zaokrąglony 19"/>
          <p:cNvSpPr/>
          <p:nvPr/>
        </p:nvSpPr>
        <p:spPr bwMode="auto">
          <a:xfrm>
            <a:off x="4723051" y="2210458"/>
            <a:ext cx="3809389" cy="3646051"/>
          </a:xfrm>
          <a:prstGeom prst="roundRect">
            <a:avLst>
              <a:gd name="adj" fmla="val 9148"/>
            </a:avLst>
          </a:prstGeom>
          <a:noFill/>
          <a:ln w="19050">
            <a:solidFill>
              <a:srgbClr val="0000CC"/>
            </a:solidFill>
            <a:miter lim="800000"/>
            <a:headEnd/>
            <a:tailEnd/>
          </a:ln>
          <a:effectLst/>
        </p:spPr>
        <p:txBody>
          <a:bodyPr vert="horz" wrap="square" lIns="0" tIns="45720" rIns="0" bIns="45720" numCol="1" rtlCol="0" anchor="ctr" anchorCtr="0" compatLnSpc="1">
            <a:prstTxWarp prst="textNoShape">
              <a:avLst/>
            </a:prstTxWarp>
            <a:spAutoFit/>
          </a:bodyPr>
          <a:lstStyle/>
          <a:p>
            <a:pPr algn="ctr" fontAlgn="base">
              <a:spcBef>
                <a:spcPct val="0"/>
              </a:spcBef>
              <a:spcAft>
                <a:spcPct val="0"/>
              </a:spcAft>
            </a:pP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NA PODSTAWIE</a:t>
            </a:r>
          </a:p>
          <a:p>
            <a:pPr algn="ctr" fontAlgn="base">
              <a:spcBef>
                <a:spcPct val="0"/>
              </a:spcBef>
              <a:spcAft>
                <a:spcPct val="0"/>
              </a:spcAft>
            </a:pP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 WARUNKÓW NARAŻENIA</a:t>
            </a:r>
          </a:p>
          <a:p>
            <a:pPr algn="ctr" fontAlgn="base">
              <a:spcBef>
                <a:spcPct val="0"/>
              </a:spcBef>
              <a:spcAft>
                <a:spcPct val="0"/>
              </a:spcAft>
            </a:pPr>
            <a:r>
              <a:rPr lang="pl-PL" sz="1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EXPOSURE SITUATIONS</a:t>
            </a:r>
          </a:p>
          <a:p>
            <a:pPr algn="ctr" fontAlgn="base">
              <a:spcBef>
                <a:spcPct val="0"/>
              </a:spcBef>
              <a:spcAft>
                <a:spcPct val="0"/>
              </a:spcAft>
            </a:pPr>
            <a:endParaRPr lang="pl-PL" sz="2000" b="1" dirty="0">
              <a:solidFill>
                <a:schemeClr val="tx1">
                  <a:lumMod val="65000"/>
                  <a:lumOff val="35000"/>
                </a:schemeClr>
              </a:solidFill>
              <a:effectLst>
                <a:outerShdw blurRad="38100" dist="38100" dir="2700000" algn="tl">
                  <a:srgbClr val="000000">
                    <a:alpha val="43137"/>
                  </a:srgbClr>
                </a:outerShdw>
              </a:effectLst>
              <a:ea typeface="Times New Roman" pitchFamily="18" charset="0"/>
              <a:cs typeface="Arial" pitchFamily="34" charset="0"/>
            </a:endParaRPr>
          </a:p>
          <a:p>
            <a:pPr algn="ctr" fontAlgn="base">
              <a:spcBef>
                <a:spcPct val="0"/>
              </a:spcBef>
              <a:spcAft>
                <a:spcPct val="0"/>
              </a:spcAft>
            </a:pPr>
            <a:endParaRPr lang="pl-PL" sz="2000" b="1" dirty="0">
              <a:solidFill>
                <a:schemeClr val="tx1">
                  <a:lumMod val="65000"/>
                  <a:lumOff val="35000"/>
                </a:schemeClr>
              </a:solidFill>
              <a:effectLst>
                <a:outerShdw blurRad="38100" dist="38100" dir="2700000" algn="tl">
                  <a:srgbClr val="000000">
                    <a:alpha val="43137"/>
                  </a:srgbClr>
                </a:outerShdw>
              </a:effectLst>
              <a:ea typeface="Times New Roman" pitchFamily="18" charset="0"/>
              <a:cs typeface="Arial" pitchFamily="34" charset="0"/>
            </a:endParaRPr>
          </a:p>
          <a:p>
            <a:pPr algn="ctr" fontAlgn="base">
              <a:spcBef>
                <a:spcPct val="0"/>
              </a:spcBef>
              <a:spcAft>
                <a:spcPct val="0"/>
              </a:spcAft>
            </a:pPr>
            <a:endParaRPr lang="pl-PL" sz="2000" b="1" dirty="0">
              <a:solidFill>
                <a:schemeClr val="tx1">
                  <a:lumMod val="65000"/>
                  <a:lumOff val="35000"/>
                </a:schemeClr>
              </a:solidFill>
              <a:effectLst>
                <a:outerShdw blurRad="38100" dist="38100" dir="2700000" algn="tl">
                  <a:srgbClr val="000000">
                    <a:alpha val="43137"/>
                  </a:srgbClr>
                </a:outerShdw>
              </a:effectLst>
              <a:ea typeface="Times New Roman" pitchFamily="18" charset="0"/>
              <a:cs typeface="Arial" pitchFamily="34" charset="0"/>
            </a:endParaRPr>
          </a:p>
          <a:p>
            <a:pPr algn="ctr" fontAlgn="base">
              <a:spcBef>
                <a:spcPct val="0"/>
              </a:spcBef>
              <a:spcAft>
                <a:spcPct val="0"/>
              </a:spcAft>
            </a:pPr>
            <a:endParaRPr lang="pl-PL" sz="2000" b="1" dirty="0">
              <a:solidFill>
                <a:schemeClr val="tx1">
                  <a:lumMod val="65000"/>
                  <a:lumOff val="35000"/>
                </a:schemeClr>
              </a:solidFill>
              <a:effectLst>
                <a:outerShdw blurRad="38100" dist="38100" dir="2700000" algn="tl">
                  <a:srgbClr val="000000">
                    <a:alpha val="43137"/>
                  </a:srgbClr>
                </a:outerShdw>
              </a:effectLst>
              <a:ea typeface="Times New Roman" pitchFamily="18" charset="0"/>
              <a:cs typeface="Arial" pitchFamily="34" charset="0"/>
            </a:endParaRPr>
          </a:p>
          <a:p>
            <a:pPr algn="ctr" fontAlgn="base">
              <a:spcBef>
                <a:spcPct val="0"/>
              </a:spcBef>
              <a:spcAft>
                <a:spcPct val="0"/>
              </a:spcAft>
            </a:pPr>
            <a:endParaRPr lang="pl-PL" sz="2000" b="1" dirty="0">
              <a:solidFill>
                <a:schemeClr val="tx1">
                  <a:lumMod val="65000"/>
                  <a:lumOff val="35000"/>
                </a:schemeClr>
              </a:solidFill>
              <a:effectLst>
                <a:outerShdw blurRad="38100" dist="38100" dir="2700000" algn="tl">
                  <a:srgbClr val="000000">
                    <a:alpha val="43137"/>
                  </a:srgbClr>
                </a:outerShdw>
              </a:effectLst>
              <a:ea typeface="Times New Roman" pitchFamily="18" charset="0"/>
              <a:cs typeface="Arial" pitchFamily="34" charset="0"/>
            </a:endParaRPr>
          </a:p>
          <a:p>
            <a:pPr algn="ctr" fontAlgn="base">
              <a:spcBef>
                <a:spcPct val="0"/>
              </a:spcBef>
              <a:spcAft>
                <a:spcPct val="0"/>
              </a:spcAft>
            </a:pPr>
            <a:endParaRPr lang="pl-PL" sz="2000" b="1" dirty="0">
              <a:solidFill>
                <a:schemeClr val="tx1">
                  <a:lumMod val="65000"/>
                  <a:lumOff val="35000"/>
                </a:schemeClr>
              </a:solidFill>
              <a:effectLst>
                <a:outerShdw blurRad="38100" dist="38100" dir="2700000" algn="tl">
                  <a:srgbClr val="000000">
                    <a:alpha val="43137"/>
                  </a:srgbClr>
                </a:outerShdw>
              </a:effectLst>
              <a:ea typeface="Times New Roman" pitchFamily="18" charset="0"/>
              <a:cs typeface="Arial" pitchFamily="34" charset="0"/>
            </a:endParaRPr>
          </a:p>
          <a:p>
            <a:pPr algn="ctr" fontAlgn="base">
              <a:spcBef>
                <a:spcPct val="0"/>
              </a:spcBef>
              <a:spcAft>
                <a:spcPct val="0"/>
              </a:spcAft>
            </a:pPr>
            <a:endParaRPr lang="pl-PL" sz="2000" b="1" dirty="0">
              <a:solidFill>
                <a:schemeClr val="tx1">
                  <a:lumMod val="65000"/>
                  <a:lumOff val="35000"/>
                </a:schemeClr>
              </a:solidFill>
              <a:effectLst>
                <a:outerShdw blurRad="38100" dist="38100" dir="2700000" algn="tl">
                  <a:srgbClr val="000000">
                    <a:alpha val="43137"/>
                  </a:srgbClr>
                </a:outerShdw>
              </a:effectLst>
              <a:ea typeface="Times New Roman" pitchFamily="18" charset="0"/>
              <a:cs typeface="Arial" pitchFamily="34" charset="0"/>
            </a:endParaRPr>
          </a:p>
          <a:p>
            <a:pPr algn="ctr" fontAlgn="base">
              <a:spcBef>
                <a:spcPct val="0"/>
              </a:spcBef>
              <a:spcAft>
                <a:spcPct val="0"/>
              </a:spcAft>
            </a:pPr>
            <a:endParaRPr lang="en-US" sz="2000" b="1" dirty="0">
              <a:solidFill>
                <a:schemeClr val="tx1">
                  <a:lumMod val="65000"/>
                  <a:lumOff val="35000"/>
                </a:schemeClr>
              </a:solidFill>
              <a:effectLst>
                <a:outerShdw blurRad="38100" dist="38100" dir="2700000" algn="tl">
                  <a:srgbClr val="000000">
                    <a:alpha val="43137"/>
                  </a:srgbClr>
                </a:outerShdw>
              </a:effectLst>
              <a:ea typeface="Times New Roman" pitchFamily="18" charset="0"/>
              <a:cs typeface="Arial" pitchFamily="34" charset="0"/>
            </a:endParaRPr>
          </a:p>
        </p:txBody>
      </p:sp>
      <p:graphicFrame>
        <p:nvGraphicFramePr>
          <p:cNvPr id="31" name="Tabela 30"/>
          <p:cNvGraphicFramePr>
            <a:graphicFrameLocks noGrp="1"/>
          </p:cNvGraphicFramePr>
          <p:nvPr>
            <p:extLst>
              <p:ext uri="{D42A27DB-BD31-4B8C-83A1-F6EECF244321}">
                <p14:modId xmlns:p14="http://schemas.microsoft.com/office/powerpoint/2010/main" val="922927020"/>
              </p:ext>
            </p:extLst>
          </p:nvPr>
        </p:nvGraphicFramePr>
        <p:xfrm>
          <a:off x="4716016" y="3434908"/>
          <a:ext cx="3743224" cy="1828800"/>
        </p:xfrm>
        <a:graphic>
          <a:graphicData uri="http://schemas.openxmlformats.org/drawingml/2006/table">
            <a:tbl>
              <a:tblPr firstRow="1" bandRow="1">
                <a:tableStyleId>{D7AC3CCA-C797-4891-BE02-D94E43425B78}</a:tableStyleId>
              </a:tblPr>
              <a:tblGrid>
                <a:gridCol w="3743224">
                  <a:extLst>
                    <a:ext uri="{9D8B030D-6E8A-4147-A177-3AD203B41FA5}">
                      <a16:colId xmlns:a16="http://schemas.microsoft.com/office/drawing/2014/main" val="20000"/>
                    </a:ext>
                  </a:extLst>
                </a:gridCol>
              </a:tblGrid>
              <a:tr h="0">
                <a:tc>
                  <a:txBody>
                    <a:bodyPr/>
                    <a:lstStyle/>
                    <a:p>
                      <a:pPr marL="285750" marR="0" indent="-285750" algn="l" defTabSz="914400" rtl="0" eaLnBrk="1" fontAlgn="auto" latinLnBrk="0" hangingPunct="1">
                        <a:lnSpc>
                          <a:spcPct val="100000"/>
                        </a:lnSpc>
                        <a:spcBef>
                          <a:spcPts val="0"/>
                        </a:spcBef>
                        <a:spcAft>
                          <a:spcPts val="0"/>
                        </a:spcAft>
                        <a:buClrTx/>
                        <a:buSzPct val="140000"/>
                        <a:buFont typeface="Wingdings" pitchFamily="2" charset="2"/>
                        <a:buChar char="§"/>
                        <a:tabLst/>
                        <a:defRPr/>
                      </a:pPr>
                      <a:r>
                        <a:rPr lang="pl-PL" sz="1800" b="0"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rPr>
                        <a:t>planowane warunki narażenia</a:t>
                      </a:r>
                    </a:p>
                    <a:p>
                      <a:pPr marL="457200" marR="0" lvl="1" indent="0" algn="l" defTabSz="914400" rtl="0" eaLnBrk="1" fontAlgn="auto" latinLnBrk="0" hangingPunct="1">
                        <a:lnSpc>
                          <a:spcPct val="100000"/>
                        </a:lnSpc>
                        <a:spcBef>
                          <a:spcPts val="0"/>
                        </a:spcBef>
                        <a:spcAft>
                          <a:spcPts val="0"/>
                        </a:spcAft>
                        <a:buClrTx/>
                        <a:buSzPct val="140000"/>
                        <a:buFont typeface="Wingdings" pitchFamily="2" charset="2"/>
                        <a:buNone/>
                        <a:tabLst/>
                        <a:defRPr/>
                      </a:pPr>
                      <a:r>
                        <a:rPr lang="en-US" sz="1600" b="0" i="1"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rPr>
                        <a:t>planned exposure situations</a:t>
                      </a:r>
                      <a:r>
                        <a:rPr lang="pl-PL" sz="1600" b="0" i="1" kern="1200" noProof="0" dirty="0">
                          <a:solidFill>
                            <a:srgbClr val="0000CC"/>
                          </a:solidFill>
                          <a:effectLst/>
                          <a:latin typeface="+mn-lt"/>
                          <a:ea typeface="Times New Roman" pitchFamily="18" charset="0"/>
                          <a:cs typeface="Arial" pitchFamily="34" charset="0"/>
                        </a:rPr>
                        <a:t>      </a:t>
                      </a:r>
                    </a:p>
                  </a:txBody>
                  <a:tcPr>
                    <a:lnL w="12700" cmpd="sng">
                      <a:noFill/>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285750" marR="0" indent="-285750" algn="l" defTabSz="914400" rtl="0" eaLnBrk="1" fontAlgn="auto" latinLnBrk="0" hangingPunct="1">
                        <a:lnSpc>
                          <a:spcPct val="100000"/>
                        </a:lnSpc>
                        <a:spcBef>
                          <a:spcPts val="0"/>
                        </a:spcBef>
                        <a:spcAft>
                          <a:spcPts val="0"/>
                        </a:spcAft>
                        <a:buClrTx/>
                        <a:buSzPct val="140000"/>
                        <a:buFont typeface="Wingdings" pitchFamily="2" charset="2"/>
                        <a:buChar char="§"/>
                        <a:tabLst/>
                        <a:defRPr/>
                      </a:pPr>
                      <a:r>
                        <a:rPr lang="pl-PL" sz="1800" b="0"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wyjątkowe warunki narażenia</a:t>
                      </a:r>
                    </a:p>
                    <a:p>
                      <a:pPr marL="457200" marR="0" lvl="1" indent="0" algn="l" defTabSz="914400" rtl="0" eaLnBrk="1" fontAlgn="auto" latinLnBrk="0" hangingPunct="1">
                        <a:lnSpc>
                          <a:spcPct val="100000"/>
                        </a:lnSpc>
                        <a:spcBef>
                          <a:spcPts val="0"/>
                        </a:spcBef>
                        <a:spcAft>
                          <a:spcPts val="0"/>
                        </a:spcAft>
                        <a:buClrTx/>
                        <a:buSzPct val="140000"/>
                        <a:buFont typeface="Wingdings" pitchFamily="2" charset="2"/>
                        <a:buNone/>
                        <a:tabLst/>
                        <a:defRPr/>
                      </a:pPr>
                      <a:r>
                        <a:rPr lang="en-US" sz="1600" b="0" i="1"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emergency exposure situations</a:t>
                      </a:r>
                      <a:r>
                        <a:rPr lang="pl-PL" sz="1600" b="0" i="1" kern="1200" noProof="0" dirty="0">
                          <a:solidFill>
                            <a:srgbClr val="0000CC"/>
                          </a:solidFill>
                          <a:effectLst/>
                          <a:latin typeface="+mn-lt"/>
                          <a:ea typeface="Times New Roman" pitchFamily="18" charset="0"/>
                          <a:cs typeface="Arial" pitchFamily="34" charset="0"/>
                        </a:rPr>
                        <a:t>      </a:t>
                      </a:r>
                      <a:endParaRPr lang="en-US" sz="1600" b="0" i="1" noProof="0" dirty="0">
                        <a:solidFill>
                          <a:srgbClr val="0000CC"/>
                        </a:solidFill>
                        <a:effectLst>
                          <a:outerShdw blurRad="38100" dist="38100" dir="2700000" algn="tl">
                            <a:srgbClr val="000000">
                              <a:alpha val="43137"/>
                            </a:srgbClr>
                          </a:outerShdw>
                        </a:effectLst>
                        <a:ea typeface="Times New Roman" pitchFamily="18" charset="0"/>
                        <a:cs typeface="Arial" pitchFamily="34" charset="0"/>
                      </a:endParaRPr>
                    </a:p>
                  </a:txBody>
                  <a:tcPr>
                    <a:lnL w="12700" cmpd="sng">
                      <a:noFill/>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285750" marR="0" indent="-285750" algn="l" defTabSz="914400" rtl="0" eaLnBrk="1" fontAlgn="auto" latinLnBrk="0" hangingPunct="1">
                        <a:lnSpc>
                          <a:spcPct val="100000"/>
                        </a:lnSpc>
                        <a:spcBef>
                          <a:spcPts val="0"/>
                        </a:spcBef>
                        <a:spcAft>
                          <a:spcPts val="0"/>
                        </a:spcAft>
                        <a:buClrTx/>
                        <a:buSzPct val="140000"/>
                        <a:buFont typeface="Wingdings" pitchFamily="2" charset="2"/>
                        <a:buChar char="§"/>
                        <a:tabLst/>
                        <a:defRPr/>
                      </a:pPr>
                      <a:r>
                        <a:rPr lang="en-US" sz="1800" b="0"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existing exposure  situations</a:t>
                      </a:r>
                      <a:endParaRPr lang="pl-PL" sz="1800" b="0"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endParaRPr>
                    </a:p>
                    <a:p>
                      <a:pPr marL="0" marR="0" indent="0" algn="l" defTabSz="914400" rtl="0" eaLnBrk="1" fontAlgn="auto" latinLnBrk="0" hangingPunct="1">
                        <a:lnSpc>
                          <a:spcPct val="100000"/>
                        </a:lnSpc>
                        <a:spcBef>
                          <a:spcPts val="0"/>
                        </a:spcBef>
                        <a:spcAft>
                          <a:spcPts val="0"/>
                        </a:spcAft>
                        <a:buClrTx/>
                        <a:buSzPct val="140000"/>
                        <a:buFont typeface="Wingdings" pitchFamily="2" charset="2"/>
                        <a:buNone/>
                        <a:tabLst/>
                        <a:defRPr/>
                      </a:pPr>
                      <a:r>
                        <a:rPr lang="pl-PL" sz="1600" b="0" i="1" kern="1200" noProof="0" dirty="0">
                          <a:solidFill>
                            <a:srgbClr val="0000CC"/>
                          </a:solidFill>
                          <a:effectLst>
                            <a:outerShdw blurRad="38100" dist="38100" dir="2700000" algn="tl">
                              <a:srgbClr val="000000">
                                <a:alpha val="43137"/>
                              </a:srgbClr>
                            </a:outerShdw>
                          </a:effectLst>
                          <a:latin typeface="+mn-lt"/>
                          <a:ea typeface="Times New Roman" pitchFamily="18" charset="0"/>
                          <a:cs typeface="Arial" pitchFamily="34" charset="0"/>
                        </a:rPr>
                        <a:t>      istniejące warunki narażenia </a:t>
                      </a:r>
                    </a:p>
                  </a:txBody>
                  <a:tcPr anchor="ctr">
                    <a:lnL w="12700" cmpd="sng">
                      <a:noFill/>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Prostokąt 1"/>
          <p:cNvSpPr/>
          <p:nvPr/>
        </p:nvSpPr>
        <p:spPr>
          <a:xfrm>
            <a:off x="4523858" y="1432463"/>
            <a:ext cx="4224776" cy="707886"/>
          </a:xfrm>
          <a:prstGeom prst="rect">
            <a:avLst/>
          </a:prstGeom>
        </p:spPr>
        <p:txBody>
          <a:bodyPr wrap="square">
            <a:spAutoFit/>
          </a:bodyPr>
          <a:lstStyle/>
          <a:p>
            <a:pPr algn="ctr"/>
            <a:r>
              <a:rPr lang="pl-PL"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 spójny system ochrony radiologicznej </a:t>
            </a:r>
          </a:p>
          <a:p>
            <a:pPr algn="ctr"/>
            <a:r>
              <a:rPr lang="pl-PL"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dla wszystkich warunków narażenia</a:t>
            </a:r>
          </a:p>
        </p:txBody>
      </p:sp>
      <p:sp>
        <p:nvSpPr>
          <p:cNvPr id="14"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extLst>
      <p:ext uri="{BB962C8B-B14F-4D97-AF65-F5344CB8AC3E}">
        <p14:creationId xmlns:p14="http://schemas.microsoft.com/office/powerpoint/2010/main" val="15997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bwMode="auto">
          <a:xfrm>
            <a:off x="1259632" y="1556792"/>
            <a:ext cx="108000" cy="4464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27</a:t>
            </a:fld>
            <a:endParaRPr lang="pl-PL" sz="1200" b="1" dirty="0"/>
          </a:p>
        </p:txBody>
      </p:sp>
      <p:sp>
        <p:nvSpPr>
          <p:cNvPr id="13" name="Prostokąt 3"/>
          <p:cNvSpPr/>
          <p:nvPr/>
        </p:nvSpPr>
        <p:spPr bwMode="auto">
          <a:xfrm>
            <a:off x="1116013" y="1484784"/>
            <a:ext cx="7488000" cy="4716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0" name="Prostokąt 9"/>
          <p:cNvSpPr/>
          <p:nvPr/>
        </p:nvSpPr>
        <p:spPr>
          <a:xfrm>
            <a:off x="1067296" y="907451"/>
            <a:ext cx="7825184" cy="608885"/>
          </a:xfrm>
          <a:prstGeom prst="rect">
            <a:avLst/>
          </a:prstGeom>
        </p:spPr>
        <p:txBody>
          <a:bodyPr wrap="square">
            <a:spAutoFit/>
          </a:bodyPr>
          <a:lstStyle/>
          <a:p>
            <a:pPr>
              <a:lnSpc>
                <a:spcPts val="2000"/>
              </a:lnSpc>
            </a:pP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Nowe zalecenia ICRP z 2007 Pub.103: Trzy rodzaje warunków narażenia obejmujące cały zakres możliwych scenariuszy narażenia:</a:t>
            </a:r>
          </a:p>
        </p:txBody>
      </p:sp>
      <p:sp>
        <p:nvSpPr>
          <p:cNvPr id="3" name="Prostokąt 2"/>
          <p:cNvSpPr/>
          <p:nvPr/>
        </p:nvSpPr>
        <p:spPr>
          <a:xfrm>
            <a:off x="1116013" y="1484784"/>
            <a:ext cx="7848475" cy="4524315"/>
          </a:xfrm>
          <a:prstGeom prst="rect">
            <a:avLst/>
          </a:prstGeom>
          <a:noFill/>
        </p:spPr>
        <p:txBody>
          <a:bodyPr wrap="square" lIns="91440" tIns="45720" rIns="91440" bIns="45720">
            <a:spAutoFit/>
          </a:bodyPr>
          <a:lstStyle/>
          <a:p>
            <a:pPr marL="285750" indent="-285750">
              <a:lnSpc>
                <a:spcPts val="1800"/>
              </a:lnSpc>
              <a:buSzPct val="150000"/>
              <a:buFont typeface="Wingdings" panose="05000000000000000000" pitchFamily="2" charset="2"/>
              <a:buChar char="§"/>
            </a:pPr>
            <a:r>
              <a:rPr lang="pl-PL" sz="2000" cap="none" spc="0" dirty="0">
                <a:ln w="0"/>
                <a:solidFill>
                  <a:srgbClr val="0000CC"/>
                </a:solidFill>
                <a:effectLst>
                  <a:outerShdw blurRad="38100" dist="38100" dir="2700000" algn="tl">
                    <a:srgbClr val="000000">
                      <a:alpha val="43137"/>
                    </a:srgbClr>
                  </a:outerShdw>
                </a:effectLst>
              </a:rPr>
              <a:t>Planowane sytuacje narażenia </a:t>
            </a:r>
            <a:r>
              <a:rPr lang="pl-PL" b="0" cap="none" spc="0" dirty="0">
                <a:ln w="0"/>
                <a:solidFill>
                  <a:srgbClr val="0000CC"/>
                </a:solidFill>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planned</a:t>
            </a:r>
            <a:r>
              <a:rPr lang="pl-PL" b="0" i="1" cap="none" spc="0" dirty="0">
                <a:ln w="0"/>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exposure</a:t>
            </a:r>
            <a:r>
              <a:rPr lang="pl-PL" b="0" i="1" cap="none" spc="0" dirty="0">
                <a:ln w="0"/>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situations</a:t>
            </a:r>
            <a:endParaRPr lang="pl-PL" b="0" i="1" cap="none" spc="0" dirty="0">
              <a:ln w="0"/>
              <a:effectLst>
                <a:outerShdw blurRad="38100" dist="19050" dir="2700000" algn="tl" rotWithShape="0">
                  <a:schemeClr val="dk1">
                    <a:alpha val="40000"/>
                  </a:schemeClr>
                </a:outerShdw>
              </a:effectLst>
            </a:endParaRPr>
          </a:p>
          <a:p>
            <a:pPr marL="360363" indent="-92075">
              <a:lnSpc>
                <a:spcPts val="1800"/>
              </a:lnSpc>
              <a:buSzPct val="150000"/>
            </a:pPr>
            <a:r>
              <a:rPr lang="pl-PL" b="0" cap="none" spc="0" dirty="0">
                <a:ln w="0"/>
                <a:solidFill>
                  <a:srgbClr val="0000CC"/>
                </a:solidFill>
                <a:effectLst>
                  <a:outerShdw blurRad="38100" dist="19050" dir="2700000" algn="tl" rotWithShape="0">
                    <a:schemeClr val="dk1">
                      <a:alpha val="40000"/>
                    </a:schemeClr>
                  </a:outerShdw>
                </a:effectLst>
              </a:rPr>
              <a:t>dotyczą planowanych prac ze źródłami znajdującymi się pod kontrolą. </a:t>
            </a:r>
          </a:p>
          <a:p>
            <a:pPr marL="360363" indent="-92075">
              <a:lnSpc>
                <a:spcPts val="1800"/>
              </a:lnSpc>
              <a:buSzPct val="150000"/>
            </a:pPr>
            <a:r>
              <a:rPr lang="pl-PL" b="0" i="1" cap="none" spc="0" dirty="0">
                <a:ln w="0"/>
                <a:effectLst>
                  <a:outerShdw blurRad="38100" dist="19050" dir="2700000" algn="tl" rotWithShape="0">
                    <a:schemeClr val="dk1">
                      <a:alpha val="40000"/>
                    </a:schemeClr>
                  </a:outerShdw>
                </a:effectLst>
              </a:rPr>
              <a:t>Ten rodzaj warunków narażenia we wcześniejszych zaleceniach ICRP był określany  jako działalność</a:t>
            </a:r>
            <a:r>
              <a:rPr lang="pl-PL" b="0" i="1" cap="none" spc="0" dirty="0">
                <a:ln w="0"/>
                <a:solidFill>
                  <a:srgbClr val="0000CC"/>
                </a:solidFill>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practices</a:t>
            </a:r>
            <a:r>
              <a:rPr lang="pl-PL" b="0" i="1" cap="none" spc="0" dirty="0">
                <a:ln w="0"/>
                <a:solidFill>
                  <a:srgbClr val="0000CC"/>
                </a:solidFill>
                <a:effectLst>
                  <a:outerShdw blurRad="38100" dist="19050" dir="2700000" algn="tl" rotWithShape="0">
                    <a:schemeClr val="dk1">
                      <a:alpha val="40000"/>
                    </a:schemeClr>
                  </a:outerShdw>
                </a:effectLst>
              </a:rPr>
              <a:t>) </a:t>
            </a:r>
          </a:p>
          <a:p>
            <a:pPr marL="554038" indent="-285750">
              <a:lnSpc>
                <a:spcPts val="1800"/>
              </a:lnSpc>
              <a:buSzPct val="150000"/>
              <a:buFontTx/>
              <a:buChar char="-"/>
            </a:pPr>
            <a:r>
              <a:rPr lang="pl-PL" b="0" cap="none" spc="0" dirty="0">
                <a:ln w="0"/>
                <a:solidFill>
                  <a:srgbClr val="0000CC"/>
                </a:solidFill>
                <a:effectLst>
                  <a:outerShdw blurRad="38100" dist="19050" dir="2700000" algn="tl" rotWithShape="0">
                    <a:schemeClr val="dk1">
                      <a:alpha val="40000"/>
                    </a:schemeClr>
                  </a:outerShdw>
                </a:effectLst>
              </a:rPr>
              <a:t>&gt; narzędzie służące do optymalizacji </a:t>
            </a:r>
            <a:r>
              <a:rPr lang="pl-PL" sz="1600" b="1" cap="none" spc="0" dirty="0">
                <a:ln w="0"/>
                <a:solidFill>
                  <a:srgbClr val="0000CC"/>
                </a:solidFill>
                <a:effectLst>
                  <a:outerShdw blurRad="38100" dist="19050" dir="2700000" algn="tl" rotWithShape="0">
                    <a:schemeClr val="dk1">
                      <a:alpha val="40000"/>
                    </a:schemeClr>
                  </a:outerShdw>
                </a:effectLst>
              </a:rPr>
              <a:t>OGRANICZNIK DAWKI</a:t>
            </a:r>
            <a:r>
              <a:rPr lang="pl-PL" sz="1600" b="0" cap="none" spc="0" dirty="0">
                <a:ln w="0"/>
                <a:solidFill>
                  <a:srgbClr val="0000CC"/>
                </a:solidFill>
                <a:effectLst>
                  <a:outerShdw blurRad="38100" dist="19050" dir="2700000" algn="tl" rotWithShape="0">
                    <a:schemeClr val="dk1">
                      <a:alpha val="40000"/>
                    </a:schemeClr>
                  </a:outerShdw>
                </a:effectLst>
              </a:rPr>
              <a:t> </a:t>
            </a:r>
            <a:r>
              <a:rPr lang="pl-PL" sz="1600" b="0" cap="none" spc="0" dirty="0">
                <a:ln w="0"/>
                <a:effectLst>
                  <a:outerShdw blurRad="38100" dist="19050" dir="2700000" algn="tl" rotWithShape="0">
                    <a:schemeClr val="dk1">
                      <a:alpha val="40000"/>
                    </a:schemeClr>
                  </a:outerShdw>
                </a:effectLst>
              </a:rPr>
              <a:t>(DOSE CONSTRAINTS)</a:t>
            </a:r>
          </a:p>
          <a:p>
            <a:pPr marL="268288">
              <a:lnSpc>
                <a:spcPts val="1800"/>
              </a:lnSpc>
              <a:buSzPct val="150000"/>
            </a:pPr>
            <a:endParaRPr lang="pl-PL" sz="1600" b="0" cap="none" spc="0" dirty="0">
              <a:ln w="0"/>
              <a:effectLst>
                <a:outerShdw blurRad="38100" dist="19050" dir="2700000" algn="tl" rotWithShape="0">
                  <a:schemeClr val="dk1">
                    <a:alpha val="40000"/>
                  </a:schemeClr>
                </a:outerShdw>
              </a:effectLst>
            </a:endParaRPr>
          </a:p>
          <a:p>
            <a:pPr marL="285750" indent="-285750">
              <a:lnSpc>
                <a:spcPts val="1800"/>
              </a:lnSpc>
              <a:buSzPct val="150000"/>
              <a:buFont typeface="Wingdings" panose="05000000000000000000" pitchFamily="2" charset="2"/>
              <a:buChar char="§"/>
            </a:pPr>
            <a:r>
              <a:rPr lang="pl-PL" sz="2000" b="0" cap="none" spc="0" dirty="0">
                <a:ln w="0"/>
                <a:solidFill>
                  <a:srgbClr val="0000CC"/>
                </a:solidFill>
                <a:effectLst>
                  <a:outerShdw blurRad="38100" dist="19050" dir="2700000" algn="tl" rotWithShape="0">
                    <a:schemeClr val="dk1">
                      <a:alpha val="40000"/>
                    </a:schemeClr>
                  </a:outerShdw>
                </a:effectLst>
              </a:rPr>
              <a:t>Wyjątkowe sytuacje narażenia</a:t>
            </a:r>
            <a:r>
              <a:rPr lang="pl-PL" b="0" cap="none" spc="0" dirty="0">
                <a:ln w="0"/>
                <a:solidFill>
                  <a:srgbClr val="0000CC"/>
                </a:solidFill>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emergency</a:t>
            </a:r>
            <a:r>
              <a:rPr lang="pl-PL" b="0" i="1" cap="none" spc="0" dirty="0">
                <a:ln w="0"/>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exposure</a:t>
            </a:r>
            <a:r>
              <a:rPr lang="pl-PL" b="0" i="1" cap="none" spc="0" dirty="0">
                <a:ln w="0"/>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situations</a:t>
            </a:r>
            <a:r>
              <a:rPr lang="pl-PL" b="0" i="1" cap="none" spc="0" dirty="0">
                <a:ln w="0"/>
                <a:effectLst>
                  <a:outerShdw blurRad="38100" dist="19050" dir="2700000" algn="tl" rotWithShape="0">
                    <a:schemeClr val="dk1">
                      <a:alpha val="40000"/>
                    </a:schemeClr>
                  </a:outerShdw>
                </a:effectLst>
              </a:rPr>
              <a:t> </a:t>
            </a:r>
            <a:r>
              <a:rPr lang="pl-PL" b="0" cap="none" spc="0" dirty="0">
                <a:ln w="0"/>
                <a:solidFill>
                  <a:srgbClr val="0000CC"/>
                </a:solidFill>
                <a:effectLst>
                  <a:outerShdw blurRad="38100" dist="19050" dir="2700000" algn="tl" rotWithShape="0">
                    <a:schemeClr val="dk1">
                      <a:alpha val="40000"/>
                    </a:schemeClr>
                  </a:outerShdw>
                </a:effectLst>
              </a:rPr>
              <a:t>- dotyczą sytuacji nieprzewidzianych, które mogą zajść podczas prowadzenie planowanej działalności lub   działań prowadzonych w złych zamiarach (akty terrorystyczne), wymagające natychmiastowej uwagi. </a:t>
            </a:r>
          </a:p>
          <a:p>
            <a:pPr marL="268288" lvl="1">
              <a:lnSpc>
                <a:spcPts val="1800"/>
              </a:lnSpc>
              <a:buSzPct val="150000"/>
            </a:pPr>
            <a:r>
              <a:rPr lang="pl-PL" b="0" i="1" cap="none" spc="0" dirty="0">
                <a:ln w="0"/>
                <a:effectLst>
                  <a:outerShdw blurRad="38100" dist="19050" dir="2700000" algn="tl" rotWithShape="0">
                    <a:schemeClr val="dk1">
                      <a:alpha val="40000"/>
                    </a:schemeClr>
                  </a:outerShdw>
                </a:effectLst>
              </a:rPr>
              <a:t>Ten rodzaj warunków narażenia we wcześniejszych zaleceniach ICRP był określany  jako interwencje </a:t>
            </a:r>
            <a:r>
              <a:rPr lang="pl-PL" b="0" cap="none" spc="0" dirty="0">
                <a:ln w="0"/>
                <a:effectLst>
                  <a:outerShdw blurRad="38100" dist="19050" dir="2700000" algn="tl" rotWithShape="0">
                    <a:schemeClr val="dk1">
                      <a:alpha val="40000"/>
                    </a:schemeClr>
                  </a:outerShdw>
                </a:effectLst>
              </a:rPr>
              <a:t>(</a:t>
            </a:r>
            <a:r>
              <a:rPr lang="pl-PL" b="0" cap="none" spc="0" dirty="0" err="1">
                <a:ln w="0"/>
                <a:effectLst>
                  <a:outerShdw blurRad="38100" dist="19050" dir="2700000" algn="tl" rotWithShape="0">
                    <a:schemeClr val="dk1">
                      <a:alpha val="40000"/>
                    </a:schemeClr>
                  </a:outerShdw>
                </a:effectLst>
              </a:rPr>
              <a:t>interventions</a:t>
            </a:r>
            <a:r>
              <a:rPr lang="pl-PL" b="0" cap="none" spc="0" dirty="0">
                <a:ln w="0"/>
                <a:solidFill>
                  <a:srgbClr val="0000CC"/>
                </a:solidFill>
                <a:effectLst>
                  <a:outerShdw blurRad="38100" dist="19050" dir="2700000" algn="tl" rotWithShape="0">
                    <a:schemeClr val="dk1">
                      <a:alpha val="40000"/>
                    </a:schemeClr>
                  </a:outerShdw>
                </a:effectLst>
              </a:rPr>
              <a:t>).</a:t>
            </a:r>
          </a:p>
          <a:p>
            <a:pPr marL="268288" lvl="1">
              <a:lnSpc>
                <a:spcPts val="1800"/>
              </a:lnSpc>
              <a:buSzPct val="150000"/>
            </a:pPr>
            <a:r>
              <a:rPr lang="pl-PL" b="0" cap="none" spc="0" dirty="0">
                <a:ln w="0"/>
                <a:solidFill>
                  <a:srgbClr val="0000CC"/>
                </a:solidFill>
                <a:effectLst>
                  <a:outerShdw blurRad="38100" dist="19050" dir="2700000" algn="tl" rotWithShape="0">
                    <a:schemeClr val="dk1">
                      <a:alpha val="40000"/>
                    </a:schemeClr>
                  </a:outerShdw>
                </a:effectLst>
              </a:rPr>
              <a:t> -&gt; narzędzie służące do optymalizacji </a:t>
            </a:r>
            <a:r>
              <a:rPr lang="pl-PL" sz="1600" b="0" cap="none" spc="0" dirty="0">
                <a:ln w="0"/>
                <a:solidFill>
                  <a:srgbClr val="0000CC"/>
                </a:solidFill>
                <a:effectLst>
                  <a:outerShdw blurRad="38100" dist="19050" dir="2700000" algn="tl" rotWithShape="0">
                    <a:schemeClr val="dk1">
                      <a:alpha val="40000"/>
                    </a:schemeClr>
                  </a:outerShdw>
                </a:effectLst>
              </a:rPr>
              <a:t>POZIOM ODNIESIENIA (</a:t>
            </a:r>
            <a:r>
              <a:rPr lang="pl-PL" sz="1600" b="0" cap="none" spc="0" dirty="0">
                <a:ln w="0"/>
                <a:effectLst>
                  <a:outerShdw blurRad="38100" dist="19050" dir="2700000" algn="tl" rotWithShape="0">
                    <a:schemeClr val="dk1">
                      <a:alpha val="40000"/>
                    </a:schemeClr>
                  </a:outerShdw>
                </a:effectLst>
              </a:rPr>
              <a:t>REFERENCE LEVEL</a:t>
            </a:r>
            <a:r>
              <a:rPr lang="pl-PL" sz="1600" b="0" cap="none" spc="0" dirty="0">
                <a:ln w="0"/>
                <a:solidFill>
                  <a:srgbClr val="0000CC"/>
                </a:solidFill>
                <a:effectLst>
                  <a:outerShdw blurRad="38100" dist="19050" dir="2700000" algn="tl" rotWithShape="0">
                    <a:schemeClr val="dk1">
                      <a:alpha val="40000"/>
                    </a:schemeClr>
                  </a:outerShdw>
                </a:effectLst>
              </a:rPr>
              <a:t>)</a:t>
            </a:r>
          </a:p>
          <a:p>
            <a:pPr>
              <a:buSzPct val="150000"/>
            </a:pPr>
            <a:endParaRPr lang="pl-PL" b="0" cap="none" spc="0" dirty="0">
              <a:ln w="0"/>
              <a:solidFill>
                <a:srgbClr val="0000CC"/>
              </a:solidFill>
              <a:effectLst>
                <a:outerShdw blurRad="38100" dist="19050" dir="2700000" algn="tl" rotWithShape="0">
                  <a:schemeClr val="dk1">
                    <a:alpha val="40000"/>
                  </a:schemeClr>
                </a:outerShdw>
              </a:effectLst>
            </a:endParaRPr>
          </a:p>
          <a:p>
            <a:pPr marL="285750" indent="-285750">
              <a:lnSpc>
                <a:spcPts val="1800"/>
              </a:lnSpc>
              <a:buSzPct val="150000"/>
              <a:buFont typeface="Wingdings" panose="05000000000000000000" pitchFamily="2" charset="2"/>
              <a:buChar char="§"/>
            </a:pPr>
            <a:r>
              <a:rPr lang="pl-PL" sz="2000" b="0" cap="none" spc="0" dirty="0">
                <a:ln w="0"/>
                <a:solidFill>
                  <a:srgbClr val="0000CC"/>
                </a:solidFill>
                <a:effectLst>
                  <a:outerShdw blurRad="38100" dist="19050" dir="2700000" algn="tl" rotWithShape="0">
                    <a:schemeClr val="dk1">
                      <a:alpha val="40000"/>
                    </a:schemeClr>
                  </a:outerShdw>
                </a:effectLst>
              </a:rPr>
              <a:t>Istniejące sytuacje narażenia </a:t>
            </a:r>
            <a:r>
              <a:rPr lang="pl-PL" sz="4400" b="0" cap="none" spc="0" dirty="0">
                <a:ln w="0"/>
                <a:solidFill>
                  <a:srgbClr val="FF0000"/>
                </a:solidFill>
                <a:effectLst>
                  <a:outerShdw blurRad="38100" dist="19050" dir="2700000" algn="tl" rotWithShape="0">
                    <a:schemeClr val="dk1">
                      <a:alpha val="40000"/>
                    </a:schemeClr>
                  </a:outerShdw>
                </a:effectLst>
              </a:rPr>
              <a:t>!</a:t>
            </a:r>
            <a:r>
              <a:rPr lang="pl-PL" sz="2000" b="0" cap="none" spc="0" dirty="0">
                <a:ln w="0"/>
                <a:solidFill>
                  <a:srgbClr val="0000CC"/>
                </a:solidFill>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existing</a:t>
            </a:r>
            <a:r>
              <a:rPr lang="pl-PL" b="0" i="1" cap="none" spc="0" dirty="0">
                <a:ln w="0"/>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exposure</a:t>
            </a:r>
            <a:r>
              <a:rPr lang="pl-PL" b="0" i="1" cap="none" spc="0" dirty="0">
                <a:ln w="0"/>
                <a:effectLst>
                  <a:outerShdw blurRad="38100" dist="19050" dir="2700000" algn="tl" rotWithShape="0">
                    <a:schemeClr val="dk1">
                      <a:alpha val="40000"/>
                    </a:schemeClr>
                  </a:outerShdw>
                </a:effectLst>
              </a:rPr>
              <a:t> </a:t>
            </a:r>
            <a:r>
              <a:rPr lang="pl-PL" b="0" i="1" cap="none" spc="0" dirty="0" err="1">
                <a:ln w="0"/>
                <a:effectLst>
                  <a:outerShdw blurRad="38100" dist="19050" dir="2700000" algn="tl" rotWithShape="0">
                    <a:schemeClr val="dk1">
                      <a:alpha val="40000"/>
                    </a:schemeClr>
                  </a:outerShdw>
                </a:effectLst>
              </a:rPr>
              <a:t>situations</a:t>
            </a:r>
            <a:r>
              <a:rPr lang="pl-PL" b="0" cap="none" spc="0" dirty="0">
                <a:ln w="0"/>
                <a:solidFill>
                  <a:srgbClr val="0000CC"/>
                </a:solidFill>
                <a:effectLst>
                  <a:outerShdw blurRad="38100" dist="19050" dir="2700000" algn="tl" rotWithShape="0">
                    <a:schemeClr val="dk1">
                      <a:alpha val="40000"/>
                    </a:schemeClr>
                  </a:outerShdw>
                </a:effectLst>
              </a:rPr>
              <a:t>, </a:t>
            </a:r>
          </a:p>
          <a:p>
            <a:pPr marL="268288" lvl="1">
              <a:lnSpc>
                <a:spcPts val="1800"/>
              </a:lnSpc>
              <a:buSzPct val="150000"/>
            </a:pPr>
            <a:r>
              <a:rPr lang="pl-PL" b="0" cap="none" spc="0" dirty="0">
                <a:ln w="0"/>
                <a:solidFill>
                  <a:srgbClr val="0000CC"/>
                </a:solidFill>
                <a:effectLst>
                  <a:outerShdw blurRad="38100" dist="19050" dir="2700000" algn="tl" rotWithShape="0">
                    <a:schemeClr val="dk1">
                      <a:alpha val="40000"/>
                    </a:schemeClr>
                  </a:outerShdw>
                </a:effectLst>
              </a:rPr>
              <a:t>warunki narażenia, które istniały zanim podjęto kontrolę np. narażenie od naturalnego tła promieniowania,  narażenie w skutek skażeń powstałych po wypadkach jądrowych lub historycznej działalności (kopalnie uranowe) </a:t>
            </a:r>
          </a:p>
          <a:p>
            <a:pPr marL="268288" lvl="1">
              <a:lnSpc>
                <a:spcPts val="1800"/>
              </a:lnSpc>
              <a:buSzPct val="150000"/>
            </a:pPr>
            <a:r>
              <a:rPr lang="pl-PL" b="0" cap="none" spc="0" dirty="0">
                <a:ln w="0"/>
                <a:solidFill>
                  <a:srgbClr val="0000CC"/>
                </a:solidFill>
                <a:effectLst>
                  <a:outerShdw blurRad="38100" dist="19050" dir="2700000" algn="tl" rotWithShape="0">
                    <a:schemeClr val="dk1">
                      <a:alpha val="40000"/>
                    </a:schemeClr>
                  </a:outerShdw>
                </a:effectLst>
              </a:rPr>
              <a:t>-&gt; narzędzie służące do optymalizacji </a:t>
            </a:r>
            <a:r>
              <a:rPr lang="pl-PL" sz="1600" b="0" cap="none" spc="0" dirty="0">
                <a:ln w="0"/>
                <a:solidFill>
                  <a:srgbClr val="0000CC"/>
                </a:solidFill>
                <a:effectLst>
                  <a:outerShdw blurRad="38100" dist="19050" dir="2700000" algn="tl" rotWithShape="0">
                    <a:schemeClr val="dk1">
                      <a:alpha val="40000"/>
                    </a:schemeClr>
                  </a:outerShdw>
                </a:effectLst>
              </a:rPr>
              <a:t>POZIOM ODNIESIENIA (</a:t>
            </a:r>
            <a:r>
              <a:rPr lang="pl-PL" sz="1600" cap="none" spc="0" dirty="0">
                <a:ln w="0"/>
                <a:effectLst>
                  <a:outerShdw blurRad="38100" dist="19050" dir="2700000" algn="tl" rotWithShape="0">
                    <a:schemeClr val="dk1">
                      <a:alpha val="40000"/>
                    </a:schemeClr>
                  </a:outerShdw>
                </a:effectLst>
              </a:rPr>
              <a:t>REFERENCE LEVEL</a:t>
            </a:r>
            <a:r>
              <a:rPr lang="pl-PL" sz="1600" b="0" cap="none" spc="0" dirty="0">
                <a:ln w="0"/>
                <a:solidFill>
                  <a:srgbClr val="0000CC"/>
                </a:solidFill>
                <a:effectLst>
                  <a:outerShdw blurRad="38100" dist="19050" dir="2700000" algn="tl" rotWithShape="0">
                    <a:schemeClr val="dk1">
                      <a:alpha val="40000"/>
                    </a:schemeClr>
                  </a:outerShdw>
                </a:effectLst>
              </a:rPr>
              <a:t>)</a:t>
            </a:r>
          </a:p>
        </p:txBody>
      </p:sp>
      <p:cxnSp>
        <p:nvCxnSpPr>
          <p:cNvPr id="5" name="Łącznik prosty 4"/>
          <p:cNvCxnSpPr/>
          <p:nvPr/>
        </p:nvCxnSpPr>
        <p:spPr>
          <a:xfrm flipV="1">
            <a:off x="1691680" y="2708920"/>
            <a:ext cx="6948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Łącznik prosty 13"/>
          <p:cNvCxnSpPr/>
          <p:nvPr/>
        </p:nvCxnSpPr>
        <p:spPr>
          <a:xfrm flipV="1">
            <a:off x="1547216" y="4509120"/>
            <a:ext cx="6948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Łącznik prosty 14"/>
          <p:cNvCxnSpPr/>
          <p:nvPr/>
        </p:nvCxnSpPr>
        <p:spPr>
          <a:xfrm flipV="1">
            <a:off x="1547216" y="5949280"/>
            <a:ext cx="6948000" cy="0"/>
          </a:xfrm>
          <a:prstGeom prst="line">
            <a:avLst/>
          </a:prstGeom>
        </p:spPr>
        <p:style>
          <a:lnRef idx="2">
            <a:schemeClr val="accent2"/>
          </a:lnRef>
          <a:fillRef idx="0">
            <a:schemeClr val="accent2"/>
          </a:fillRef>
          <a:effectRef idx="1">
            <a:schemeClr val="accent2"/>
          </a:effectRef>
          <a:fontRef idx="minor">
            <a:schemeClr val="tx1"/>
          </a:fontRef>
        </p:style>
      </p:cxnSp>
      <p:sp>
        <p:nvSpPr>
          <p:cNvPr id="16"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
        <p:nvSpPr>
          <p:cNvPr id="2" name="Prostokąt 1"/>
          <p:cNvSpPr/>
          <p:nvPr/>
        </p:nvSpPr>
        <p:spPr>
          <a:xfrm>
            <a:off x="1994427" y="5949280"/>
            <a:ext cx="5961949" cy="307777"/>
          </a:xfrm>
          <a:prstGeom prst="rect">
            <a:avLst/>
          </a:prstGeom>
        </p:spPr>
        <p:txBody>
          <a:bodyPr wrap="square">
            <a:spAutoFit/>
          </a:bodyPr>
          <a:lstStyle/>
          <a:p>
            <a:r>
              <a:rPr lang="pl-PL" sz="1400" i="1" dirty="0">
                <a:ln w="0"/>
                <a:effectLst>
                  <a:outerShdw blurRad="38100" dist="19050" dir="2700000" algn="tl" rotWithShape="0">
                    <a:schemeClr val="dk1">
                      <a:alpha val="40000"/>
                    </a:schemeClr>
                  </a:outerShdw>
                </a:effectLst>
              </a:rPr>
              <a:t>Na podstawie Dziennika Urzędowego Unii Europejskiej L 13/1(wydanie polskie )</a:t>
            </a:r>
          </a:p>
        </p:txBody>
      </p:sp>
    </p:spTree>
    <p:extLst>
      <p:ext uri="{BB962C8B-B14F-4D97-AF65-F5344CB8AC3E}">
        <p14:creationId xmlns:p14="http://schemas.microsoft.com/office/powerpoint/2010/main" val="37264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bwMode="auto">
          <a:xfrm>
            <a:off x="1224000" y="1845256"/>
            <a:ext cx="108000" cy="4140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28</a:t>
            </a:fld>
            <a:endParaRPr lang="pl-PL" sz="1200" b="1" dirty="0"/>
          </a:p>
        </p:txBody>
      </p:sp>
      <p:sp>
        <p:nvSpPr>
          <p:cNvPr id="13" name="Prostokąt 3"/>
          <p:cNvSpPr/>
          <p:nvPr/>
        </p:nvSpPr>
        <p:spPr bwMode="auto">
          <a:xfrm>
            <a:off x="1116013" y="1773272"/>
            <a:ext cx="7488000" cy="4320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0" name="Prostokąt 9"/>
          <p:cNvSpPr/>
          <p:nvPr/>
        </p:nvSpPr>
        <p:spPr>
          <a:xfrm>
            <a:off x="1067296" y="951498"/>
            <a:ext cx="7825184" cy="769441"/>
          </a:xfrm>
          <a:prstGeom prst="rect">
            <a:avLst/>
          </a:prstGeom>
        </p:spPr>
        <p:txBody>
          <a:bodyPr wrap="square">
            <a:spAutoFit/>
          </a:bodyPr>
          <a:lstStyle/>
          <a:p>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Nowe zalecenia ICRP z 2007 Pub.103 zawarte w Dyrektywie Rady UE 2013/59/EURATOM - </a:t>
            </a:r>
            <a:r>
              <a:rPr lang="pl-PL"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uwydatnienie roli procesu optymalizacji</a:t>
            </a:r>
          </a:p>
        </p:txBody>
      </p:sp>
      <p:sp>
        <p:nvSpPr>
          <p:cNvPr id="3" name="Prostokąt 2"/>
          <p:cNvSpPr/>
          <p:nvPr/>
        </p:nvSpPr>
        <p:spPr>
          <a:xfrm>
            <a:off x="1116013" y="1922924"/>
            <a:ext cx="7416427" cy="4724370"/>
          </a:xfrm>
          <a:prstGeom prst="rect">
            <a:avLst/>
          </a:prstGeom>
          <a:noFill/>
        </p:spPr>
        <p:txBody>
          <a:bodyPr wrap="square" lIns="91440" tIns="45720" rIns="91440" bIns="45720">
            <a:spAutoFit/>
          </a:bodyPr>
          <a:lstStyle/>
          <a:p>
            <a:pPr marL="285750" indent="-285750">
              <a:buSzPct val="150000"/>
              <a:buFont typeface="Wingdings" panose="05000000000000000000" pitchFamily="2" charset="2"/>
              <a:buChar char="§"/>
            </a:pPr>
            <a:r>
              <a:rPr lang="pl-PL" dirty="0">
                <a:ln w="0"/>
                <a:solidFill>
                  <a:srgbClr val="0000CC"/>
                </a:solidFill>
                <a:effectLst>
                  <a:outerShdw blurRad="38100" dist="38100" dir="2700000" algn="tl">
                    <a:srgbClr val="000000">
                      <a:alpha val="43137"/>
                    </a:srgbClr>
                  </a:outerShdw>
                </a:effectLst>
              </a:rPr>
              <a:t>ZASADA OPTYMALIZACJI (odnosi się do określonego źródła promieniowania)- postępowanie w celu: </a:t>
            </a:r>
          </a:p>
          <a:p>
            <a:pPr marL="742950" lvl="1" indent="-285750">
              <a:buSzPct val="150000"/>
              <a:buFont typeface="Arial" panose="020B0604020202020204" pitchFamily="34" charset="0"/>
              <a:buChar char="•"/>
            </a:pPr>
            <a:r>
              <a:rPr lang="pl-PL" dirty="0">
                <a:ln w="0"/>
                <a:solidFill>
                  <a:srgbClr val="0000CC"/>
                </a:solidFill>
                <a:effectLst>
                  <a:outerShdw blurRad="38100" dist="38100" dir="2700000" algn="tl">
                    <a:srgbClr val="000000">
                      <a:alpha val="43137"/>
                    </a:srgbClr>
                  </a:outerShdw>
                </a:effectLst>
              </a:rPr>
              <a:t>ograniczenia wartości dawek indywidualnych, </a:t>
            </a:r>
          </a:p>
          <a:p>
            <a:pPr marL="742950" lvl="1" indent="-285750">
              <a:buSzPct val="150000"/>
              <a:buFont typeface="Arial" panose="020B0604020202020204" pitchFamily="34" charset="0"/>
              <a:buChar char="•"/>
            </a:pPr>
            <a:r>
              <a:rPr lang="pl-PL" dirty="0">
                <a:ln w="0"/>
                <a:solidFill>
                  <a:srgbClr val="0000CC"/>
                </a:solidFill>
                <a:effectLst>
                  <a:outerShdw blurRad="38100" dist="38100" dir="2700000" algn="tl">
                    <a:srgbClr val="000000">
                      <a:alpha val="43137"/>
                    </a:srgbClr>
                  </a:outerShdw>
                </a:effectLst>
              </a:rPr>
              <a:t>zmniejszenia liczby narażonych ludzi  jak również</a:t>
            </a:r>
          </a:p>
          <a:p>
            <a:pPr marL="742950" lvl="1" indent="-285750">
              <a:buSzPct val="150000"/>
              <a:buFont typeface="Arial" panose="020B0604020202020204" pitchFamily="34" charset="0"/>
              <a:buChar char="•"/>
            </a:pPr>
            <a:r>
              <a:rPr lang="pl-PL" dirty="0">
                <a:ln w="0"/>
                <a:solidFill>
                  <a:srgbClr val="0000CC"/>
                </a:solidFill>
                <a:effectLst>
                  <a:outerShdw blurRad="38100" dist="38100" dir="2700000" algn="tl">
                    <a:srgbClr val="000000">
                      <a:alpha val="43137"/>
                    </a:srgbClr>
                  </a:outerShdw>
                </a:effectLst>
              </a:rPr>
              <a:t>zmniejszeniu prawdopodobieństwa potencjalnego narażenia  na promieniowanie </a:t>
            </a:r>
          </a:p>
          <a:p>
            <a:pPr lvl="1">
              <a:buSzPct val="150000"/>
            </a:pPr>
            <a:r>
              <a:rPr lang="pl-PL" dirty="0">
                <a:ln w="0"/>
                <a:solidFill>
                  <a:srgbClr val="0000CC"/>
                </a:solidFill>
                <a:effectLst>
                  <a:outerShdw blurRad="38100" dist="38100" dir="2700000" algn="tl">
                    <a:srgbClr val="000000">
                      <a:alpha val="43137"/>
                    </a:srgbClr>
                  </a:outerShdw>
                </a:effectLst>
              </a:rPr>
              <a:t>do tak niskiego poziomu jak jest to rozsądnie osiągalne czyli poniżej odpowiedniego </a:t>
            </a:r>
            <a:r>
              <a:rPr lang="pl-PL" b="1" dirty="0">
                <a:ln w="0"/>
                <a:solidFill>
                  <a:srgbClr val="FF0000"/>
                </a:solidFill>
                <a:effectLst>
                  <a:outerShdw blurRad="38100" dist="38100" dir="2700000" algn="tl">
                    <a:srgbClr val="000000">
                      <a:alpha val="43137"/>
                    </a:srgbClr>
                  </a:outerShdw>
                </a:effectLst>
              </a:rPr>
              <a:t>ogranicznika dawek </a:t>
            </a:r>
            <a:r>
              <a:rPr lang="pl-PL" dirty="0">
                <a:ln w="0"/>
                <a:solidFill>
                  <a:srgbClr val="0000CC"/>
                </a:solidFill>
                <a:effectLst>
                  <a:outerShdw blurRad="38100" dist="38100" dir="2700000" algn="tl">
                    <a:srgbClr val="000000">
                      <a:alpha val="43137"/>
                    </a:srgbClr>
                  </a:outerShdw>
                </a:effectLst>
              </a:rPr>
              <a:t>ustalonego przy uwzględnieniu </a:t>
            </a:r>
            <a:r>
              <a:rPr lang="pl-PL" b="1" dirty="0">
                <a:ln w="0"/>
                <a:solidFill>
                  <a:srgbClr val="FF0000"/>
                </a:solidFill>
                <a:effectLst>
                  <a:outerShdw blurRad="38100" dist="38100" dir="2700000" algn="tl">
                    <a:srgbClr val="000000">
                      <a:alpha val="43137"/>
                    </a:srgbClr>
                  </a:outerShdw>
                </a:effectLst>
              </a:rPr>
              <a:t>czynników ekonomicznych  i socjalnych</a:t>
            </a:r>
            <a:r>
              <a:rPr lang="pl-PL" b="1" dirty="0">
                <a:ln w="0"/>
                <a:solidFill>
                  <a:srgbClr val="0000CC"/>
                </a:solidFill>
                <a:effectLst>
                  <a:outerShdw blurRad="38100" dist="38100" dir="2700000" algn="tl">
                    <a:srgbClr val="000000">
                      <a:alpha val="43137"/>
                    </a:srgbClr>
                  </a:outerShdw>
                </a:effectLst>
              </a:rPr>
              <a:t>.</a:t>
            </a:r>
          </a:p>
          <a:p>
            <a:pPr marL="268288">
              <a:lnSpc>
                <a:spcPts val="1800"/>
              </a:lnSpc>
              <a:buSzPct val="150000"/>
            </a:pPr>
            <a:endParaRPr lang="pl-PL" sz="1600" b="0" cap="none" spc="0" dirty="0">
              <a:ln w="0"/>
              <a:effectLst>
                <a:outerShdw blurRad="38100" dist="19050" dir="2700000" algn="tl" rotWithShape="0">
                  <a:schemeClr val="dk1">
                    <a:alpha val="40000"/>
                  </a:schemeClr>
                </a:outerShdw>
              </a:effectLst>
            </a:endParaRPr>
          </a:p>
          <a:p>
            <a:pPr marL="285750" indent="-285750">
              <a:buSzPct val="150000"/>
              <a:buFont typeface="Wingdings" panose="05000000000000000000" pitchFamily="2" charset="2"/>
              <a:buChar char="§"/>
            </a:pPr>
            <a:r>
              <a:rPr lang="en-US" dirty="0">
                <a:ln w="0"/>
                <a:effectLst>
                  <a:outerShdw blurRad="38100" dist="38100" dir="2700000" algn="tl">
                    <a:srgbClr val="000000">
                      <a:alpha val="43137"/>
                    </a:srgbClr>
                  </a:outerShdw>
                </a:effectLst>
              </a:rPr>
              <a:t>The PRINCIPLE OF OPTIMISATION of radiological protection is defined by the Commission: as the source related process to keep the magnitude of individual doses, the number of people exposed, and the likelihood of potential exposure as low as reasonably achievable below the appropriate </a:t>
            </a:r>
            <a:r>
              <a:rPr lang="en-US" b="1" dirty="0">
                <a:ln w="0"/>
                <a:effectLst>
                  <a:outerShdw blurRad="38100" dist="38100" dir="2700000" algn="tl">
                    <a:srgbClr val="000000">
                      <a:alpha val="43137"/>
                    </a:srgbClr>
                  </a:outerShdw>
                </a:effectLst>
              </a:rPr>
              <a:t>dose constraints</a:t>
            </a:r>
            <a:r>
              <a:rPr lang="en-US" dirty="0">
                <a:ln w="0"/>
                <a:effectLst>
                  <a:outerShdw blurRad="38100" dist="38100" dir="2700000" algn="tl">
                    <a:srgbClr val="000000">
                      <a:alpha val="43137"/>
                    </a:srgbClr>
                  </a:outerShdw>
                </a:effectLst>
              </a:rPr>
              <a:t>, with economic and social factors being taken into account.</a:t>
            </a:r>
          </a:p>
          <a:p>
            <a:pPr>
              <a:buSzPct val="150000"/>
            </a:pPr>
            <a:endParaRPr lang="pl-PL" sz="1600" b="0" cap="none" spc="0" dirty="0">
              <a:ln w="0"/>
              <a:solidFill>
                <a:srgbClr val="0000CC"/>
              </a:solidFill>
              <a:effectLst>
                <a:outerShdw blurRad="38100" dist="19050" dir="2700000" algn="tl" rotWithShape="0">
                  <a:schemeClr val="dk1">
                    <a:alpha val="40000"/>
                  </a:schemeClr>
                </a:outerShdw>
              </a:effectLst>
            </a:endParaRPr>
          </a:p>
        </p:txBody>
      </p:sp>
      <p:sp>
        <p:nvSpPr>
          <p:cNvPr id="14"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Tree>
    <p:extLst>
      <p:ext uri="{BB962C8B-B14F-4D97-AF65-F5344CB8AC3E}">
        <p14:creationId xmlns:p14="http://schemas.microsoft.com/office/powerpoint/2010/main" val="4194673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bwMode="auto">
          <a:xfrm>
            <a:off x="863600" y="1845256"/>
            <a:ext cx="108000" cy="4140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29</a:t>
            </a:fld>
            <a:endParaRPr lang="pl-PL" sz="1200" b="1" dirty="0"/>
          </a:p>
        </p:txBody>
      </p:sp>
      <p:sp>
        <p:nvSpPr>
          <p:cNvPr id="13" name="Prostokąt 3"/>
          <p:cNvSpPr/>
          <p:nvPr/>
        </p:nvSpPr>
        <p:spPr bwMode="auto">
          <a:xfrm>
            <a:off x="755576" y="1628800"/>
            <a:ext cx="7992888" cy="4536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3" name="Prostokąt 2"/>
          <p:cNvSpPr/>
          <p:nvPr/>
        </p:nvSpPr>
        <p:spPr>
          <a:xfrm>
            <a:off x="756024" y="1700808"/>
            <a:ext cx="8208464" cy="5601533"/>
          </a:xfrm>
          <a:prstGeom prst="rect">
            <a:avLst/>
          </a:prstGeom>
          <a:noFill/>
        </p:spPr>
        <p:txBody>
          <a:bodyPr wrap="square" lIns="91440" tIns="45720" rIns="91440" bIns="45720">
            <a:spAutoFit/>
          </a:bodyPr>
          <a:lstStyle/>
          <a:p>
            <a:pPr>
              <a:buSzPct val="150000"/>
            </a:pPr>
            <a:r>
              <a:rPr lang="pl-PL" dirty="0">
                <a:ln w="0"/>
                <a:solidFill>
                  <a:srgbClr val="0000CC"/>
                </a:solidFill>
                <a:effectLst>
                  <a:outerShdw blurRad="38100" dist="38100" dir="2700000" algn="tl">
                    <a:srgbClr val="000000">
                      <a:alpha val="43137"/>
                    </a:srgbClr>
                  </a:outerShdw>
                </a:effectLst>
              </a:rPr>
              <a:t>ETAPY PROCESU OPTYMALIZACJI:     </a:t>
            </a:r>
          </a:p>
          <a:p>
            <a:pPr marL="285750" indent="-285750">
              <a:buSzPct val="150000"/>
              <a:buFont typeface="Wingdings" panose="05000000000000000000" pitchFamily="2" charset="2"/>
              <a:buChar char="§"/>
            </a:pPr>
            <a:r>
              <a:rPr lang="pl-PL" dirty="0">
                <a:ln w="0"/>
                <a:solidFill>
                  <a:srgbClr val="0000CC"/>
                </a:solidFill>
                <a:effectLst>
                  <a:outerShdw blurRad="38100" dist="38100" dir="2700000" algn="tl">
                    <a:srgbClr val="000000">
                      <a:alpha val="43137"/>
                    </a:srgbClr>
                  </a:outerShdw>
                </a:effectLst>
              </a:rPr>
              <a:t>ocena sytuacji narażenia uwzględniająca wszystkie potencjalne źródła narażenia</a:t>
            </a:r>
          </a:p>
          <a:p>
            <a:pPr marL="285750" indent="-285750">
              <a:buSzPct val="150000"/>
              <a:buFont typeface="Wingdings" panose="05000000000000000000" pitchFamily="2" charset="2"/>
              <a:buChar char="§"/>
            </a:pPr>
            <a:r>
              <a:rPr lang="pl-PL" dirty="0">
                <a:ln w="0"/>
                <a:solidFill>
                  <a:srgbClr val="0000CC"/>
                </a:solidFill>
                <a:effectLst>
                  <a:outerShdw blurRad="38100" dist="38100" dir="2700000" algn="tl">
                    <a:srgbClr val="000000">
                      <a:alpha val="43137"/>
                    </a:srgbClr>
                  </a:outerShdw>
                </a:effectLst>
              </a:rPr>
              <a:t>wybór odpowiednich wartości dla ogranicznika dawki (</a:t>
            </a:r>
            <a:r>
              <a:rPr lang="pl-PL" dirty="0" err="1">
                <a:ln w="0"/>
                <a:solidFill>
                  <a:srgbClr val="0000CC"/>
                </a:solidFill>
                <a:effectLst>
                  <a:outerShdw blurRad="38100" dist="38100" dir="2700000" algn="tl">
                    <a:srgbClr val="000000">
                      <a:alpha val="43137"/>
                    </a:srgbClr>
                  </a:outerShdw>
                </a:effectLst>
              </a:rPr>
              <a:t>dose</a:t>
            </a:r>
            <a:r>
              <a:rPr lang="pl-PL" dirty="0">
                <a:ln w="0"/>
                <a:solidFill>
                  <a:srgbClr val="0000CC"/>
                </a:solidFill>
                <a:effectLst>
                  <a:outerShdw blurRad="38100" dist="38100" dir="2700000" algn="tl">
                    <a:srgbClr val="000000">
                      <a:alpha val="43137"/>
                    </a:srgbClr>
                  </a:outerShdw>
                </a:effectLst>
              </a:rPr>
              <a:t> </a:t>
            </a:r>
            <a:r>
              <a:rPr lang="pl-PL" dirty="0" err="1">
                <a:ln w="0"/>
                <a:solidFill>
                  <a:srgbClr val="0000CC"/>
                </a:solidFill>
                <a:effectLst>
                  <a:outerShdw blurRad="38100" dist="38100" dir="2700000" algn="tl">
                    <a:srgbClr val="000000">
                      <a:alpha val="43137"/>
                    </a:srgbClr>
                  </a:outerShdw>
                </a:effectLst>
              </a:rPr>
              <a:t>constraint</a:t>
            </a:r>
            <a:r>
              <a:rPr lang="pl-PL" dirty="0">
                <a:ln w="0"/>
                <a:solidFill>
                  <a:srgbClr val="0000CC"/>
                </a:solidFill>
                <a:effectLst>
                  <a:outerShdw blurRad="38100" dist="38100" dir="2700000" algn="tl">
                    <a:srgbClr val="000000">
                      <a:alpha val="43137"/>
                    </a:srgbClr>
                  </a:outerShdw>
                </a:effectLst>
              </a:rPr>
              <a:t>) lub poziomów odniesienia wyrażonych jako </a:t>
            </a:r>
            <a:r>
              <a:rPr lang="pl-PL" dirty="0">
                <a:ln w="0"/>
                <a:effectLst>
                  <a:outerShdw blurRad="38100" dist="38100" dir="2700000" algn="tl">
                    <a:srgbClr val="000000">
                      <a:alpha val="43137"/>
                    </a:srgbClr>
                  </a:outerShdw>
                </a:effectLst>
              </a:rPr>
              <a:t>dawka skuteczna roczna</a:t>
            </a:r>
          </a:p>
          <a:p>
            <a:pPr marL="742950" lvl="1" indent="-285750">
              <a:buSzPct val="150000"/>
              <a:buFont typeface="Arial" panose="020B0604020202020204" pitchFamily="34" charset="0"/>
              <a:buChar char="•"/>
            </a:pPr>
            <a:endParaRPr lang="pl-PL" dirty="0">
              <a:ln w="0"/>
              <a:solidFill>
                <a:srgbClr val="0000CC"/>
              </a:solidFill>
              <a:effectLst>
                <a:outerShdw blurRad="38100" dist="38100" dir="2700000" algn="tl">
                  <a:srgbClr val="000000">
                    <a:alpha val="43137"/>
                  </a:srgbClr>
                </a:outerShdw>
              </a:effectLst>
            </a:endParaRPr>
          </a:p>
          <a:p>
            <a:pPr marL="742950" lvl="1" indent="-285750">
              <a:buSzPct val="150000"/>
              <a:buFont typeface="Arial" panose="020B0604020202020204" pitchFamily="34" charset="0"/>
              <a:buChar char="•"/>
            </a:pPr>
            <a:endParaRPr lang="pl-PL" dirty="0">
              <a:ln w="0"/>
              <a:solidFill>
                <a:srgbClr val="0000CC"/>
              </a:solidFill>
              <a:effectLst>
                <a:outerShdw blurRad="38100" dist="38100" dir="2700000" algn="tl">
                  <a:srgbClr val="000000">
                    <a:alpha val="43137"/>
                  </a:srgbClr>
                </a:outerShdw>
              </a:effectLst>
            </a:endParaRPr>
          </a:p>
          <a:p>
            <a:pPr marL="742950" lvl="1" indent="-285750">
              <a:buSzPct val="150000"/>
              <a:buFont typeface="Arial" panose="020B0604020202020204" pitchFamily="34" charset="0"/>
              <a:buChar char="•"/>
            </a:pPr>
            <a:endParaRPr lang="pl-PL" dirty="0">
              <a:ln w="0"/>
              <a:solidFill>
                <a:srgbClr val="0000CC"/>
              </a:solidFill>
              <a:effectLst>
                <a:outerShdw blurRad="38100" dist="38100" dir="2700000" algn="tl">
                  <a:srgbClr val="000000">
                    <a:alpha val="43137"/>
                  </a:srgbClr>
                </a:outerShdw>
              </a:effectLst>
            </a:endParaRPr>
          </a:p>
          <a:p>
            <a:pPr marL="742950" lvl="1" indent="-285750">
              <a:buSzPct val="150000"/>
              <a:buFont typeface="Arial" panose="020B0604020202020204" pitchFamily="34" charset="0"/>
              <a:buChar char="•"/>
            </a:pPr>
            <a:endParaRPr lang="pl-PL" dirty="0">
              <a:ln w="0"/>
              <a:solidFill>
                <a:srgbClr val="0000CC"/>
              </a:solidFill>
              <a:effectLst>
                <a:outerShdw blurRad="38100" dist="38100" dir="2700000" algn="tl">
                  <a:srgbClr val="000000">
                    <a:alpha val="43137"/>
                  </a:srgbClr>
                </a:outerShdw>
              </a:effectLst>
            </a:endParaRPr>
          </a:p>
          <a:p>
            <a:pPr marL="742950" lvl="1" indent="-285750">
              <a:buSzPct val="150000"/>
              <a:buFont typeface="Arial" panose="020B0604020202020204" pitchFamily="34" charset="0"/>
              <a:buChar char="•"/>
            </a:pPr>
            <a:endParaRPr lang="pl-PL" dirty="0">
              <a:ln w="0"/>
              <a:solidFill>
                <a:srgbClr val="0000CC"/>
              </a:solidFill>
              <a:effectLst>
                <a:outerShdw blurRad="38100" dist="38100" dir="2700000" algn="tl">
                  <a:srgbClr val="000000">
                    <a:alpha val="43137"/>
                  </a:srgbClr>
                </a:outerShdw>
              </a:effectLst>
            </a:endParaRPr>
          </a:p>
          <a:p>
            <a:pPr marL="742950" lvl="1" indent="-285750">
              <a:buSzPct val="150000"/>
              <a:buFont typeface="Arial" panose="020B0604020202020204" pitchFamily="34" charset="0"/>
              <a:buChar char="•"/>
            </a:pPr>
            <a:endParaRPr lang="pl-PL" dirty="0">
              <a:ln w="0"/>
              <a:solidFill>
                <a:srgbClr val="0000CC"/>
              </a:solidFill>
              <a:effectLst>
                <a:outerShdw blurRad="38100" dist="38100" dir="2700000" algn="tl">
                  <a:srgbClr val="000000">
                    <a:alpha val="43137"/>
                  </a:srgbClr>
                </a:outerShdw>
              </a:effectLst>
            </a:endParaRPr>
          </a:p>
          <a:p>
            <a:pPr marL="742950" lvl="1" indent="-285750">
              <a:buSzPct val="150000"/>
              <a:buFont typeface="Arial" panose="020B0604020202020204" pitchFamily="34" charset="0"/>
              <a:buChar char="•"/>
            </a:pPr>
            <a:endParaRPr lang="pl-PL" dirty="0">
              <a:ln w="0"/>
              <a:solidFill>
                <a:srgbClr val="0000CC"/>
              </a:solidFill>
              <a:effectLst>
                <a:outerShdw blurRad="38100" dist="38100" dir="2700000" algn="tl">
                  <a:srgbClr val="000000">
                    <a:alpha val="43137"/>
                  </a:srgbClr>
                </a:outerShdw>
              </a:effectLst>
            </a:endParaRPr>
          </a:p>
          <a:p>
            <a:pPr marL="742950" lvl="1" indent="-285750">
              <a:buSzPct val="150000"/>
              <a:buFont typeface="Arial" panose="020B0604020202020204" pitchFamily="34" charset="0"/>
              <a:buChar char="•"/>
            </a:pPr>
            <a:endParaRPr lang="pl-PL" dirty="0">
              <a:ln w="0"/>
              <a:solidFill>
                <a:srgbClr val="0000CC"/>
              </a:solidFill>
              <a:effectLst>
                <a:outerShdw blurRad="38100" dist="38100" dir="2700000" algn="tl">
                  <a:srgbClr val="000000">
                    <a:alpha val="43137"/>
                  </a:srgbClr>
                </a:outerShdw>
              </a:effectLst>
            </a:endParaRPr>
          </a:p>
          <a:p>
            <a:pPr marL="742950" lvl="1" indent="-285750">
              <a:buSzPct val="150000"/>
              <a:buFont typeface="Arial" panose="020B0604020202020204" pitchFamily="34" charset="0"/>
              <a:buChar char="•"/>
            </a:pPr>
            <a:endParaRPr lang="pl-PL" dirty="0">
              <a:ln w="0"/>
              <a:solidFill>
                <a:srgbClr val="0000CC"/>
              </a:solidFill>
              <a:effectLst>
                <a:outerShdw blurRad="38100" dist="38100" dir="2700000" algn="tl">
                  <a:srgbClr val="000000">
                    <a:alpha val="43137"/>
                  </a:srgbClr>
                </a:outerShdw>
              </a:effectLst>
            </a:endParaRPr>
          </a:p>
          <a:p>
            <a:pPr marL="285750" indent="-285750">
              <a:buSzPct val="150000"/>
              <a:buFont typeface="Wingdings" panose="05000000000000000000" pitchFamily="2" charset="2"/>
              <a:buChar char="§"/>
            </a:pPr>
            <a:r>
              <a:rPr lang="pl-PL" dirty="0">
                <a:ln w="0"/>
                <a:solidFill>
                  <a:srgbClr val="0000CC"/>
                </a:solidFill>
                <a:effectLst>
                  <a:outerShdw blurRad="38100" dist="38100" dir="2700000" algn="tl">
                    <a:srgbClr val="000000">
                      <a:alpha val="43137"/>
                    </a:srgbClr>
                  </a:outerShdw>
                </a:effectLst>
              </a:rPr>
              <a:t>Identyfikacja możliwych opcji ochrony</a:t>
            </a:r>
          </a:p>
          <a:p>
            <a:pPr marL="285750" indent="-285750">
              <a:buSzPct val="150000"/>
              <a:buFont typeface="Wingdings" panose="05000000000000000000" pitchFamily="2" charset="2"/>
              <a:buChar char="§"/>
            </a:pPr>
            <a:r>
              <a:rPr lang="pl-PL" dirty="0">
                <a:ln w="0"/>
                <a:solidFill>
                  <a:srgbClr val="0000CC"/>
                </a:solidFill>
                <a:effectLst>
                  <a:outerShdw blurRad="38100" dist="38100" dir="2700000" algn="tl">
                    <a:srgbClr val="000000">
                      <a:alpha val="43137"/>
                    </a:srgbClr>
                  </a:outerShdw>
                </a:effectLst>
              </a:rPr>
              <a:t>Wybór najlepszej opcji w zakresie ustalonych warunków</a:t>
            </a:r>
          </a:p>
          <a:p>
            <a:pPr marL="285750" indent="-285750">
              <a:buSzPct val="150000"/>
              <a:buFont typeface="Wingdings" panose="05000000000000000000" pitchFamily="2" charset="2"/>
              <a:buChar char="§"/>
            </a:pPr>
            <a:r>
              <a:rPr lang="pl-PL" dirty="0">
                <a:ln w="0"/>
                <a:solidFill>
                  <a:srgbClr val="0000CC"/>
                </a:solidFill>
                <a:effectLst>
                  <a:outerShdw blurRad="38100" dist="38100" dir="2700000" algn="tl">
                    <a:srgbClr val="000000">
                      <a:alpha val="43137"/>
                    </a:srgbClr>
                  </a:outerShdw>
                </a:effectLst>
              </a:rPr>
              <a:t>Implementacja wybranej opcji</a:t>
            </a:r>
          </a:p>
          <a:p>
            <a:pPr marL="285750" indent="-285750">
              <a:buSzPct val="150000"/>
              <a:buFont typeface="Wingdings" panose="05000000000000000000" pitchFamily="2" charset="2"/>
              <a:buChar char="§"/>
            </a:pPr>
            <a:endParaRPr lang="pl-PL" dirty="0">
              <a:ln w="0"/>
              <a:solidFill>
                <a:srgbClr val="0000CC"/>
              </a:solidFill>
              <a:effectLst>
                <a:outerShdw blurRad="38100" dist="38100" dir="2700000" algn="tl">
                  <a:srgbClr val="000000">
                    <a:alpha val="43137"/>
                  </a:srgbClr>
                </a:outerShdw>
              </a:effectLst>
            </a:endParaRPr>
          </a:p>
          <a:p>
            <a:pPr marL="285750" indent="-285750">
              <a:buSzPct val="150000"/>
              <a:buFont typeface="Wingdings" panose="05000000000000000000" pitchFamily="2" charset="2"/>
              <a:buChar char="§"/>
            </a:pPr>
            <a:endParaRPr lang="pl-PL" dirty="0">
              <a:ln w="0"/>
              <a:solidFill>
                <a:srgbClr val="0000CC"/>
              </a:solidFill>
              <a:effectLst>
                <a:outerShdw blurRad="38100" dist="38100" dir="2700000" algn="tl">
                  <a:srgbClr val="000000">
                    <a:alpha val="43137"/>
                  </a:srgbClr>
                </a:outerShdw>
              </a:effectLst>
            </a:endParaRPr>
          </a:p>
          <a:p>
            <a:pPr marL="285750" indent="-285750">
              <a:buSzPct val="150000"/>
              <a:buFont typeface="Wingdings" panose="05000000000000000000" pitchFamily="2" charset="2"/>
              <a:buChar char="§"/>
            </a:pPr>
            <a:endParaRPr lang="pl-PL" dirty="0">
              <a:ln w="0"/>
              <a:solidFill>
                <a:srgbClr val="0000CC"/>
              </a:solidFill>
              <a:effectLst>
                <a:outerShdw blurRad="38100" dist="38100" dir="2700000" algn="tl">
                  <a:srgbClr val="000000">
                    <a:alpha val="43137"/>
                  </a:srgbClr>
                </a:outerShdw>
              </a:effectLst>
            </a:endParaRPr>
          </a:p>
          <a:p>
            <a:pPr>
              <a:buSzPct val="150000"/>
            </a:pPr>
            <a:endParaRPr lang="pl-PL" sz="1600" b="0" cap="none" spc="0" dirty="0">
              <a:ln w="0"/>
              <a:solidFill>
                <a:srgbClr val="0000CC"/>
              </a:solidFill>
              <a:effectLst>
                <a:outerShdw blurRad="38100" dist="19050" dir="2700000" algn="tl" rotWithShape="0">
                  <a:schemeClr val="dk1">
                    <a:alpha val="40000"/>
                  </a:schemeClr>
                </a:outerShdw>
              </a:effectLst>
            </a:endParaRPr>
          </a:p>
        </p:txBody>
      </p:sp>
      <p:sp>
        <p:nvSpPr>
          <p:cNvPr id="14"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
        <p:nvSpPr>
          <p:cNvPr id="12" name="Prostokąt 11"/>
          <p:cNvSpPr/>
          <p:nvPr/>
        </p:nvSpPr>
        <p:spPr>
          <a:xfrm>
            <a:off x="1067296" y="908720"/>
            <a:ext cx="7825184" cy="712183"/>
          </a:xfrm>
          <a:prstGeom prst="rect">
            <a:avLst/>
          </a:prstGeom>
        </p:spPr>
        <p:txBody>
          <a:bodyPr wrap="square">
            <a:spAutoFit/>
          </a:bodyPr>
          <a:lstStyle/>
          <a:p>
            <a:pPr>
              <a:lnSpc>
                <a:spcPts val="2400"/>
              </a:lnSpc>
            </a:pP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Nowe zalecenia ICRP z 2007 Pub.103 zawarte w Dyrektywie Rady UE 2013/59/EURATOM - </a:t>
            </a:r>
            <a:r>
              <a:rPr lang="pl-PL"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uwydatnienie roli procesu optymalizacji</a:t>
            </a:r>
          </a:p>
        </p:txBody>
      </p:sp>
      <p:graphicFrame>
        <p:nvGraphicFramePr>
          <p:cNvPr id="2" name="Tabela 1"/>
          <p:cNvGraphicFramePr>
            <a:graphicFrameLocks noGrp="1"/>
          </p:cNvGraphicFramePr>
          <p:nvPr>
            <p:extLst>
              <p:ext uri="{D42A27DB-BD31-4B8C-83A1-F6EECF244321}">
                <p14:modId xmlns:p14="http://schemas.microsoft.com/office/powerpoint/2010/main" val="1038463097"/>
              </p:ext>
            </p:extLst>
          </p:nvPr>
        </p:nvGraphicFramePr>
        <p:xfrm>
          <a:off x="1151991" y="2996952"/>
          <a:ext cx="7452457" cy="2057400"/>
        </p:xfrm>
        <a:graphic>
          <a:graphicData uri="http://schemas.openxmlformats.org/drawingml/2006/table">
            <a:tbl>
              <a:tblPr firstRow="1" bandRow="1">
                <a:tableStyleId>{5C22544A-7EE6-4342-B048-85BDC9FD1C3A}</a:tableStyleId>
              </a:tblPr>
              <a:tblGrid>
                <a:gridCol w="1403786">
                  <a:extLst>
                    <a:ext uri="{9D8B030D-6E8A-4147-A177-3AD203B41FA5}">
                      <a16:colId xmlns:a16="http://schemas.microsoft.com/office/drawing/2014/main" val="3252172719"/>
                    </a:ext>
                  </a:extLst>
                </a:gridCol>
                <a:gridCol w="2322442">
                  <a:extLst>
                    <a:ext uri="{9D8B030D-6E8A-4147-A177-3AD203B41FA5}">
                      <a16:colId xmlns:a16="http://schemas.microsoft.com/office/drawing/2014/main" val="1031427749"/>
                    </a:ext>
                  </a:extLst>
                </a:gridCol>
                <a:gridCol w="1873083">
                  <a:extLst>
                    <a:ext uri="{9D8B030D-6E8A-4147-A177-3AD203B41FA5}">
                      <a16:colId xmlns:a16="http://schemas.microsoft.com/office/drawing/2014/main" val="1874169066"/>
                    </a:ext>
                  </a:extLst>
                </a:gridCol>
                <a:gridCol w="1853146">
                  <a:extLst>
                    <a:ext uri="{9D8B030D-6E8A-4147-A177-3AD203B41FA5}">
                      <a16:colId xmlns:a16="http://schemas.microsoft.com/office/drawing/2014/main" val="2590965308"/>
                    </a:ext>
                  </a:extLst>
                </a:gridCol>
              </a:tblGrid>
              <a:tr h="428299">
                <a:tc>
                  <a:txBody>
                    <a:bodyPr/>
                    <a:lstStyle/>
                    <a:p>
                      <a:pPr algn="ctr">
                        <a:lnSpc>
                          <a:spcPts val="1800"/>
                        </a:lnSpc>
                      </a:pPr>
                      <a:r>
                        <a:rPr lang="pl-PL" sz="1600" dirty="0"/>
                        <a:t>sytuacje narażenia</a:t>
                      </a:r>
                    </a:p>
                  </a:txBody>
                  <a:tcPr anchor="ctr"/>
                </a:tc>
                <a:tc>
                  <a:txBody>
                    <a:bodyPr/>
                    <a:lstStyle/>
                    <a:p>
                      <a:pPr algn="ctr">
                        <a:lnSpc>
                          <a:spcPts val="1800"/>
                        </a:lnSpc>
                      </a:pPr>
                      <a:r>
                        <a:rPr lang="pl-PL" sz="1600" dirty="0"/>
                        <a:t>kryterium</a:t>
                      </a:r>
                      <a:r>
                        <a:rPr lang="pl-PL" sz="1600" baseline="0" dirty="0"/>
                        <a:t> optymalizacji</a:t>
                      </a:r>
                      <a:endParaRPr lang="pl-PL" sz="1600" dirty="0"/>
                    </a:p>
                  </a:txBody>
                  <a:tcPr anchor="ctr"/>
                </a:tc>
                <a:tc>
                  <a:txBody>
                    <a:bodyPr/>
                    <a:lstStyle/>
                    <a:p>
                      <a:pPr algn="ctr">
                        <a:lnSpc>
                          <a:spcPts val="1800"/>
                        </a:lnSpc>
                      </a:pPr>
                      <a:r>
                        <a:rPr lang="pl-PL" sz="1600" dirty="0"/>
                        <a:t>narażeni zawodowo</a:t>
                      </a:r>
                    </a:p>
                  </a:txBody>
                  <a:tcPr/>
                </a:tc>
                <a:tc>
                  <a:txBody>
                    <a:bodyPr/>
                    <a:lstStyle/>
                    <a:p>
                      <a:pPr algn="ctr">
                        <a:lnSpc>
                          <a:spcPts val="1800"/>
                        </a:lnSpc>
                      </a:pPr>
                      <a:r>
                        <a:rPr lang="pl-PL" sz="1600" dirty="0"/>
                        <a:t>Ludność (grupa referencyjna)</a:t>
                      </a:r>
                    </a:p>
                  </a:txBody>
                  <a:tcPr/>
                </a:tc>
                <a:extLst>
                  <a:ext uri="{0D108BD9-81ED-4DB2-BD59-A6C34878D82A}">
                    <a16:rowId xmlns:a16="http://schemas.microsoft.com/office/drawing/2014/main" val="3705947541"/>
                  </a:ext>
                </a:extLst>
              </a:tr>
              <a:tr h="274262">
                <a:tc>
                  <a:txBody>
                    <a:bodyPr/>
                    <a:lstStyle/>
                    <a:p>
                      <a:pPr marL="0" algn="l" defTabSz="914400" rtl="0" eaLnBrk="1" latinLnBrk="0" hangingPunct="1">
                        <a:lnSpc>
                          <a:spcPts val="1800"/>
                        </a:lnSpc>
                      </a:pPr>
                      <a:r>
                        <a:rPr lang="pl-PL" sz="16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planowane </a:t>
                      </a:r>
                    </a:p>
                  </a:txBody>
                  <a:tcPr anchor="ctr"/>
                </a:tc>
                <a:tc>
                  <a:txBody>
                    <a:bodyPr/>
                    <a:lstStyle/>
                    <a:p>
                      <a:pPr>
                        <a:lnSpc>
                          <a:spcPts val="1800"/>
                        </a:lnSpc>
                      </a:pPr>
                      <a:r>
                        <a:rPr lang="pl-PL" sz="1600" dirty="0"/>
                        <a:t>ogranicznik dawki</a:t>
                      </a:r>
                    </a:p>
                  </a:txBody>
                  <a:tcPr anchor="ctr"/>
                </a:tc>
                <a:tc>
                  <a:txBody>
                    <a:bodyPr/>
                    <a:lstStyle/>
                    <a:p>
                      <a:pPr algn="ctr">
                        <a:lnSpc>
                          <a:spcPts val="1800"/>
                        </a:lnSpc>
                      </a:pPr>
                      <a:r>
                        <a:rPr lang="pl-PL" dirty="0"/>
                        <a:t>&lt; 20 </a:t>
                      </a:r>
                      <a:r>
                        <a:rPr lang="pl-PL" dirty="0" err="1"/>
                        <a:t>mSv</a:t>
                      </a:r>
                      <a:endParaRPr lang="pl-PL" dirty="0"/>
                    </a:p>
                  </a:txBody>
                  <a:tcPr anchor="ctr"/>
                </a:tc>
                <a:tc>
                  <a:txBody>
                    <a:bodyPr/>
                    <a:lstStyle/>
                    <a:p>
                      <a:pPr algn="ctr">
                        <a:lnSpc>
                          <a:spcPts val="1800"/>
                        </a:lnSpc>
                      </a:pPr>
                      <a:r>
                        <a:rPr lang="pl-PL" dirty="0"/>
                        <a:t>&lt;1 </a:t>
                      </a:r>
                      <a:r>
                        <a:rPr lang="pl-PL" dirty="0" err="1"/>
                        <a:t>mSv</a:t>
                      </a:r>
                      <a:endParaRPr lang="pl-PL" dirty="0"/>
                    </a:p>
                  </a:txBody>
                  <a:tcPr anchor="ctr"/>
                </a:tc>
                <a:extLst>
                  <a:ext uri="{0D108BD9-81ED-4DB2-BD59-A6C34878D82A}">
                    <a16:rowId xmlns:a16="http://schemas.microsoft.com/office/drawing/2014/main" val="1131164757"/>
                  </a:ext>
                </a:extLst>
              </a:tr>
              <a:tr h="274262">
                <a:tc>
                  <a:txBody>
                    <a:bodyPr/>
                    <a:lstStyle/>
                    <a:p>
                      <a:pPr>
                        <a:lnSpc>
                          <a:spcPts val="1800"/>
                        </a:lnSpc>
                      </a:pPr>
                      <a:r>
                        <a:rPr lang="pl-PL" sz="1600" b="0" cap="none" spc="0" dirty="0">
                          <a:ln w="0"/>
                          <a:solidFill>
                            <a:schemeClr val="tx1"/>
                          </a:solidFill>
                          <a:effectLst>
                            <a:outerShdw blurRad="38100" dist="19050" dir="2700000" algn="tl" rotWithShape="0">
                              <a:schemeClr val="dk1">
                                <a:alpha val="40000"/>
                              </a:schemeClr>
                            </a:outerShdw>
                          </a:effectLst>
                        </a:rPr>
                        <a:t>wyjątkowe </a:t>
                      </a:r>
                      <a:endParaRPr lang="pl-PL" sz="1600" dirty="0">
                        <a:solidFill>
                          <a:schemeClr val="tx1"/>
                        </a:solidFill>
                      </a:endParaRPr>
                    </a:p>
                  </a:txBody>
                  <a:tcPr anchor="ctr"/>
                </a:tc>
                <a:tc>
                  <a:txBody>
                    <a:bodyPr/>
                    <a:lstStyle/>
                    <a:p>
                      <a:pPr>
                        <a:lnSpc>
                          <a:spcPts val="1800"/>
                        </a:lnSpc>
                      </a:pPr>
                      <a:r>
                        <a:rPr lang="pl-PL" sz="1600" dirty="0"/>
                        <a:t>poziom odniesienia</a:t>
                      </a:r>
                    </a:p>
                  </a:txBody>
                  <a:tcPr anchor="ctr"/>
                </a:tc>
                <a:tc>
                  <a:txBody>
                    <a:bodyPr/>
                    <a:lstStyle/>
                    <a:p>
                      <a:pPr algn="ctr">
                        <a:lnSpc>
                          <a:spcPts val="1800"/>
                        </a:lnSpc>
                      </a:pPr>
                      <a:r>
                        <a:rPr lang="pl-PL" dirty="0"/>
                        <a:t>&lt; 100 </a:t>
                      </a:r>
                      <a:r>
                        <a:rPr lang="pl-PL" dirty="0" err="1"/>
                        <a:t>mSv</a:t>
                      </a:r>
                      <a:endParaRPr lang="pl-PL" dirty="0"/>
                    </a:p>
                    <a:p>
                      <a:pPr algn="ctr">
                        <a:lnSpc>
                          <a:spcPts val="1800"/>
                        </a:lnSpc>
                      </a:pPr>
                      <a:r>
                        <a:rPr lang="pl-PL" dirty="0">
                          <a:solidFill>
                            <a:srgbClr val="FF0000"/>
                          </a:solidFill>
                        </a:rPr>
                        <a:t>&lt; 500 </a:t>
                      </a:r>
                      <a:r>
                        <a:rPr lang="pl-PL" dirty="0" err="1">
                          <a:solidFill>
                            <a:srgbClr val="FF0000"/>
                          </a:solidFill>
                        </a:rPr>
                        <a:t>mSv</a:t>
                      </a:r>
                      <a:r>
                        <a:rPr lang="pl-PL" dirty="0">
                          <a:solidFill>
                            <a:srgbClr val="FF0000"/>
                          </a:solidFill>
                        </a:rPr>
                        <a:t>!</a:t>
                      </a:r>
                    </a:p>
                  </a:txBody>
                  <a:tcPr anchor="ctr"/>
                </a:tc>
                <a:tc>
                  <a:txBody>
                    <a:bodyPr/>
                    <a:lstStyle/>
                    <a:p>
                      <a:pPr algn="ctr">
                        <a:lnSpc>
                          <a:spcPts val="1800"/>
                        </a:lnSpc>
                      </a:pPr>
                      <a:r>
                        <a:rPr lang="pl-PL" dirty="0"/>
                        <a:t>20</a:t>
                      </a:r>
                      <a:r>
                        <a:rPr lang="pl-PL" dirty="0">
                          <a:solidFill>
                            <a:srgbClr val="FF0000"/>
                          </a:solidFill>
                        </a:rPr>
                        <a:t>(&gt;)</a:t>
                      </a:r>
                      <a:r>
                        <a:rPr lang="pl-PL" dirty="0">
                          <a:sym typeface="Symbol" panose="05050102010706020507" pitchFamily="18" charset="2"/>
                        </a:rPr>
                        <a:t>100 </a:t>
                      </a:r>
                      <a:r>
                        <a:rPr lang="pl-PL" dirty="0" err="1">
                          <a:sym typeface="Symbol" panose="05050102010706020507" pitchFamily="18" charset="2"/>
                        </a:rPr>
                        <a:t>mSv</a:t>
                      </a:r>
                      <a:endParaRPr lang="pl-PL" dirty="0"/>
                    </a:p>
                  </a:txBody>
                  <a:tcPr anchor="ctr"/>
                </a:tc>
                <a:extLst>
                  <a:ext uri="{0D108BD9-81ED-4DB2-BD59-A6C34878D82A}">
                    <a16:rowId xmlns:a16="http://schemas.microsoft.com/office/drawing/2014/main" val="3099017153"/>
                  </a:ext>
                </a:extLst>
              </a:tr>
              <a:tr h="274262">
                <a:tc>
                  <a:txBody>
                    <a:bodyPr/>
                    <a:lstStyle/>
                    <a:p>
                      <a:pPr marL="0" algn="l" defTabSz="914400" rtl="0" eaLnBrk="1" latinLnBrk="0" hangingPunct="1">
                        <a:lnSpc>
                          <a:spcPts val="1800"/>
                        </a:lnSpc>
                      </a:pPr>
                      <a:r>
                        <a:rPr lang="pl-PL" sz="16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istniejące </a:t>
                      </a:r>
                    </a:p>
                  </a:txBody>
                  <a:tcPr anchor="ct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pl-PL" sz="1600" dirty="0"/>
                        <a:t>poziom odniesienia</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pl-PL" dirty="0"/>
                        <a:t>&lt; 20 </a:t>
                      </a:r>
                      <a:r>
                        <a:rPr lang="pl-PL" dirty="0" err="1"/>
                        <a:t>mSv</a:t>
                      </a:r>
                      <a:endParaRPr lang="pl-PL" dirty="0"/>
                    </a:p>
                  </a:txBody>
                  <a:tcPr anchor="ctr"/>
                </a:tc>
                <a:tc>
                  <a:txBody>
                    <a:bodyPr/>
                    <a:lstStyle/>
                    <a:p>
                      <a:pPr algn="ctr">
                        <a:lnSpc>
                          <a:spcPts val="1800"/>
                        </a:lnSpc>
                      </a:pPr>
                      <a:r>
                        <a:rPr lang="pl-PL" dirty="0"/>
                        <a:t>1</a:t>
                      </a:r>
                      <a:r>
                        <a:rPr lang="pl-PL" dirty="0">
                          <a:sym typeface="Symbol" panose="05050102010706020507" pitchFamily="18" charset="2"/>
                        </a:rPr>
                        <a:t>20 </a:t>
                      </a:r>
                      <a:r>
                        <a:rPr lang="pl-PL" dirty="0" err="1">
                          <a:sym typeface="Symbol" panose="05050102010706020507" pitchFamily="18" charset="2"/>
                        </a:rPr>
                        <a:t>mSv</a:t>
                      </a:r>
                      <a:endParaRPr lang="pl-PL" dirty="0"/>
                    </a:p>
                  </a:txBody>
                  <a:tcPr anchor="ctr"/>
                </a:tc>
                <a:extLst>
                  <a:ext uri="{0D108BD9-81ED-4DB2-BD59-A6C34878D82A}">
                    <a16:rowId xmlns:a16="http://schemas.microsoft.com/office/drawing/2014/main" val="2219777206"/>
                  </a:ext>
                </a:extLst>
              </a:tr>
              <a:tr h="274262">
                <a:tc>
                  <a:txBody>
                    <a:bodyPr/>
                    <a:lstStyle/>
                    <a:p>
                      <a:pPr marL="0" algn="l" defTabSz="914400" rtl="0" eaLnBrk="1" latinLnBrk="0" hangingPunct="1">
                        <a:lnSpc>
                          <a:spcPts val="1800"/>
                        </a:lnSpc>
                      </a:pPr>
                      <a:r>
                        <a:rPr lang="pl-PL" sz="16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radon</a:t>
                      </a:r>
                    </a:p>
                  </a:txBody>
                  <a:tcPr anchor="ct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pl-PL" sz="1600" dirty="0"/>
                        <a:t>średnie roczne stężenie</a:t>
                      </a:r>
                    </a:p>
                  </a:txBody>
                  <a:tcPr anchor="ctr"/>
                </a:tc>
                <a:tc>
                  <a:txBody>
                    <a:bodyPr/>
                    <a:lstStyle/>
                    <a:p>
                      <a:pPr algn="ctr">
                        <a:lnSpc>
                          <a:spcPts val="1800"/>
                        </a:lnSpc>
                      </a:pPr>
                      <a:r>
                        <a:rPr lang="pl-PL" dirty="0"/>
                        <a:t>&lt;300 Bq</a:t>
                      </a:r>
                      <a:r>
                        <a:rPr lang="pl-PL" dirty="0">
                          <a:sym typeface="Symbol" panose="05050102010706020507" pitchFamily="18" charset="2"/>
                        </a:rPr>
                        <a:t>m</a:t>
                      </a:r>
                      <a:r>
                        <a:rPr lang="pl-PL" baseline="30000" dirty="0">
                          <a:sym typeface="Symbol" panose="05050102010706020507" pitchFamily="18" charset="2"/>
                        </a:rPr>
                        <a:t>-3</a:t>
                      </a:r>
                      <a:endParaRPr lang="pl-PL" baseline="30000" dirty="0"/>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pl-PL" dirty="0"/>
                        <a:t>&lt;300 Bq</a:t>
                      </a:r>
                      <a:r>
                        <a:rPr lang="pl-PL" dirty="0">
                          <a:sym typeface="Symbol" panose="05050102010706020507" pitchFamily="18" charset="2"/>
                        </a:rPr>
                        <a:t>m</a:t>
                      </a:r>
                      <a:r>
                        <a:rPr lang="pl-PL" baseline="30000" dirty="0">
                          <a:sym typeface="Symbol" panose="05050102010706020507" pitchFamily="18" charset="2"/>
                        </a:rPr>
                        <a:t>-3</a:t>
                      </a:r>
                      <a:endParaRPr lang="pl-PL" dirty="0"/>
                    </a:p>
                  </a:txBody>
                  <a:tcPr anchor="ctr"/>
                </a:tc>
                <a:extLst>
                  <a:ext uri="{0D108BD9-81ED-4DB2-BD59-A6C34878D82A}">
                    <a16:rowId xmlns:a16="http://schemas.microsoft.com/office/drawing/2014/main" val="4005181183"/>
                  </a:ext>
                </a:extLst>
              </a:tr>
            </a:tbl>
          </a:graphicData>
        </a:graphic>
      </p:graphicFrame>
      <p:sp>
        <p:nvSpPr>
          <p:cNvPr id="5" name="Dowolny kształt: kształt 4"/>
          <p:cNvSpPr/>
          <p:nvPr/>
        </p:nvSpPr>
        <p:spPr bwMode="auto">
          <a:xfrm>
            <a:off x="5091408" y="5013176"/>
            <a:ext cx="3491345" cy="138527"/>
          </a:xfrm>
          <a:custGeom>
            <a:avLst/>
            <a:gdLst>
              <a:gd name="connsiteX0" fmla="*/ 0 w 3491345"/>
              <a:gd name="connsiteY0" fmla="*/ 167397 h 361361"/>
              <a:gd name="connsiteX1" fmla="*/ 267854 w 3491345"/>
              <a:gd name="connsiteY1" fmla="*/ 1143 h 361361"/>
              <a:gd name="connsiteX2" fmla="*/ 443345 w 3491345"/>
              <a:gd name="connsiteY2" fmla="*/ 241288 h 361361"/>
              <a:gd name="connsiteX3" fmla="*/ 738909 w 3491345"/>
              <a:gd name="connsiteY3" fmla="*/ 19615 h 361361"/>
              <a:gd name="connsiteX4" fmla="*/ 951345 w 3491345"/>
              <a:gd name="connsiteY4" fmla="*/ 250525 h 361361"/>
              <a:gd name="connsiteX5" fmla="*/ 1200727 w 3491345"/>
              <a:gd name="connsiteY5" fmla="*/ 56561 h 361361"/>
              <a:gd name="connsiteX6" fmla="*/ 1459345 w 3491345"/>
              <a:gd name="connsiteY6" fmla="*/ 268997 h 361361"/>
              <a:gd name="connsiteX7" fmla="*/ 1662545 w 3491345"/>
              <a:gd name="connsiteY7" fmla="*/ 47325 h 361361"/>
              <a:gd name="connsiteX8" fmla="*/ 1948872 w 3491345"/>
              <a:gd name="connsiteY8" fmla="*/ 287470 h 361361"/>
              <a:gd name="connsiteX9" fmla="*/ 2189018 w 3491345"/>
              <a:gd name="connsiteY9" fmla="*/ 65797 h 361361"/>
              <a:gd name="connsiteX10" fmla="*/ 2456872 w 3491345"/>
              <a:gd name="connsiteY10" fmla="*/ 315179 h 361361"/>
              <a:gd name="connsiteX11" fmla="*/ 2761672 w 3491345"/>
              <a:gd name="connsiteY11" fmla="*/ 84270 h 361361"/>
              <a:gd name="connsiteX12" fmla="*/ 3001818 w 3491345"/>
              <a:gd name="connsiteY12" fmla="*/ 333652 h 361361"/>
              <a:gd name="connsiteX13" fmla="*/ 3269672 w 3491345"/>
              <a:gd name="connsiteY13" fmla="*/ 84270 h 361361"/>
              <a:gd name="connsiteX14" fmla="*/ 3491345 w 3491345"/>
              <a:gd name="connsiteY14" fmla="*/ 361361 h 361361"/>
              <a:gd name="connsiteX15" fmla="*/ 3491345 w 3491345"/>
              <a:gd name="connsiteY15" fmla="*/ 361361 h 3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91345" h="361361">
                <a:moveTo>
                  <a:pt x="0" y="167397"/>
                </a:moveTo>
                <a:cubicBezTo>
                  <a:pt x="96981" y="78112"/>
                  <a:pt x="193963" y="-11172"/>
                  <a:pt x="267854" y="1143"/>
                </a:cubicBezTo>
                <a:cubicBezTo>
                  <a:pt x="341745" y="13458"/>
                  <a:pt x="364836" y="238209"/>
                  <a:pt x="443345" y="241288"/>
                </a:cubicBezTo>
                <a:cubicBezTo>
                  <a:pt x="521854" y="244367"/>
                  <a:pt x="654242" y="18075"/>
                  <a:pt x="738909" y="19615"/>
                </a:cubicBezTo>
                <a:cubicBezTo>
                  <a:pt x="823576" y="21154"/>
                  <a:pt x="874375" y="244367"/>
                  <a:pt x="951345" y="250525"/>
                </a:cubicBezTo>
                <a:cubicBezTo>
                  <a:pt x="1028315" y="256683"/>
                  <a:pt x="1116060" y="53482"/>
                  <a:pt x="1200727" y="56561"/>
                </a:cubicBezTo>
                <a:cubicBezTo>
                  <a:pt x="1285394" y="59640"/>
                  <a:pt x="1382375" y="270536"/>
                  <a:pt x="1459345" y="268997"/>
                </a:cubicBezTo>
                <a:cubicBezTo>
                  <a:pt x="1536315" y="267458"/>
                  <a:pt x="1580957" y="44246"/>
                  <a:pt x="1662545" y="47325"/>
                </a:cubicBezTo>
                <a:cubicBezTo>
                  <a:pt x="1744133" y="50404"/>
                  <a:pt x="1861127" y="284391"/>
                  <a:pt x="1948872" y="287470"/>
                </a:cubicBezTo>
                <a:cubicBezTo>
                  <a:pt x="2036617" y="290549"/>
                  <a:pt x="2104351" y="61179"/>
                  <a:pt x="2189018" y="65797"/>
                </a:cubicBezTo>
                <a:cubicBezTo>
                  <a:pt x="2273685" y="70415"/>
                  <a:pt x="2361430" y="312100"/>
                  <a:pt x="2456872" y="315179"/>
                </a:cubicBezTo>
                <a:cubicBezTo>
                  <a:pt x="2552314" y="318258"/>
                  <a:pt x="2670848" y="81191"/>
                  <a:pt x="2761672" y="84270"/>
                </a:cubicBezTo>
                <a:cubicBezTo>
                  <a:pt x="2852496" y="87349"/>
                  <a:pt x="2917151" y="333652"/>
                  <a:pt x="3001818" y="333652"/>
                </a:cubicBezTo>
                <a:cubicBezTo>
                  <a:pt x="3086485" y="333652"/>
                  <a:pt x="3188084" y="79652"/>
                  <a:pt x="3269672" y="84270"/>
                </a:cubicBezTo>
                <a:cubicBezTo>
                  <a:pt x="3351260" y="88888"/>
                  <a:pt x="3491345" y="361361"/>
                  <a:pt x="3491345" y="361361"/>
                </a:cubicBezTo>
                <a:lnTo>
                  <a:pt x="3491345" y="361361"/>
                </a:lnTo>
              </a:path>
            </a:pathLst>
          </a:custGeom>
          <a:ln>
            <a:headEnd/>
            <a:tailEn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pl-PL"/>
          </a:p>
        </p:txBody>
      </p:sp>
    </p:spTree>
    <p:extLst>
      <p:ext uri="{BB962C8B-B14F-4D97-AF65-F5344CB8AC3E}">
        <p14:creationId xmlns:p14="http://schemas.microsoft.com/office/powerpoint/2010/main" val="15604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
          <p:cNvSpPr>
            <a:spLocks noChangeAspect="1" noChangeArrowheads="1"/>
          </p:cNvSpPr>
          <p:nvPr/>
        </p:nvSpPr>
        <p:spPr bwMode="auto">
          <a:xfrm>
            <a:off x="1114920" y="181638"/>
            <a:ext cx="7319463" cy="488082"/>
          </a:xfrm>
          <a:prstGeom prst="rect">
            <a:avLst/>
          </a:prstGeom>
        </p:spPr>
        <p:txBody>
          <a:bodyPr wrap="square">
            <a:spAutoFit/>
          </a:bodyPr>
          <a:lstStyle/>
          <a:p>
            <a:pPr algn="ctr">
              <a:lnSpc>
                <a:spcPts val="32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Dyrektywa Rady UE 2013/59/EURATOM </a:t>
            </a:r>
          </a:p>
        </p:txBody>
      </p:sp>
      <p:sp>
        <p:nvSpPr>
          <p:cNvPr id="9" name="Slide Number Placeholder 4"/>
          <p:cNvSpPr txBox="1">
            <a:spLocks/>
          </p:cNvSpPr>
          <p:nvPr/>
        </p:nvSpPr>
        <p:spPr>
          <a:xfrm>
            <a:off x="860425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a:t>
            </a:fld>
            <a:endParaRPr lang="pl-PL" sz="1200" b="1" dirty="0"/>
          </a:p>
        </p:txBody>
      </p:sp>
      <p:sp>
        <p:nvSpPr>
          <p:cNvPr id="3" name="Prostokąt 2"/>
          <p:cNvSpPr/>
          <p:nvPr/>
        </p:nvSpPr>
        <p:spPr>
          <a:xfrm>
            <a:off x="1255869" y="2276872"/>
            <a:ext cx="7348579" cy="1938992"/>
          </a:xfrm>
          <a:prstGeom prst="rect">
            <a:avLst/>
          </a:prstGeom>
        </p:spPr>
        <p:txBody>
          <a:bodyPr wrap="square">
            <a:spAutoFit/>
          </a:bodyPr>
          <a:lstStyle/>
          <a:p>
            <a:pPr algn="just">
              <a:lnSpc>
                <a:spcPts val="2400"/>
              </a:lnSpc>
            </a:pPr>
            <a:r>
              <a:rPr lang="pl-PL" sz="2200" dirty="0">
                <a:ln/>
                <a:solidFill>
                  <a:srgbClr val="0000CC"/>
                </a:solidFill>
              </a:rPr>
              <a:t>Nowa Dyrektywa Rady UE 2013/59/EURATOM z dnia 5 grudnia 2013 r. weszła w życie 6 lutego 2014 r. i zgodnie z artykułem 106 (transpozycja) wymaga, aby państwa członkowskie wdrożyły przepisy ustawowe, wykonawcze i administracyjne niezbędne do wykonania niniejszej dyrektywy najpóźniej do dnia 6 lutego 2018 r.</a:t>
            </a:r>
          </a:p>
        </p:txBody>
      </p:sp>
      <p:sp>
        <p:nvSpPr>
          <p:cNvPr id="13" name="Prostokąt 3"/>
          <p:cNvSpPr/>
          <p:nvPr/>
        </p:nvSpPr>
        <p:spPr bwMode="auto">
          <a:xfrm>
            <a:off x="1116448" y="2204864"/>
            <a:ext cx="7488000" cy="1944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2" name="Prostokąt 1"/>
          <p:cNvSpPr/>
          <p:nvPr/>
        </p:nvSpPr>
        <p:spPr>
          <a:xfrm>
            <a:off x="1256701" y="836712"/>
            <a:ext cx="7347747" cy="1378326"/>
          </a:xfrm>
          <a:prstGeom prst="rect">
            <a:avLst/>
          </a:prstGeom>
          <a:noFill/>
        </p:spPr>
        <p:txBody>
          <a:bodyPr wrap="square" lIns="91440" tIns="45720" rIns="91440" bIns="45720">
            <a:spAutoFit/>
          </a:bodyPr>
          <a:lstStyle/>
          <a:p>
            <a:pPr algn="just">
              <a:lnSpc>
                <a:spcPts val="2000"/>
              </a:lnSpc>
            </a:pPr>
            <a:r>
              <a:rPr lang="pl-PL" sz="2000" b="0" i="1" cap="none" spc="0" dirty="0">
                <a:ln w="0"/>
                <a:solidFill>
                  <a:schemeClr val="tx1"/>
                </a:solidFill>
                <a:effectLst>
                  <a:outerShdw blurRad="38100" dist="19050" dir="2700000" algn="tl" rotWithShape="0">
                    <a:schemeClr val="dk1">
                      <a:alpha val="40000"/>
                    </a:schemeClr>
                  </a:outerShdw>
                </a:effectLst>
              </a:rPr>
              <a:t>ustanawiająca podstawowe normy bezpieczeństwa w celu ochrony przed zagrożeniami wynikającymi z narażenia na działanie promieniowania jonizującego oraz uchylająca dyrektywy 89/618/</a:t>
            </a:r>
            <a:r>
              <a:rPr lang="pl-PL" sz="2000" b="0" i="1" cap="none" spc="0" dirty="0" err="1">
                <a:ln w="0"/>
                <a:solidFill>
                  <a:schemeClr val="tx1"/>
                </a:solidFill>
                <a:effectLst>
                  <a:outerShdw blurRad="38100" dist="19050" dir="2700000" algn="tl" rotWithShape="0">
                    <a:schemeClr val="dk1">
                      <a:alpha val="40000"/>
                    </a:schemeClr>
                  </a:outerShdw>
                </a:effectLst>
              </a:rPr>
              <a:t>Euratom</a:t>
            </a:r>
            <a:r>
              <a:rPr lang="pl-PL" sz="2000" b="0" i="1" cap="none" spc="0" dirty="0">
                <a:ln w="0"/>
                <a:solidFill>
                  <a:schemeClr val="tx1"/>
                </a:solidFill>
                <a:effectLst>
                  <a:outerShdw blurRad="38100" dist="19050" dir="2700000" algn="tl" rotWithShape="0">
                    <a:schemeClr val="dk1">
                      <a:alpha val="40000"/>
                    </a:schemeClr>
                  </a:outerShdw>
                </a:effectLst>
              </a:rPr>
              <a:t>, 90/641/</a:t>
            </a:r>
            <a:r>
              <a:rPr lang="pl-PL" sz="2000" b="0" i="1" cap="none" spc="0" dirty="0" err="1">
                <a:ln w="0"/>
                <a:solidFill>
                  <a:schemeClr val="tx1"/>
                </a:solidFill>
                <a:effectLst>
                  <a:outerShdw blurRad="38100" dist="19050" dir="2700000" algn="tl" rotWithShape="0">
                    <a:schemeClr val="dk1">
                      <a:alpha val="40000"/>
                    </a:schemeClr>
                  </a:outerShdw>
                </a:effectLst>
              </a:rPr>
              <a:t>Euratom</a:t>
            </a:r>
            <a:r>
              <a:rPr lang="pl-PL" sz="2000" b="0" i="1" cap="none" spc="0" dirty="0">
                <a:ln w="0"/>
                <a:solidFill>
                  <a:schemeClr val="tx1"/>
                </a:solidFill>
                <a:effectLst>
                  <a:outerShdw blurRad="38100" dist="19050" dir="2700000" algn="tl" rotWithShape="0">
                    <a:schemeClr val="dk1">
                      <a:alpha val="40000"/>
                    </a:schemeClr>
                  </a:outerShdw>
                </a:effectLst>
              </a:rPr>
              <a:t>, 96/29/</a:t>
            </a:r>
            <a:r>
              <a:rPr lang="pl-PL" sz="2000" b="0" i="1" cap="none" spc="0" dirty="0" err="1">
                <a:ln w="0"/>
                <a:solidFill>
                  <a:schemeClr val="tx1"/>
                </a:solidFill>
                <a:effectLst>
                  <a:outerShdw blurRad="38100" dist="19050" dir="2700000" algn="tl" rotWithShape="0">
                    <a:schemeClr val="dk1">
                      <a:alpha val="40000"/>
                    </a:schemeClr>
                  </a:outerShdw>
                </a:effectLst>
              </a:rPr>
              <a:t>Euratom</a:t>
            </a:r>
            <a:r>
              <a:rPr lang="pl-PL" sz="2000" b="0" i="1" cap="none" spc="0" dirty="0">
                <a:ln w="0"/>
                <a:solidFill>
                  <a:schemeClr val="tx1"/>
                </a:solidFill>
                <a:effectLst>
                  <a:outerShdw blurRad="38100" dist="19050" dir="2700000" algn="tl" rotWithShape="0">
                    <a:schemeClr val="dk1">
                      <a:alpha val="40000"/>
                    </a:schemeClr>
                  </a:outerShdw>
                </a:effectLst>
              </a:rPr>
              <a:t>, 97/43/</a:t>
            </a:r>
            <a:r>
              <a:rPr lang="pl-PL" sz="2000" b="0" i="1" cap="none" spc="0" dirty="0" err="1">
                <a:ln w="0"/>
                <a:solidFill>
                  <a:schemeClr val="tx1"/>
                </a:solidFill>
                <a:effectLst>
                  <a:outerShdw blurRad="38100" dist="19050" dir="2700000" algn="tl" rotWithShape="0">
                    <a:schemeClr val="dk1">
                      <a:alpha val="40000"/>
                    </a:schemeClr>
                  </a:outerShdw>
                </a:effectLst>
              </a:rPr>
              <a:t>Euratom</a:t>
            </a:r>
            <a:r>
              <a:rPr lang="pl-PL" sz="2000" b="0" i="1" cap="none" spc="0" dirty="0">
                <a:ln w="0"/>
                <a:solidFill>
                  <a:schemeClr val="tx1"/>
                </a:solidFill>
                <a:effectLst>
                  <a:outerShdw blurRad="38100" dist="19050" dir="2700000" algn="tl" rotWithShape="0">
                    <a:schemeClr val="dk1">
                      <a:alpha val="40000"/>
                    </a:schemeClr>
                  </a:outerShdw>
                </a:effectLst>
              </a:rPr>
              <a:t> i 2003/122/</a:t>
            </a:r>
            <a:r>
              <a:rPr lang="pl-PL" sz="2000" b="0" i="1" cap="none" spc="0" dirty="0" err="1">
                <a:ln w="0"/>
                <a:solidFill>
                  <a:schemeClr val="tx1"/>
                </a:solidFill>
                <a:effectLst>
                  <a:outerShdw blurRad="38100" dist="19050" dir="2700000" algn="tl" rotWithShape="0">
                    <a:schemeClr val="dk1">
                      <a:alpha val="40000"/>
                    </a:schemeClr>
                  </a:outerShdw>
                </a:effectLst>
              </a:rPr>
              <a:t>Euratom</a:t>
            </a:r>
            <a:endParaRPr lang="pl-PL" sz="2000" b="0" i="1" cap="none" spc="0" dirty="0">
              <a:ln w="0"/>
              <a:solidFill>
                <a:schemeClr val="tx1"/>
              </a:solidFill>
              <a:effectLst>
                <a:outerShdw blurRad="38100" dist="19050" dir="2700000" algn="tl" rotWithShape="0">
                  <a:schemeClr val="dk1">
                    <a:alpha val="40000"/>
                  </a:schemeClr>
                </a:outerShdw>
              </a:effectLst>
            </a:endParaRPr>
          </a:p>
        </p:txBody>
      </p:sp>
      <p:sp>
        <p:nvSpPr>
          <p:cNvPr id="10" name="Prostokąt 9"/>
          <p:cNvSpPr/>
          <p:nvPr/>
        </p:nvSpPr>
        <p:spPr>
          <a:xfrm>
            <a:off x="1085804" y="4383226"/>
            <a:ext cx="7348579" cy="1631216"/>
          </a:xfrm>
          <a:prstGeom prst="rect">
            <a:avLst/>
          </a:prstGeom>
        </p:spPr>
        <p:txBody>
          <a:bodyPr wrap="square">
            <a:spAutoFit/>
          </a:bodyPr>
          <a:lstStyle/>
          <a:p>
            <a:pPr algn="just">
              <a:lnSpc>
                <a:spcPts val="2400"/>
              </a:lnSpc>
            </a:pPr>
            <a:r>
              <a:rPr lang="pl-PL" sz="2400" dirty="0">
                <a:ln/>
                <a:solidFill>
                  <a:srgbClr val="0000CC"/>
                </a:solidFill>
              </a:rPr>
              <a:t> </a:t>
            </a:r>
            <a:r>
              <a:rPr lang="pl-PL" sz="2200" dirty="0">
                <a:ln/>
                <a:solidFill>
                  <a:srgbClr val="0000CC"/>
                </a:solidFill>
              </a:rPr>
              <a:t>Sam dokument nowej Dyrektywy zawiera  99 definicji, 109 artykułów i 19 aneksów, a ponadto wprowadzenie niektórych jego artykułów np. zalecenie monitorowania i raportowania do Komisji przekroczeń stężeń radonu, skutkuje obciążeniem budżetu państw członkowskich dodatkowymi kosztami.</a:t>
            </a:r>
          </a:p>
        </p:txBody>
      </p:sp>
      <p:sp>
        <p:nvSpPr>
          <p:cNvPr id="12" name="Prostokąt 3"/>
          <p:cNvSpPr/>
          <p:nvPr/>
        </p:nvSpPr>
        <p:spPr bwMode="auto">
          <a:xfrm>
            <a:off x="1116448" y="4217344"/>
            <a:ext cx="7488000" cy="1944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pic>
        <p:nvPicPr>
          <p:cNvPr id="4" name="Obraz 3"/>
          <p:cNvPicPr>
            <a:picLocks noChangeAspect="1"/>
          </p:cNvPicPr>
          <p:nvPr/>
        </p:nvPicPr>
        <p:blipFill>
          <a:blip r:embed="rId6"/>
          <a:stretch>
            <a:fillRect/>
          </a:stretch>
        </p:blipFill>
        <p:spPr>
          <a:xfrm>
            <a:off x="1147037" y="908720"/>
            <a:ext cx="7426767" cy="5292330"/>
          </a:xfrm>
          <a:prstGeom prst="rect">
            <a:avLst/>
          </a:prstGeom>
          <a:ln>
            <a:noFill/>
          </a:ln>
          <a:effectLst>
            <a:outerShdw blurRad="292100" dist="139700" dir="2700000" algn="tl" rotWithShape="0">
              <a:srgbClr val="333333">
                <a:alpha val="65000"/>
              </a:srgbClr>
            </a:outerShdw>
          </a:effectLst>
        </p:spPr>
      </p:pic>
      <p:pic>
        <p:nvPicPr>
          <p:cNvPr id="5" name="Dźwięk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1767565316"/>
      </p:ext>
    </p:extLst>
  </p:cSld>
  <p:clrMapOvr>
    <a:masterClrMapping/>
  </p:clrMapOvr>
  <mc:AlternateContent xmlns:mc="http://schemas.openxmlformats.org/markup-compatibility/2006" xmlns:p14="http://schemas.microsoft.com/office/powerpoint/2010/main">
    <mc:Choice Requires="p14">
      <p:transition spd="slow" p14:dur="2000" advTm="2700"/>
    </mc:Choice>
    <mc:Fallback xmlns="">
      <p:transition spd="slow" advTm="2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500"/>
                                        <p:tgtEl>
                                          <p:spTgt spid="4"/>
                                        </p:tgtEl>
                                        <p:attrNameLst>
                                          <p:attrName>ppt_w</p:attrName>
                                        </p:attrNameLst>
                                      </p:cBhvr>
                                      <p:tavLst>
                                        <p:tav tm="0">
                                          <p:val>
                                            <p:strVal val="ppt_w"/>
                                          </p:val>
                                        </p:tav>
                                        <p:tav tm="100000">
                                          <p:val>
                                            <p:fltVal val="0"/>
                                          </p:val>
                                        </p:tav>
                                      </p:tavLst>
                                    </p:anim>
                                    <p:anim calcmode="lin" valueType="num">
                                      <p:cBhvr>
                                        <p:cTn id="11" dur="500"/>
                                        <p:tgtEl>
                                          <p:spTgt spid="4"/>
                                        </p:tgtEl>
                                        <p:attrNameLst>
                                          <p:attrName>ppt_h</p:attrName>
                                        </p:attrNameLst>
                                      </p:cBhvr>
                                      <p:tavLst>
                                        <p:tav tm="0">
                                          <p:val>
                                            <p:strVal val="ppt_h"/>
                                          </p:val>
                                        </p:tav>
                                        <p:tav tm="100000">
                                          <p:val>
                                            <p:fltVal val="0"/>
                                          </p:val>
                                        </p:tav>
                                      </p:tavLst>
                                    </p:anim>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30</a:t>
            </a:fld>
            <a:endParaRPr lang="pl-PL" sz="1200" b="1" dirty="0"/>
          </a:p>
        </p:txBody>
      </p:sp>
      <p:sp>
        <p:nvSpPr>
          <p:cNvPr id="3" name="Prostokąt 2"/>
          <p:cNvSpPr/>
          <p:nvPr/>
        </p:nvSpPr>
        <p:spPr>
          <a:xfrm>
            <a:off x="1109716" y="1692911"/>
            <a:ext cx="7559936" cy="1569660"/>
          </a:xfrm>
          <a:prstGeom prst="rect">
            <a:avLst/>
          </a:prstGeom>
          <a:noFill/>
        </p:spPr>
        <p:txBody>
          <a:bodyPr wrap="square" lIns="91440" tIns="45720" rIns="91440" bIns="45720">
            <a:spAutoFit/>
          </a:bodyPr>
          <a:lstStyle/>
          <a:p>
            <a:pPr algn="ctr"/>
            <a:r>
              <a:rPr lang="pl-PL" sz="2400" dirty="0">
                <a:ln w="0"/>
                <a:solidFill>
                  <a:srgbClr val="FF0000"/>
                </a:solidFill>
                <a:effectLst>
                  <a:outerShdw blurRad="38100" dist="19050" dir="2700000" algn="tl" rotWithShape="0">
                    <a:schemeClr val="dk1">
                      <a:alpha val="40000"/>
                    </a:schemeClr>
                  </a:outerShdw>
                </a:effectLst>
              </a:rPr>
              <a:t>brak odpowiednich zaleceń i poradników jak ocenić poziom rozsądnie osiągalny czyli ustalić odpowiedni </a:t>
            </a:r>
          </a:p>
          <a:p>
            <a:pPr algn="ctr"/>
            <a:r>
              <a:rPr lang="pl-PL" sz="2400" b="1" dirty="0">
                <a:ln w="0"/>
                <a:solidFill>
                  <a:srgbClr val="FF0000"/>
                </a:solidFill>
                <a:effectLst>
                  <a:outerShdw blurRad="38100" dist="19050" dir="2700000" algn="tl" rotWithShape="0">
                    <a:schemeClr val="dk1">
                      <a:alpha val="40000"/>
                    </a:schemeClr>
                  </a:outerShdw>
                </a:effectLst>
              </a:rPr>
              <a:t>ogranicznik dawki</a:t>
            </a:r>
            <a:r>
              <a:rPr lang="pl-PL" sz="2400" dirty="0">
                <a:ln w="0"/>
                <a:solidFill>
                  <a:srgbClr val="FF0000"/>
                </a:solidFill>
                <a:effectLst>
                  <a:outerShdw blurRad="38100" dist="19050" dir="2700000" algn="tl" rotWithShape="0">
                    <a:schemeClr val="dk1">
                      <a:alpha val="40000"/>
                    </a:schemeClr>
                  </a:outerShdw>
                </a:effectLst>
              </a:rPr>
              <a:t> z uwzględnieniem </a:t>
            </a:r>
          </a:p>
          <a:p>
            <a:pPr algn="ctr"/>
            <a:r>
              <a:rPr lang="pl-PL" sz="2400" dirty="0">
                <a:ln w="0"/>
                <a:solidFill>
                  <a:srgbClr val="FF0000"/>
                </a:solidFill>
                <a:effectLst>
                  <a:outerShdw blurRad="38100" dist="19050" dir="2700000" algn="tl" rotWithShape="0">
                    <a:schemeClr val="dk1">
                      <a:alpha val="40000"/>
                    </a:schemeClr>
                  </a:outerShdw>
                </a:effectLst>
              </a:rPr>
              <a:t>czynników </a:t>
            </a:r>
            <a:r>
              <a:rPr lang="pl-PL" sz="2400" b="1" dirty="0">
                <a:ln w="0"/>
                <a:solidFill>
                  <a:srgbClr val="FF0000"/>
                </a:solidFill>
                <a:effectLst>
                  <a:outerShdw blurRad="38100" dist="19050" dir="2700000" algn="tl" rotWithShape="0">
                    <a:schemeClr val="dk1">
                      <a:alpha val="40000"/>
                    </a:schemeClr>
                  </a:outerShdw>
                </a:effectLst>
              </a:rPr>
              <a:t>ekonomicznych  i socjalnych</a:t>
            </a:r>
          </a:p>
        </p:txBody>
      </p:sp>
      <p:sp>
        <p:nvSpPr>
          <p:cNvPr id="23" name="Prostokąt 3"/>
          <p:cNvSpPr/>
          <p:nvPr/>
        </p:nvSpPr>
        <p:spPr bwMode="auto">
          <a:xfrm>
            <a:off x="1116000" y="1692911"/>
            <a:ext cx="7488000" cy="1620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2" name="Rectangle 1"/>
          <p:cNvSpPr>
            <a:spLocks noChangeAspect="1" noChangeArrowheads="1"/>
          </p:cNvSpPr>
          <p:nvPr/>
        </p:nvSpPr>
        <p:spPr bwMode="auto">
          <a:xfrm>
            <a:off x="827584" y="26234"/>
            <a:ext cx="8100392" cy="810478"/>
          </a:xfrm>
          <a:prstGeom prst="rect">
            <a:avLst/>
          </a:prstGeom>
        </p:spPr>
        <p:txBody>
          <a:bodyPr wrap="square">
            <a:spAutoFit/>
          </a:bodyPr>
          <a:lstStyle/>
          <a:p>
            <a:pPr algn="ctr">
              <a:lnSpc>
                <a:spcPts val="2800"/>
              </a:lnSpc>
            </a:pPr>
            <a:r>
              <a:rPr lang="pl-PL" sz="28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19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Pub. 26 (1977 r.), ICRP Pub. 60 ( 1990 r.), ICRP Pub. 103 (2007 r.)</a:t>
            </a:r>
          </a:p>
        </p:txBody>
      </p:sp>
      <p:sp>
        <p:nvSpPr>
          <p:cNvPr id="13" name="Prostokąt 12"/>
          <p:cNvSpPr/>
          <p:nvPr/>
        </p:nvSpPr>
        <p:spPr>
          <a:xfrm>
            <a:off x="1067296" y="908720"/>
            <a:ext cx="7825184" cy="712183"/>
          </a:xfrm>
          <a:prstGeom prst="rect">
            <a:avLst/>
          </a:prstGeom>
        </p:spPr>
        <p:txBody>
          <a:bodyPr wrap="square">
            <a:spAutoFit/>
          </a:bodyPr>
          <a:lstStyle/>
          <a:p>
            <a:pPr>
              <a:lnSpc>
                <a:spcPts val="2400"/>
              </a:lnSpc>
            </a:pP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Nowe zalecenia ICRP z 2007 Pub.103 zawarte w Dyrektywie Rady UE 2013/59/EURATOM - </a:t>
            </a:r>
            <a:r>
              <a:rPr lang="pl-PL"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uwydatnienie roli procesu optymalizacji</a:t>
            </a:r>
          </a:p>
        </p:txBody>
      </p:sp>
      <p:sp>
        <p:nvSpPr>
          <p:cNvPr id="14" name="Prostokąt 13"/>
          <p:cNvSpPr/>
          <p:nvPr/>
        </p:nvSpPr>
        <p:spPr>
          <a:xfrm>
            <a:off x="1140669" y="3717304"/>
            <a:ext cx="7559936" cy="2448000"/>
          </a:xfrm>
          <a:prstGeom prst="rect">
            <a:avLst/>
          </a:prstGeom>
          <a:noFill/>
        </p:spPr>
        <p:txBody>
          <a:bodyPr wrap="square" lIns="91440" tIns="45720" rIns="91440" bIns="45720">
            <a:spAutoFit/>
          </a:bodyPr>
          <a:lstStyle/>
          <a:p>
            <a:pPr algn="ctr"/>
            <a:r>
              <a:rPr lang="pl-PL" sz="2000" dirty="0">
                <a:ln w="0"/>
                <a:solidFill>
                  <a:srgbClr val="0000CC"/>
                </a:solidFill>
                <a:effectLst>
                  <a:outerShdw blurRad="38100" dist="19050" dir="2700000" algn="tl" rotWithShape="0">
                    <a:schemeClr val="dk1">
                      <a:alpha val="40000"/>
                    </a:schemeClr>
                  </a:outerShdw>
                </a:effectLst>
              </a:rPr>
              <a:t>Pomimo tego że Komisja ICRP sugerowała formalną analizę finansową kosztów i korzyści na podstawie zbiorowego równoważnika dawki (</a:t>
            </a:r>
            <a:r>
              <a:rPr lang="pl-PL" sz="2000" dirty="0" err="1">
                <a:ln w="0"/>
                <a:solidFill>
                  <a:srgbClr val="0000CC"/>
                </a:solidFill>
                <a:effectLst>
                  <a:outerShdw blurRad="38100" dist="19050" dir="2700000" algn="tl" rotWithShape="0">
                    <a:schemeClr val="dk1">
                      <a:alpha val="40000"/>
                    </a:schemeClr>
                  </a:outerShdw>
                </a:effectLst>
              </a:rPr>
              <a:t>collective</a:t>
            </a:r>
            <a:r>
              <a:rPr lang="pl-PL" sz="2000" dirty="0">
                <a:ln w="0"/>
                <a:solidFill>
                  <a:srgbClr val="0000CC"/>
                </a:solidFill>
                <a:effectLst>
                  <a:outerShdw blurRad="38100" dist="19050" dir="2700000" algn="tl" rotWithShape="0">
                    <a:schemeClr val="dk1">
                      <a:alpha val="40000"/>
                    </a:schemeClr>
                  </a:outerShdw>
                </a:effectLst>
              </a:rPr>
              <a:t> </a:t>
            </a:r>
            <a:r>
              <a:rPr lang="pl-PL" sz="2000" dirty="0" err="1">
                <a:ln w="0"/>
                <a:solidFill>
                  <a:srgbClr val="0000CC"/>
                </a:solidFill>
                <a:effectLst>
                  <a:outerShdw blurRad="38100" dist="19050" dir="2700000" algn="tl" rotWithShape="0">
                    <a:schemeClr val="dk1">
                      <a:alpha val="40000"/>
                    </a:schemeClr>
                  </a:outerShdw>
                </a:effectLst>
              </a:rPr>
              <a:t>dose</a:t>
            </a:r>
            <a:r>
              <a:rPr lang="pl-PL" sz="2000" dirty="0">
                <a:ln w="0"/>
                <a:solidFill>
                  <a:srgbClr val="0000CC"/>
                </a:solidFill>
                <a:effectLst>
                  <a:outerShdw blurRad="38100" dist="19050" dir="2700000" algn="tl" rotWithShape="0">
                    <a:schemeClr val="dk1">
                      <a:alpha val="40000"/>
                    </a:schemeClr>
                  </a:outerShdw>
                </a:effectLst>
              </a:rPr>
              <a:t> </a:t>
            </a:r>
            <a:r>
              <a:rPr lang="pl-PL" sz="2000" dirty="0" err="1">
                <a:ln w="0"/>
                <a:solidFill>
                  <a:srgbClr val="0000CC"/>
                </a:solidFill>
                <a:effectLst>
                  <a:outerShdw blurRad="38100" dist="19050" dir="2700000" algn="tl" rotWithShape="0">
                    <a:schemeClr val="dk1">
                      <a:alpha val="40000"/>
                    </a:schemeClr>
                  </a:outerShdw>
                </a:effectLst>
              </a:rPr>
              <a:t>equivalent</a:t>
            </a:r>
            <a:r>
              <a:rPr lang="pl-PL" sz="2000" dirty="0">
                <a:ln w="0"/>
                <a:solidFill>
                  <a:srgbClr val="0000CC"/>
                </a:solidFill>
                <a:effectLst>
                  <a:outerShdw blurRad="38100" dist="19050" dir="2700000" algn="tl" rotWithShape="0">
                    <a:schemeClr val="dk1">
                      <a:alpha val="40000"/>
                    </a:schemeClr>
                  </a:outerShdw>
                </a:effectLst>
              </a:rPr>
              <a:t>), </a:t>
            </a:r>
          </a:p>
          <a:p>
            <a:pPr algn="ctr"/>
            <a:r>
              <a:rPr lang="pl-PL" sz="2000" dirty="0">
                <a:ln w="0"/>
                <a:solidFill>
                  <a:srgbClr val="0000CC"/>
                </a:solidFill>
                <a:effectLst>
                  <a:outerShdw blurRad="38100" dist="19050" dir="2700000" algn="tl" rotWithShape="0">
                    <a:schemeClr val="dk1">
                      <a:alpha val="40000"/>
                    </a:schemeClr>
                  </a:outerShdw>
                </a:effectLst>
              </a:rPr>
              <a:t>nie zaleca tego podejścia jako rozstrzygającego.</a:t>
            </a:r>
          </a:p>
          <a:p>
            <a:pPr algn="ctr"/>
            <a:r>
              <a:rPr lang="pl-PL" sz="2000" dirty="0">
                <a:ln w="0"/>
                <a:solidFill>
                  <a:srgbClr val="0000CC"/>
                </a:solidFill>
                <a:effectLst>
                  <a:outerShdw blurRad="38100" dist="19050" dir="2700000" algn="tl" rotWithShape="0">
                    <a:schemeClr val="dk1">
                      <a:alpha val="40000"/>
                    </a:schemeClr>
                  </a:outerShdw>
                </a:effectLst>
              </a:rPr>
              <a:t>W ICRP pub. 103 (2007 r.) jak również w </a:t>
            </a:r>
            <a:r>
              <a:rPr lang="pl-PL" sz="2000" dirty="0">
                <a:ln w="0"/>
                <a:solidFill>
                  <a:srgbClr val="0000CC"/>
                </a:solidFill>
                <a:effectLst>
                  <a:outerShdw blurRad="38100" dist="19050" dir="2700000" algn="tl" rotWithShape="0">
                    <a:schemeClr val="dk1">
                      <a:alpha val="40000"/>
                    </a:schemeClr>
                  </a:outerShdw>
                </a:effectLst>
                <a:ea typeface="Tahoma" pitchFamily="34" charset="0"/>
                <a:cs typeface="Tahoma" pitchFamily="34" charset="0"/>
              </a:rPr>
              <a:t>Dyrektywie Rady UE 2013/59/EURATOM </a:t>
            </a:r>
            <a:r>
              <a:rPr lang="pl-PL" sz="2000" dirty="0">
                <a:ln w="0"/>
                <a:solidFill>
                  <a:srgbClr val="0000CC"/>
                </a:solidFill>
                <a:effectLst>
                  <a:outerShdw blurRad="38100" dist="19050" dir="2700000" algn="tl" rotWithShape="0">
                    <a:schemeClr val="dk1">
                      <a:alpha val="40000"/>
                    </a:schemeClr>
                  </a:outerShdw>
                </a:effectLst>
              </a:rPr>
              <a:t>ogranicznik dawki zyskał status limitu użytkowego ustalanego przez organ nadzorczy</a:t>
            </a:r>
            <a:endParaRPr lang="pl-PL" sz="2000" b="1" dirty="0">
              <a:ln w="0"/>
              <a:solidFill>
                <a:srgbClr val="0000CC"/>
              </a:solidFill>
              <a:effectLst>
                <a:outerShdw blurRad="38100" dist="19050" dir="2700000" algn="tl" rotWithShape="0">
                  <a:schemeClr val="dk1">
                    <a:alpha val="40000"/>
                  </a:schemeClr>
                </a:outerShdw>
              </a:effectLst>
            </a:endParaRPr>
          </a:p>
        </p:txBody>
      </p:sp>
      <p:sp>
        <p:nvSpPr>
          <p:cNvPr id="15" name="Prostokąt 3"/>
          <p:cNvSpPr/>
          <p:nvPr/>
        </p:nvSpPr>
        <p:spPr bwMode="auto">
          <a:xfrm>
            <a:off x="1115616" y="3666692"/>
            <a:ext cx="7488000" cy="2304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val="2829255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31</a:t>
            </a:fld>
            <a:endParaRPr lang="pl-PL" sz="1200" b="1" dirty="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33424"/>
            <a:ext cx="4408145" cy="316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4640"/>
          <a:stretch/>
        </p:blipFill>
        <p:spPr bwMode="auto">
          <a:xfrm>
            <a:off x="4859808" y="2733424"/>
            <a:ext cx="3982907" cy="316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upa 18"/>
          <p:cNvGrpSpPr/>
          <p:nvPr/>
        </p:nvGrpSpPr>
        <p:grpSpPr>
          <a:xfrm>
            <a:off x="971600" y="3057007"/>
            <a:ext cx="2736999" cy="2232248"/>
            <a:chOff x="1114921" y="2996952"/>
            <a:chExt cx="2736999" cy="2232248"/>
          </a:xfrm>
        </p:grpSpPr>
        <p:cxnSp>
          <p:nvCxnSpPr>
            <p:cNvPr id="20" name="Łącznik prostoliniowy 2"/>
            <p:cNvCxnSpPr/>
            <p:nvPr/>
          </p:nvCxnSpPr>
          <p:spPr>
            <a:xfrm flipV="1">
              <a:off x="1114921" y="2996952"/>
              <a:ext cx="2736999" cy="2232248"/>
            </a:xfrm>
            <a:prstGeom prst="line">
              <a:avLst/>
            </a:prstGeom>
            <a:ln>
              <a:solidFill>
                <a:srgbClr val="FF0000">
                  <a:alpha val="40000"/>
                </a:srgbClr>
              </a:solidFill>
            </a:ln>
          </p:spPr>
          <p:style>
            <a:lnRef idx="3">
              <a:schemeClr val="accent6"/>
            </a:lnRef>
            <a:fillRef idx="0">
              <a:schemeClr val="accent6"/>
            </a:fillRef>
            <a:effectRef idx="2">
              <a:schemeClr val="accent6"/>
            </a:effectRef>
            <a:fontRef idx="minor">
              <a:schemeClr val="tx1"/>
            </a:fontRef>
          </p:style>
        </p:cxnSp>
        <p:cxnSp>
          <p:nvCxnSpPr>
            <p:cNvPr id="21" name="Łącznik prostoliniowy 19"/>
            <p:cNvCxnSpPr/>
            <p:nvPr/>
          </p:nvCxnSpPr>
          <p:spPr>
            <a:xfrm flipH="1" flipV="1">
              <a:off x="1403648" y="3123341"/>
              <a:ext cx="2376264" cy="2033851"/>
            </a:xfrm>
            <a:prstGeom prst="line">
              <a:avLst/>
            </a:prstGeom>
            <a:ln>
              <a:solidFill>
                <a:srgbClr val="FF0000">
                  <a:alpha val="40000"/>
                </a:srgbClr>
              </a:solidFill>
            </a:ln>
          </p:spPr>
          <p:style>
            <a:lnRef idx="3">
              <a:schemeClr val="accent6"/>
            </a:lnRef>
            <a:fillRef idx="0">
              <a:schemeClr val="accent6"/>
            </a:fillRef>
            <a:effectRef idx="2">
              <a:schemeClr val="accent6"/>
            </a:effectRef>
            <a:fontRef idx="minor">
              <a:schemeClr val="tx1"/>
            </a:fontRef>
          </p:style>
        </p:cxnSp>
      </p:grpSp>
      <p:sp>
        <p:nvSpPr>
          <p:cNvPr id="3" name="Prostokąt 2"/>
          <p:cNvSpPr/>
          <p:nvPr/>
        </p:nvSpPr>
        <p:spPr>
          <a:xfrm>
            <a:off x="1115616" y="909483"/>
            <a:ext cx="7559936" cy="1692771"/>
          </a:xfrm>
          <a:prstGeom prst="rect">
            <a:avLst/>
          </a:prstGeom>
          <a:noFill/>
        </p:spPr>
        <p:txBody>
          <a:bodyPr wrap="square" lIns="91440" tIns="45720" rIns="91440" bIns="45720">
            <a:spAutoFit/>
          </a:bodyPr>
          <a:lstStyle/>
          <a:p>
            <a:r>
              <a:rPr lang="pl-PL" sz="2400" b="0" cap="none" spc="0" dirty="0">
                <a:ln w="0"/>
                <a:solidFill>
                  <a:srgbClr val="0000CC"/>
                </a:solidFill>
                <a:effectLst>
                  <a:outerShdw blurRad="38100" dist="19050" dir="2700000" algn="tl" rotWithShape="0">
                    <a:schemeClr val="dk1">
                      <a:alpha val="40000"/>
                    </a:schemeClr>
                  </a:outerShdw>
                </a:effectLst>
              </a:rPr>
              <a:t>ogranicznik dawki </a:t>
            </a:r>
            <a:r>
              <a:rPr lang="pl-PL" sz="2000" b="0" cap="none" spc="0" dirty="0">
                <a:ln w="0"/>
                <a:solidFill>
                  <a:srgbClr val="0000CC"/>
                </a:solidFill>
                <a:effectLst>
                  <a:outerShdw blurRad="38100" dist="19050" dir="2700000" algn="tl" rotWithShape="0">
                    <a:schemeClr val="dk1">
                      <a:alpha val="40000"/>
                    </a:schemeClr>
                  </a:outerShdw>
                </a:effectLst>
              </a:rPr>
              <a:t>gwarantuje że w procesie optymalizacji planowanych warunków narażenia nie tworzą się „niesprawiedliwości”  ( </a:t>
            </a:r>
            <a:r>
              <a:rPr lang="pl-PL" sz="2000" b="0" cap="none" spc="0" dirty="0" err="1">
                <a:ln w="0"/>
                <a:solidFill>
                  <a:srgbClr val="0000CC"/>
                </a:solidFill>
                <a:effectLst>
                  <a:outerShdw blurRad="38100" dist="19050" dir="2700000" algn="tl" rotWithShape="0">
                    <a:schemeClr val="dk1">
                      <a:alpha val="40000"/>
                    </a:schemeClr>
                  </a:outerShdw>
                </a:effectLst>
              </a:rPr>
              <a:t>inequities</a:t>
            </a:r>
            <a:r>
              <a:rPr lang="pl-PL" sz="2000" b="0" cap="none" spc="0" dirty="0">
                <a:ln w="0"/>
                <a:solidFill>
                  <a:srgbClr val="0000CC"/>
                </a:solidFill>
                <a:effectLst>
                  <a:outerShdw blurRad="38100" dist="19050" dir="2700000" algn="tl" rotWithShape="0">
                    <a:schemeClr val="dk1">
                      <a:alpha val="40000"/>
                    </a:schemeClr>
                  </a:outerShdw>
                </a:effectLst>
              </a:rPr>
              <a:t> ),  to znaczy nie zachodzą przypadki,  że niektóre osoby w schemacie optymalizacji mogą być narażone na dawki  znacznie przewyższające średnią bliskie lub przekraczające limit dawki</a:t>
            </a:r>
          </a:p>
        </p:txBody>
      </p:sp>
      <p:sp>
        <p:nvSpPr>
          <p:cNvPr id="23" name="Prostokąt 3"/>
          <p:cNvSpPr/>
          <p:nvPr/>
        </p:nvSpPr>
        <p:spPr bwMode="auto">
          <a:xfrm>
            <a:off x="1151576" y="969605"/>
            <a:ext cx="7488000" cy="1620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2" name="Rectangle 1"/>
          <p:cNvSpPr>
            <a:spLocks noChangeAspect="1" noChangeArrowheads="1"/>
          </p:cNvSpPr>
          <p:nvPr/>
        </p:nvSpPr>
        <p:spPr bwMode="auto">
          <a:xfrm>
            <a:off x="827584" y="241290"/>
            <a:ext cx="8100392" cy="451406"/>
          </a:xfrm>
          <a:prstGeom prst="rect">
            <a:avLst/>
          </a:prstGeom>
        </p:spPr>
        <p:txBody>
          <a:bodyPr wrap="square">
            <a:spAutoFit/>
          </a:bodyPr>
          <a:lstStyle/>
          <a:p>
            <a:pPr algn="ctr">
              <a:lnSpc>
                <a:spcPts val="2800"/>
              </a:lnSpc>
            </a:pPr>
            <a:r>
              <a:rPr lang="pl-PL"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Objaśnienie roli ogranicznika dawki w procesie optymalizacji</a:t>
            </a:r>
            <a:endParaRPr lang="pl-PL" sz="24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endParaRPr>
          </a:p>
        </p:txBody>
      </p:sp>
    </p:spTree>
    <p:extLst>
      <p:ext uri="{BB962C8B-B14F-4D97-AF65-F5344CB8AC3E}">
        <p14:creationId xmlns:p14="http://schemas.microsoft.com/office/powerpoint/2010/main" val="302216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32</a:t>
            </a:fld>
            <a:endParaRPr lang="pl-PL" sz="1200" b="1" dirty="0"/>
          </a:p>
        </p:txBody>
      </p:sp>
      <p:sp>
        <p:nvSpPr>
          <p:cNvPr id="13" name="pole tekstowe 12"/>
          <p:cNvSpPr txBox="1"/>
          <p:nvPr/>
        </p:nvSpPr>
        <p:spPr>
          <a:xfrm>
            <a:off x="1066626" y="836712"/>
            <a:ext cx="7681837" cy="502702"/>
          </a:xfrm>
          <a:prstGeom prst="rect">
            <a:avLst/>
          </a:prstGeom>
        </p:spPr>
        <p:txBody>
          <a:bodyPr wrap="square" rtlCol="0">
            <a:spAutoFit/>
          </a:bodyPr>
          <a:lstStyle/>
          <a:p>
            <a:pPr>
              <a:lnSpc>
                <a:spcPts val="3200"/>
              </a:lnSpc>
            </a:pPr>
            <a:r>
              <a:rPr lang="pl-PL" sz="2400" dirty="0">
                <a:ln w="0"/>
                <a:solidFill>
                  <a:srgbClr val="0000CC"/>
                </a:solidFill>
                <a:effectLst>
                  <a:outerShdw blurRad="38100" dist="19050" dir="2700000" algn="tl" rotWithShape="0">
                    <a:schemeClr val="dk1">
                      <a:alpha val="40000"/>
                    </a:schemeClr>
                  </a:outerShdw>
                </a:effectLst>
              </a:rPr>
              <a:t>Sformalizowany proces optymalizacji</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790328"/>
            <a:ext cx="5184576" cy="328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581" y="3425373"/>
            <a:ext cx="1764243" cy="266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527" y="1315324"/>
            <a:ext cx="1640906" cy="197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Prostokąt 3"/>
          <p:cNvSpPr/>
          <p:nvPr/>
        </p:nvSpPr>
        <p:spPr bwMode="auto">
          <a:xfrm>
            <a:off x="1116013" y="1268760"/>
            <a:ext cx="7488000" cy="4932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1" name="Rectangle 1"/>
          <p:cNvSpPr>
            <a:spLocks noChangeAspect="1" noChangeArrowheads="1"/>
          </p:cNvSpPr>
          <p:nvPr/>
        </p:nvSpPr>
        <p:spPr bwMode="auto">
          <a:xfrm>
            <a:off x="827584" y="241290"/>
            <a:ext cx="8100392" cy="451406"/>
          </a:xfrm>
          <a:prstGeom prst="rect">
            <a:avLst/>
          </a:prstGeom>
        </p:spPr>
        <p:txBody>
          <a:bodyPr wrap="square">
            <a:spAutoFit/>
          </a:bodyPr>
          <a:lstStyle/>
          <a:p>
            <a:pPr algn="ctr">
              <a:lnSpc>
                <a:spcPts val="2800"/>
              </a:lnSpc>
            </a:pPr>
            <a:r>
              <a:rPr lang="pl-PL"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Objaśnienie roli ogranicznika dawki w procesie optymalizacji</a:t>
            </a:r>
            <a:endParaRPr lang="pl-PL" sz="24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endParaRPr>
          </a:p>
        </p:txBody>
      </p:sp>
      <p:sp>
        <p:nvSpPr>
          <p:cNvPr id="2" name="pole tekstowe 1"/>
          <p:cNvSpPr txBox="1"/>
          <p:nvPr/>
        </p:nvSpPr>
        <p:spPr>
          <a:xfrm>
            <a:off x="7047904" y="3434617"/>
            <a:ext cx="1907704" cy="954107"/>
          </a:xfrm>
          <a:prstGeom prst="borderCallout1">
            <a:avLst>
              <a:gd name="adj1" fmla="val 18750"/>
              <a:gd name="adj2" fmla="val -8333"/>
              <a:gd name="adj3" fmla="val -31742"/>
              <a:gd name="adj4" fmla="val -46564"/>
            </a:avLst>
          </a:prstGeom>
          <a:noFill/>
          <a:ln>
            <a:solidFill>
              <a:schemeClr val="accent1"/>
            </a:solidFill>
            <a:headEnd type="none" w="med" len="lg"/>
            <a:tailEnd type="triangle" w="med" len="lg"/>
          </a:ln>
        </p:spPr>
        <p:txBody>
          <a:bodyPr wrap="square" rtlCol="0">
            <a:spAutoFit/>
          </a:bodyPr>
          <a:lstStyle/>
          <a:p>
            <a:pPr algn="ctr"/>
            <a:r>
              <a:rPr lang="pl-PL" sz="1400" dirty="0">
                <a:ln w="0"/>
                <a:solidFill>
                  <a:srgbClr val="0066FF"/>
                </a:solidFill>
                <a:effectLst>
                  <a:outerShdw blurRad="38100" dist="19050" dir="2700000" algn="tl" rotWithShape="0">
                    <a:schemeClr val="dk1">
                      <a:alpha val="40000"/>
                    </a:schemeClr>
                  </a:outerShdw>
                </a:effectLst>
                <a:latin typeface="+mj-lt"/>
                <a:ea typeface="Tahoma" pitchFamily="34" charset="0"/>
                <a:cs typeface="Tahoma" pitchFamily="34" charset="0"/>
              </a:rPr>
              <a:t>koszty </a:t>
            </a:r>
            <a:r>
              <a:rPr lang="pl-PL" sz="1400" dirty="0" err="1">
                <a:ln w="0"/>
                <a:solidFill>
                  <a:srgbClr val="0066FF"/>
                </a:solidFill>
                <a:effectLst>
                  <a:outerShdw blurRad="38100" dist="19050" dir="2700000" algn="tl" rotWithShape="0">
                    <a:schemeClr val="dk1">
                      <a:alpha val="40000"/>
                    </a:schemeClr>
                  </a:outerShdw>
                </a:effectLst>
                <a:latin typeface="+mj-lt"/>
                <a:ea typeface="Tahoma" pitchFamily="34" charset="0"/>
                <a:cs typeface="Tahoma" pitchFamily="34" charset="0"/>
              </a:rPr>
              <a:t>manSv</a:t>
            </a:r>
            <a:endParaRPr lang="pl-PL" sz="1400" dirty="0">
              <a:ln w="0"/>
              <a:solidFill>
                <a:srgbClr val="0066FF"/>
              </a:solidFill>
              <a:effectLst>
                <a:outerShdw blurRad="38100" dist="19050" dir="2700000" algn="tl" rotWithShape="0">
                  <a:schemeClr val="dk1">
                    <a:alpha val="40000"/>
                  </a:schemeClr>
                </a:outerShdw>
              </a:effectLst>
              <a:latin typeface="+mj-lt"/>
              <a:ea typeface="Tahoma" pitchFamily="34" charset="0"/>
              <a:cs typeface="Tahoma" pitchFamily="34" charset="0"/>
            </a:endParaRPr>
          </a:p>
          <a:p>
            <a:pPr algn="ctr"/>
            <a:r>
              <a:rPr lang="pl-PL" sz="1400" dirty="0">
                <a:ln w="0"/>
                <a:solidFill>
                  <a:srgbClr val="0066FF"/>
                </a:solidFill>
                <a:effectLst>
                  <a:outerShdw blurRad="38100" dist="19050" dir="2700000" algn="tl" rotWithShape="0">
                    <a:schemeClr val="dk1">
                      <a:alpha val="40000"/>
                    </a:schemeClr>
                  </a:outerShdw>
                </a:effectLst>
                <a:latin typeface="+mj-lt"/>
                <a:ea typeface="Tahoma" pitchFamily="34" charset="0"/>
                <a:cs typeface="Tahoma" pitchFamily="34" charset="0"/>
              </a:rPr>
              <a:t> (</a:t>
            </a:r>
            <a:r>
              <a:rPr lang="pl-PL" sz="1400" i="1" dirty="0">
                <a:ln w="0"/>
                <a:solidFill>
                  <a:srgbClr val="0066FF"/>
                </a:solidFill>
                <a:effectLst>
                  <a:outerShdw blurRad="38100" dist="19050" dir="2700000" algn="tl" rotWithShape="0">
                    <a:schemeClr val="dk1">
                      <a:alpha val="40000"/>
                    </a:schemeClr>
                  </a:outerShdw>
                </a:effectLst>
                <a:latin typeface="+mj-lt"/>
                <a:ea typeface="Tahoma" pitchFamily="34" charset="0"/>
                <a:cs typeface="Tahoma" pitchFamily="34" charset="0"/>
              </a:rPr>
              <a:t>leczenia nowotworów  indukowanych promieniowaniem</a:t>
            </a:r>
            <a:r>
              <a:rPr lang="pl-PL" sz="1400" dirty="0">
                <a:ln w="0"/>
                <a:solidFill>
                  <a:srgbClr val="0066FF"/>
                </a:solidFill>
                <a:effectLst>
                  <a:outerShdw blurRad="38100" dist="19050" dir="2700000" algn="tl" rotWithShape="0">
                    <a:schemeClr val="dk1">
                      <a:alpha val="40000"/>
                    </a:schemeClr>
                  </a:outerShdw>
                </a:effectLst>
                <a:latin typeface="+mj-lt"/>
                <a:ea typeface="Tahoma" pitchFamily="34" charset="0"/>
                <a:cs typeface="Tahoma" pitchFamily="34" charset="0"/>
              </a:rPr>
              <a:t>)</a:t>
            </a:r>
          </a:p>
        </p:txBody>
      </p:sp>
    </p:spTree>
    <p:extLst>
      <p:ext uri="{BB962C8B-B14F-4D97-AF65-F5344CB8AC3E}">
        <p14:creationId xmlns:p14="http://schemas.microsoft.com/office/powerpoint/2010/main" val="3145949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33</a:t>
            </a:fld>
            <a:endParaRPr lang="pl-PL" sz="1200" b="1" dirty="0"/>
          </a:p>
        </p:txBody>
      </p:sp>
      <p:sp>
        <p:nvSpPr>
          <p:cNvPr id="13" name="pole tekstowe 12"/>
          <p:cNvSpPr txBox="1"/>
          <p:nvPr/>
        </p:nvSpPr>
        <p:spPr>
          <a:xfrm>
            <a:off x="1066626" y="908720"/>
            <a:ext cx="7874845" cy="512320"/>
          </a:xfrm>
          <a:prstGeom prst="rect">
            <a:avLst/>
          </a:prstGeom>
        </p:spPr>
        <p:txBody>
          <a:bodyPr wrap="square" rtlCol="0">
            <a:spAutoFit/>
          </a:bodyPr>
          <a:lstStyle/>
          <a:p>
            <a:pPr>
              <a:lnSpc>
                <a:spcPts val="1600"/>
              </a:lnSpc>
            </a:pPr>
            <a:r>
              <a:rPr lang="pl-PL" spc="-60" dirty="0">
                <a:ln w="0"/>
                <a:solidFill>
                  <a:srgbClr val="0000CC"/>
                </a:solidFill>
                <a:effectLst>
                  <a:outerShdw blurRad="38100" dist="19050" dir="2700000" algn="tl" rotWithShape="0">
                    <a:schemeClr val="dk1">
                      <a:alpha val="40000"/>
                    </a:schemeClr>
                  </a:outerShdw>
                </a:effectLst>
              </a:rPr>
              <a:t>Wartości pieniężne jednostkowej dawki zbiorowej przyjęte w różnych krajach. System wartości pieniężnych w zależności od indywidualnej dawki rocznej [</a:t>
            </a:r>
            <a:r>
              <a:rPr lang="pl-PL" spc="-60" dirty="0" err="1">
                <a:ln w="0"/>
                <a:solidFill>
                  <a:srgbClr val="0000CC"/>
                </a:solidFill>
                <a:effectLst>
                  <a:outerShdw blurRad="38100" dist="19050" dir="2700000" algn="tl" rotWithShape="0">
                    <a:schemeClr val="dk1">
                      <a:alpha val="40000"/>
                    </a:schemeClr>
                  </a:outerShdw>
                </a:effectLst>
              </a:rPr>
              <a:t>mSv</a:t>
            </a:r>
            <a:r>
              <a:rPr lang="pl-PL" spc="-60" dirty="0">
                <a:ln w="0"/>
                <a:solidFill>
                  <a:srgbClr val="0000CC"/>
                </a:solidFill>
                <a:effectLst>
                  <a:outerShdw blurRad="38100" dist="19050" dir="2700000" algn="tl" rotWithShape="0">
                    <a:schemeClr val="dk1">
                      <a:alpha val="40000"/>
                    </a:schemeClr>
                  </a:outerShdw>
                </a:effectLst>
              </a:rPr>
              <a:t>]</a:t>
            </a:r>
          </a:p>
        </p:txBody>
      </p:sp>
      <p:sp>
        <p:nvSpPr>
          <p:cNvPr id="17" name="Rectangle 1"/>
          <p:cNvSpPr>
            <a:spLocks noChangeAspect="1" noChangeArrowheads="1"/>
          </p:cNvSpPr>
          <p:nvPr/>
        </p:nvSpPr>
        <p:spPr bwMode="auto">
          <a:xfrm>
            <a:off x="1115616" y="-27384"/>
            <a:ext cx="7488384" cy="810478"/>
          </a:xfrm>
          <a:prstGeom prst="rect">
            <a:avLst/>
          </a:prstGeom>
        </p:spPr>
        <p:txBody>
          <a:bodyPr wrap="square">
            <a:spAutoFit/>
          </a:bodyPr>
          <a:lstStyle/>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Ewolucja przepisów ochrony radiologicznej </a:t>
            </a:r>
          </a:p>
          <a:p>
            <a:pPr algn="ctr">
              <a:lnSpc>
                <a:spcPts val="2800"/>
              </a:lnSpc>
            </a:pPr>
            <a:r>
              <a:rPr lang="pl-PL" sz="26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wg. zaleceń ICRP 1977 r., 1990 r., 2007 r.</a:t>
            </a:r>
          </a:p>
        </p:txBody>
      </p:sp>
      <p:graphicFrame>
        <p:nvGraphicFramePr>
          <p:cNvPr id="3" name="Tabela 2"/>
          <p:cNvGraphicFramePr>
            <a:graphicFrameLocks noGrp="1"/>
          </p:cNvGraphicFramePr>
          <p:nvPr>
            <p:extLst>
              <p:ext uri="{D42A27DB-BD31-4B8C-83A1-F6EECF244321}">
                <p14:modId xmlns:p14="http://schemas.microsoft.com/office/powerpoint/2010/main" val="2135792568"/>
              </p:ext>
            </p:extLst>
          </p:nvPr>
        </p:nvGraphicFramePr>
        <p:xfrm>
          <a:off x="1115616" y="1463990"/>
          <a:ext cx="7835046" cy="4773322"/>
        </p:xfrm>
        <a:graphic>
          <a:graphicData uri="http://schemas.openxmlformats.org/drawingml/2006/table">
            <a:tbl>
              <a:tblPr firstRow="1" firstCol="1" bandRow="1">
                <a:tableStyleId>{5C22544A-7EE6-4342-B048-85BDC9FD1C3A}</a:tableStyleId>
              </a:tblPr>
              <a:tblGrid>
                <a:gridCol w="1867322">
                  <a:extLst>
                    <a:ext uri="{9D8B030D-6E8A-4147-A177-3AD203B41FA5}">
                      <a16:colId xmlns:a16="http://schemas.microsoft.com/office/drawing/2014/main" val="236011680"/>
                    </a:ext>
                  </a:extLst>
                </a:gridCol>
                <a:gridCol w="947735">
                  <a:extLst>
                    <a:ext uri="{9D8B030D-6E8A-4147-A177-3AD203B41FA5}">
                      <a16:colId xmlns:a16="http://schemas.microsoft.com/office/drawing/2014/main" val="2755587728"/>
                    </a:ext>
                  </a:extLst>
                </a:gridCol>
                <a:gridCol w="1352786">
                  <a:extLst>
                    <a:ext uri="{9D8B030D-6E8A-4147-A177-3AD203B41FA5}">
                      <a16:colId xmlns:a16="http://schemas.microsoft.com/office/drawing/2014/main" val="3443301264"/>
                    </a:ext>
                  </a:extLst>
                </a:gridCol>
                <a:gridCol w="993493">
                  <a:extLst>
                    <a:ext uri="{9D8B030D-6E8A-4147-A177-3AD203B41FA5}">
                      <a16:colId xmlns:a16="http://schemas.microsoft.com/office/drawing/2014/main" val="3978343167"/>
                    </a:ext>
                  </a:extLst>
                </a:gridCol>
                <a:gridCol w="1336855">
                  <a:extLst>
                    <a:ext uri="{9D8B030D-6E8A-4147-A177-3AD203B41FA5}">
                      <a16:colId xmlns:a16="http://schemas.microsoft.com/office/drawing/2014/main" val="483724767"/>
                    </a:ext>
                  </a:extLst>
                </a:gridCol>
                <a:gridCol w="1336855">
                  <a:extLst>
                    <a:ext uri="{9D8B030D-6E8A-4147-A177-3AD203B41FA5}">
                      <a16:colId xmlns:a16="http://schemas.microsoft.com/office/drawing/2014/main" val="954113894"/>
                    </a:ext>
                  </a:extLst>
                </a:gridCol>
              </a:tblGrid>
              <a:tr h="173360">
                <a:tc>
                  <a:txBody>
                    <a:bodyPr/>
                    <a:lstStyle/>
                    <a:p>
                      <a:pPr indent="226695" algn="ctr">
                        <a:lnSpc>
                          <a:spcPts val="1200"/>
                        </a:lnSpc>
                        <a:spcAft>
                          <a:spcPts val="0"/>
                        </a:spcAft>
                      </a:pPr>
                      <a:r>
                        <a:rPr lang="pl-PL" sz="1200" dirty="0">
                          <a:effectLst/>
                        </a:rPr>
                        <a:t>Kraj</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ctr">
                        <a:lnSpc>
                          <a:spcPts val="1200"/>
                        </a:lnSpc>
                        <a:spcAft>
                          <a:spcPts val="0"/>
                        </a:spcAft>
                      </a:pPr>
                      <a:r>
                        <a:rPr lang="pl-PL" sz="1200" dirty="0">
                          <a:effectLst/>
                        </a:rPr>
                        <a:t>Rok przyjęcia</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gridSpan="2">
                  <a:txBody>
                    <a:bodyPr/>
                    <a:lstStyle/>
                    <a:p>
                      <a:pPr indent="226695" algn="ctr">
                        <a:lnSpc>
                          <a:spcPts val="1200"/>
                        </a:lnSpc>
                        <a:spcAft>
                          <a:spcPts val="0"/>
                        </a:spcAft>
                      </a:pPr>
                      <a:r>
                        <a:rPr lang="en-US" sz="1200" dirty="0">
                          <a:effectLst/>
                        </a:rPr>
                        <a:t>Range of </a:t>
                      </a:r>
                      <a:r>
                        <a:rPr lang="en-US" sz="1200" dirty="0" err="1">
                          <a:effectLst/>
                        </a:rPr>
                        <a:t>indywidual</a:t>
                      </a:r>
                      <a:r>
                        <a:rPr lang="en-US" sz="1200" dirty="0">
                          <a:effectLst/>
                        </a:rPr>
                        <a:t> doses [</a:t>
                      </a:r>
                      <a:r>
                        <a:rPr lang="en-US" sz="1200" dirty="0" err="1">
                          <a:effectLst/>
                        </a:rPr>
                        <a:t>mSv</a:t>
                      </a:r>
                      <a:r>
                        <a:rPr lang="en-US"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hMerge="1">
                  <a:txBody>
                    <a:bodyPr/>
                    <a:lstStyle/>
                    <a:p>
                      <a:endParaRPr lang="pl-PL"/>
                    </a:p>
                  </a:txBody>
                  <a:tcPr/>
                </a:tc>
                <a:tc rowSpan="2">
                  <a:txBody>
                    <a:bodyPr/>
                    <a:lstStyle/>
                    <a:p>
                      <a:pPr indent="226695" algn="ctr">
                        <a:lnSpc>
                          <a:spcPts val="1200"/>
                        </a:lnSpc>
                        <a:spcAft>
                          <a:spcPts val="0"/>
                        </a:spcAft>
                      </a:pPr>
                      <a:r>
                        <a:rPr lang="en-US" sz="1200">
                          <a:effectLst/>
                        </a:rPr>
                        <a:t>Monetary value of a man- sievert in the national currency</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rowSpan="2">
                  <a:txBody>
                    <a:bodyPr/>
                    <a:lstStyle/>
                    <a:p>
                      <a:pPr indent="226695" algn="ctr">
                        <a:lnSpc>
                          <a:spcPts val="1200"/>
                        </a:lnSpc>
                        <a:spcAft>
                          <a:spcPts val="0"/>
                        </a:spcAft>
                      </a:pPr>
                      <a:r>
                        <a:rPr lang="pl-PL" sz="1200" dirty="0">
                          <a:effectLst/>
                        </a:rPr>
                        <a:t>W przeliczeniu na złotówki</a:t>
                      </a:r>
                    </a:p>
                    <a:p>
                      <a:pPr indent="226695" algn="ctr">
                        <a:lnSpc>
                          <a:spcPts val="1200"/>
                        </a:lnSpc>
                        <a:spcAft>
                          <a:spcPts val="0"/>
                        </a:spcAft>
                      </a:pPr>
                      <a:r>
                        <a:rPr lang="pl-PL" sz="1200" dirty="0">
                          <a:effectLst/>
                        </a:rPr>
                        <a:t>(1 $= 3.15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5216669"/>
                  </a:ext>
                </a:extLst>
              </a:tr>
              <a:tr h="173360">
                <a:tc>
                  <a:txBody>
                    <a:bodyPr/>
                    <a:lstStyle/>
                    <a:p>
                      <a:pPr indent="226695">
                        <a:lnSpc>
                          <a:spcPts val="1200"/>
                        </a:lnSpc>
                      </a:pPr>
                      <a:endParaRPr lang="pl-PL" sz="1200">
                        <a:effectLst/>
                        <a:latin typeface="Calibri" panose="020F0502020204030204" pitchFamily="34" charset="0"/>
                        <a:cs typeface="Times New Roman" panose="02020603050405020304" pitchFamily="18" charset="0"/>
                      </a:endParaRPr>
                    </a:p>
                  </a:txBody>
                  <a:tcPr marL="39006" marR="39006" marT="0" marB="0" anchor="ctr"/>
                </a:tc>
                <a:tc>
                  <a:txBody>
                    <a:bodyPr/>
                    <a:lstStyle/>
                    <a:p>
                      <a:pPr indent="226695">
                        <a:lnSpc>
                          <a:spcPts val="1200"/>
                        </a:lnSpc>
                      </a:pPr>
                      <a:endParaRPr lang="pl-PL" sz="1200">
                        <a:effectLst/>
                        <a:latin typeface="Calibri" panose="020F0502020204030204" pitchFamily="34"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a:effectLst/>
                        </a:rPr>
                        <a:t>od</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do</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846021064"/>
                  </a:ext>
                </a:extLst>
              </a:tr>
              <a:tr h="95348">
                <a:tc rowSpan="5">
                  <a:txBody>
                    <a:bodyPr/>
                    <a:lstStyle/>
                    <a:p>
                      <a:pPr indent="226695" algn="l">
                        <a:lnSpc>
                          <a:spcPts val="1200"/>
                        </a:lnSpc>
                        <a:spcAft>
                          <a:spcPts val="0"/>
                        </a:spcAft>
                      </a:pPr>
                      <a:r>
                        <a:rPr lang="pl-PL" sz="1200" dirty="0">
                          <a:effectLst/>
                        </a:rPr>
                        <a:t>Belgia SCK-SCN</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rowSpan="5">
                  <a:txBody>
                    <a:bodyPr/>
                    <a:lstStyle/>
                    <a:p>
                      <a:pPr indent="226695" algn="ctr">
                        <a:lnSpc>
                          <a:spcPts val="1200"/>
                        </a:lnSpc>
                        <a:spcAft>
                          <a:spcPts val="0"/>
                        </a:spcAft>
                      </a:pPr>
                      <a:r>
                        <a:rPr lang="pl-PL" sz="1200" dirty="0">
                          <a:effectLst/>
                        </a:rPr>
                        <a:t>1995</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a:effectLst/>
                        </a:rPr>
                        <a:t>&lt;1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nSpc>
                          <a:spcPts val="1200"/>
                        </a:lnSpc>
                      </a:pPr>
                      <a:endParaRPr lang="pl-PL" sz="1200">
                        <a:effectLst/>
                        <a:latin typeface="Calibri" panose="020F0502020204030204" pitchFamily="34"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$27 000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85 050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01912901"/>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a:effectLst/>
                        </a:rPr>
                        <a:t>1.0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ctr">
                        <a:lnSpc>
                          <a:spcPts val="1200"/>
                        </a:lnSpc>
                        <a:spcAft>
                          <a:spcPts val="0"/>
                        </a:spcAft>
                      </a:pPr>
                      <a:r>
                        <a:rPr lang="pl-PL" sz="1200">
                          <a:effectLst/>
                        </a:rPr>
                        <a:t>2.0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a:effectLst/>
                        </a:rPr>
                        <a:t>$67 000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dirty="0">
                          <a:effectLst/>
                        </a:rPr>
                        <a:t>211 050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extLst>
                  <a:ext uri="{0D108BD9-81ED-4DB2-BD59-A6C34878D82A}">
                    <a16:rowId xmlns:a16="http://schemas.microsoft.com/office/drawing/2014/main" val="2381386350"/>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a:effectLst/>
                        </a:rPr>
                        <a:t>5.0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ctr">
                        <a:lnSpc>
                          <a:spcPts val="1200"/>
                        </a:lnSpc>
                        <a:spcAft>
                          <a:spcPts val="0"/>
                        </a:spcAft>
                      </a:pPr>
                      <a:r>
                        <a:rPr lang="pl-PL" sz="1200">
                          <a:effectLst/>
                        </a:rPr>
                        <a:t>10.0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a:effectLst/>
                        </a:rPr>
                        <a:t>$267 000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dirty="0">
                          <a:effectLst/>
                        </a:rPr>
                        <a:t>841 050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extLst>
                  <a:ext uri="{0D108BD9-81ED-4DB2-BD59-A6C34878D82A}">
                    <a16:rowId xmlns:a16="http://schemas.microsoft.com/office/drawing/2014/main" val="3598679772"/>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10.0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ctr">
                        <a:lnSpc>
                          <a:spcPts val="1200"/>
                        </a:lnSpc>
                        <a:spcAft>
                          <a:spcPts val="0"/>
                        </a:spcAft>
                      </a:pPr>
                      <a:r>
                        <a:rPr lang="pl-PL" sz="1200" dirty="0">
                          <a:effectLst/>
                        </a:rPr>
                        <a:t>20.0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dirty="0">
                          <a:effectLst/>
                        </a:rPr>
                        <a:t>$1 333 300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dirty="0">
                          <a:effectLst/>
                        </a:rPr>
                        <a:t>4 199 895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extLst>
                  <a:ext uri="{0D108BD9-81ED-4DB2-BD59-A6C34878D82A}">
                    <a16:rowId xmlns:a16="http://schemas.microsoft.com/office/drawing/2014/main" val="371347124"/>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a:effectLst/>
                        </a:rPr>
                        <a:t>20.0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50.0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$5 333 000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16 798 950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854890"/>
                  </a:ext>
                </a:extLst>
              </a:tr>
              <a:tr h="173360">
                <a:tc rowSpan="4">
                  <a:txBody>
                    <a:bodyPr/>
                    <a:lstStyle/>
                    <a:p>
                      <a:pPr indent="226695" algn="l">
                        <a:lnSpc>
                          <a:spcPts val="1200"/>
                        </a:lnSpc>
                        <a:spcAft>
                          <a:spcPts val="0"/>
                        </a:spcAft>
                      </a:pPr>
                      <a:r>
                        <a:rPr lang="en-US" sz="1200" dirty="0">
                          <a:effectLst/>
                        </a:rPr>
                        <a:t>France EDF</a:t>
                      </a:r>
                      <a:endParaRPr lang="pl-PL" sz="1200" dirty="0">
                        <a:effectLst/>
                      </a:endParaRPr>
                    </a:p>
                    <a:p>
                      <a:pPr indent="226695" algn="l">
                        <a:lnSpc>
                          <a:spcPts val="1200"/>
                        </a:lnSpc>
                        <a:spcAft>
                          <a:spcPts val="0"/>
                        </a:spcAft>
                      </a:pPr>
                      <a:r>
                        <a:rPr lang="en-US" sz="1200" dirty="0">
                          <a:effectLst/>
                        </a:rPr>
                        <a:t> (</a:t>
                      </a:r>
                      <a:r>
                        <a:rPr lang="en-US" sz="1200" dirty="0" err="1">
                          <a:effectLst/>
                        </a:rPr>
                        <a:t>Electricite</a:t>
                      </a:r>
                      <a:r>
                        <a:rPr lang="en-US" sz="1200" dirty="0">
                          <a:effectLst/>
                        </a:rPr>
                        <a:t> de France)</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rowSpan="4">
                  <a:txBody>
                    <a:bodyPr/>
                    <a:lstStyle/>
                    <a:p>
                      <a:pPr indent="226695" algn="ctr">
                        <a:lnSpc>
                          <a:spcPts val="1200"/>
                        </a:lnSpc>
                        <a:spcAft>
                          <a:spcPts val="0"/>
                        </a:spcAft>
                      </a:pPr>
                      <a:r>
                        <a:rPr lang="pl-PL" sz="1200" dirty="0">
                          <a:effectLst/>
                        </a:rPr>
                        <a:t>1993</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a:effectLst/>
                        </a:rPr>
                        <a:t>1.0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ctr">
                        <a:lnSpc>
                          <a:spcPts val="1200"/>
                        </a:lnSpc>
                        <a:spcAft>
                          <a:spcPts val="0"/>
                        </a:spcAft>
                      </a:pPr>
                      <a:r>
                        <a:rPr lang="pl-PL" sz="1200">
                          <a:effectLst/>
                        </a:rPr>
                        <a:t>5.0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a:effectLst/>
                        </a:rPr>
                        <a:t>$17 000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53 550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96406435"/>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5.0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ctr">
                        <a:lnSpc>
                          <a:spcPts val="1200"/>
                        </a:lnSpc>
                        <a:spcAft>
                          <a:spcPts val="0"/>
                        </a:spcAft>
                      </a:pPr>
                      <a:r>
                        <a:rPr lang="pl-PL" sz="1200">
                          <a:effectLst/>
                        </a:rPr>
                        <a:t>15.0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a:effectLst/>
                        </a:rPr>
                        <a:t>$83 000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dirty="0">
                          <a:effectLst/>
                        </a:rPr>
                        <a:t>261 450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extLst>
                  <a:ext uri="{0D108BD9-81ED-4DB2-BD59-A6C34878D82A}">
                    <a16:rowId xmlns:a16="http://schemas.microsoft.com/office/drawing/2014/main" val="3395034110"/>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15.0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ctr">
                        <a:lnSpc>
                          <a:spcPts val="1200"/>
                        </a:lnSpc>
                        <a:spcAft>
                          <a:spcPts val="0"/>
                        </a:spcAft>
                      </a:pPr>
                      <a:r>
                        <a:rPr lang="pl-PL" sz="1200" dirty="0">
                          <a:effectLst/>
                        </a:rPr>
                        <a:t>30.0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a:effectLst/>
                        </a:rPr>
                        <a:t>$1 117 000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dirty="0">
                          <a:effectLst/>
                        </a:rPr>
                        <a:t>3 518 550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extLst>
                  <a:ext uri="{0D108BD9-81ED-4DB2-BD59-A6C34878D82A}">
                    <a16:rowId xmlns:a16="http://schemas.microsoft.com/office/drawing/2014/main" val="1534174778"/>
                  </a:ext>
                </a:extLst>
              </a:tr>
              <a:tr h="218362">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30.0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50.0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$2 500 000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7 875 000.00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833493"/>
                  </a:ext>
                </a:extLst>
              </a:tr>
              <a:tr h="95348">
                <a:tc rowSpan="3">
                  <a:txBody>
                    <a:bodyPr/>
                    <a:lstStyle/>
                    <a:p>
                      <a:pPr indent="226695" algn="l">
                        <a:lnSpc>
                          <a:spcPts val="1200"/>
                        </a:lnSpc>
                        <a:spcAft>
                          <a:spcPts val="0"/>
                        </a:spcAft>
                      </a:pPr>
                      <a:r>
                        <a:rPr lang="en-US" sz="1200" dirty="0">
                          <a:effectLst/>
                        </a:rPr>
                        <a:t>Germany</a:t>
                      </a:r>
                      <a:endParaRPr lang="pl-PL" sz="1200" dirty="0">
                        <a:effectLst/>
                      </a:endParaRPr>
                    </a:p>
                    <a:p>
                      <a:pPr indent="226695" algn="l">
                        <a:lnSpc>
                          <a:spcPts val="1200"/>
                        </a:lnSpc>
                        <a:spcAft>
                          <a:spcPts val="0"/>
                        </a:spcAft>
                      </a:pPr>
                      <a:r>
                        <a:rPr lang="en-US" sz="1200" dirty="0">
                          <a:effectLst/>
                        </a:rPr>
                        <a:t>Proposal of VGB</a:t>
                      </a:r>
                      <a:endParaRPr lang="pl-PL" sz="1200" dirty="0">
                        <a:effectLst/>
                      </a:endParaRPr>
                    </a:p>
                    <a:p>
                      <a:pPr indent="226695" algn="l">
                        <a:lnSpc>
                          <a:spcPts val="1200"/>
                        </a:lnSpc>
                        <a:spcAft>
                          <a:spcPts val="0"/>
                        </a:spcAft>
                      </a:pPr>
                      <a:r>
                        <a:rPr lang="en-US" sz="1200" dirty="0">
                          <a:effectLst/>
                        </a:rPr>
                        <a:t> under trial </a:t>
                      </a:r>
                      <a:r>
                        <a:rPr lang="en-US" sz="1200" dirty="0" err="1">
                          <a:effectLst/>
                        </a:rPr>
                        <a:t>lineary</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rowSpan="3">
                  <a:txBody>
                    <a:bodyPr/>
                    <a:lstStyle/>
                    <a:p>
                      <a:pPr indent="226695" algn="ctr">
                        <a:lnSpc>
                          <a:spcPts val="1200"/>
                        </a:lnSpc>
                        <a:spcAft>
                          <a:spcPts val="0"/>
                        </a:spcAft>
                      </a:pPr>
                      <a:r>
                        <a:rPr lang="en-US" sz="1200" dirty="0">
                          <a:effectLst/>
                        </a:rPr>
                        <a:t>1996</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a:effectLst/>
                        </a:rPr>
                        <a:t>1.0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nSpc>
                          <a:spcPts val="1200"/>
                        </a:lnSpc>
                      </a:pPr>
                      <a:endParaRPr lang="pl-PL" sz="1200">
                        <a:effectLst/>
                        <a:latin typeface="Calibri" panose="020F0502020204030204" pitchFamily="34"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a:effectLst/>
                        </a:rPr>
                        <a:t>$0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96180385"/>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1.0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ctr">
                        <a:lnSpc>
                          <a:spcPts val="1200"/>
                        </a:lnSpc>
                        <a:spcAft>
                          <a:spcPts val="0"/>
                        </a:spcAft>
                      </a:pPr>
                      <a:r>
                        <a:rPr lang="pl-PL" sz="1200" dirty="0">
                          <a:effectLst/>
                        </a:rPr>
                        <a:t>10.0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a:effectLst/>
                        </a:rPr>
                        <a:t>$170 000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dirty="0">
                          <a:effectLst/>
                        </a:rPr>
                        <a:t>535 500.00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extLst>
                  <a:ext uri="{0D108BD9-81ED-4DB2-BD59-A6C34878D82A}">
                    <a16:rowId xmlns:a16="http://schemas.microsoft.com/office/drawing/2014/main" val="2576515983"/>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a:effectLst/>
                        </a:rPr>
                        <a:t>10.0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20.0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$1 665 000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5 244 750.00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671940"/>
                  </a:ext>
                </a:extLst>
              </a:tr>
              <a:tr h="173360">
                <a:tc rowSpan="2">
                  <a:txBody>
                    <a:bodyPr/>
                    <a:lstStyle/>
                    <a:p>
                      <a:pPr indent="226695" algn="l">
                        <a:lnSpc>
                          <a:spcPts val="1200"/>
                        </a:lnSpc>
                        <a:spcAft>
                          <a:spcPts val="0"/>
                        </a:spcAft>
                      </a:pPr>
                      <a:r>
                        <a:rPr lang="pl-PL" sz="1200" dirty="0" err="1">
                          <a:effectLst/>
                        </a:rPr>
                        <a:t>Netherlands</a:t>
                      </a:r>
                      <a:r>
                        <a:rPr lang="pl-PL" sz="1200" dirty="0">
                          <a:effectLst/>
                        </a:rPr>
                        <a:t> </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rowSpan="2">
                  <a:txBody>
                    <a:bodyPr/>
                    <a:lstStyle/>
                    <a:p>
                      <a:pPr indent="226695" algn="ctr">
                        <a:lnSpc>
                          <a:spcPts val="1200"/>
                        </a:lnSpc>
                        <a:spcAft>
                          <a:spcPts val="0"/>
                        </a:spcAft>
                      </a:pPr>
                      <a:r>
                        <a:rPr lang="pl-PL" sz="1200" dirty="0">
                          <a:effectLst/>
                        </a:rPr>
                        <a:t>1995</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1.0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ctr">
                        <a:lnSpc>
                          <a:spcPts val="1200"/>
                        </a:lnSpc>
                        <a:spcAft>
                          <a:spcPts val="0"/>
                        </a:spcAft>
                      </a:pPr>
                      <a:r>
                        <a:rPr lang="pl-PL" sz="1200">
                          <a:effectLst/>
                        </a:rPr>
                        <a:t>15.0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$500 000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1 575 000.00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40939157"/>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15.0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50.0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1 000 000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3 150 000.00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2253977"/>
                  </a:ext>
                </a:extLst>
              </a:tr>
              <a:tr h="173360">
                <a:tc rowSpan="2">
                  <a:txBody>
                    <a:bodyPr/>
                    <a:lstStyle/>
                    <a:p>
                      <a:pPr indent="226695" algn="l">
                        <a:lnSpc>
                          <a:spcPts val="1200"/>
                        </a:lnSpc>
                        <a:spcAft>
                          <a:spcPts val="0"/>
                        </a:spcAft>
                      </a:pPr>
                      <a:r>
                        <a:rPr lang="pl-PL" sz="1200">
                          <a:effectLst/>
                        </a:rPr>
                        <a:t>Spain</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rowSpan="2">
                  <a:txBody>
                    <a:bodyPr/>
                    <a:lstStyle/>
                    <a:p>
                      <a:pPr indent="226695" algn="ctr">
                        <a:lnSpc>
                          <a:spcPts val="1200"/>
                        </a:lnSpc>
                        <a:spcAft>
                          <a:spcPts val="0"/>
                        </a:spcAft>
                      </a:pPr>
                      <a:r>
                        <a:rPr lang="pl-PL" sz="1200" dirty="0">
                          <a:effectLst/>
                        </a:rPr>
                        <a:t>1994</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1.0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ctr">
                        <a:lnSpc>
                          <a:spcPts val="1200"/>
                        </a:lnSpc>
                        <a:spcAft>
                          <a:spcPts val="0"/>
                        </a:spcAft>
                      </a:pPr>
                      <a:r>
                        <a:rPr lang="pl-PL" sz="1200" dirty="0">
                          <a:effectLst/>
                        </a:rPr>
                        <a:t>3.0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a:effectLst/>
                        </a:rPr>
                        <a:t>$667 000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2 101 050.00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68822037"/>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a:effectLst/>
                        </a:rPr>
                        <a:t>3.0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50.0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$1 000 000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3 150 000.00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8280910"/>
                  </a:ext>
                </a:extLst>
              </a:tr>
              <a:tr h="173360">
                <a:tc rowSpan="2">
                  <a:txBody>
                    <a:bodyPr/>
                    <a:lstStyle/>
                    <a:p>
                      <a:pPr indent="226695" algn="l">
                        <a:lnSpc>
                          <a:spcPts val="1200"/>
                        </a:lnSpc>
                        <a:spcAft>
                          <a:spcPts val="0"/>
                        </a:spcAft>
                      </a:pPr>
                      <a:r>
                        <a:rPr lang="pl-PL" sz="1200" dirty="0" err="1">
                          <a:effectLst/>
                        </a:rPr>
                        <a:t>Sizewell</a:t>
                      </a:r>
                      <a:r>
                        <a:rPr lang="pl-PL" sz="1200" dirty="0">
                          <a:effectLst/>
                        </a:rPr>
                        <a:t> UK</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rowSpan="4">
                  <a:txBody>
                    <a:bodyPr/>
                    <a:lstStyle/>
                    <a:p>
                      <a:pPr indent="226695" algn="ctr">
                        <a:lnSpc>
                          <a:spcPts val="1200"/>
                        </a:lnSpc>
                        <a:spcAft>
                          <a:spcPts val="0"/>
                        </a:spcAft>
                      </a:pPr>
                      <a:r>
                        <a:rPr lang="pl-PL" sz="1200" dirty="0">
                          <a:effectLst/>
                        </a:rPr>
                        <a:t>1995</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a:effectLst/>
                        </a:rPr>
                        <a:t>1.0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ctr">
                        <a:lnSpc>
                          <a:spcPts val="1200"/>
                        </a:lnSpc>
                        <a:spcAft>
                          <a:spcPts val="0"/>
                        </a:spcAft>
                      </a:pPr>
                      <a:r>
                        <a:rPr lang="pl-PL" sz="1200">
                          <a:effectLst/>
                        </a:rPr>
                        <a:t>5.0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a:effectLst/>
                        </a:rPr>
                        <a:t>$17 000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53 550.00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7018945"/>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5.0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50.0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$85 000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267 750.00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510394"/>
                  </a:ext>
                </a:extLst>
              </a:tr>
              <a:tr h="173360">
                <a:tc rowSpan="2">
                  <a:txBody>
                    <a:bodyPr/>
                    <a:lstStyle/>
                    <a:p>
                      <a:pPr indent="226695" algn="l">
                        <a:lnSpc>
                          <a:spcPts val="1200"/>
                        </a:lnSpc>
                        <a:spcAft>
                          <a:spcPts val="0"/>
                        </a:spcAft>
                      </a:pPr>
                      <a:r>
                        <a:rPr lang="pl-PL" sz="1200" dirty="0">
                          <a:effectLst/>
                        </a:rPr>
                        <a:t>USA (NRC)</a:t>
                      </a:r>
                    </a:p>
                    <a:p>
                      <a:pPr indent="226695" algn="l">
                        <a:lnSpc>
                          <a:spcPts val="1200"/>
                        </a:lnSpc>
                        <a:spcAft>
                          <a:spcPts val="0"/>
                        </a:spcAft>
                      </a:pPr>
                      <a:r>
                        <a:rPr lang="pl-PL" sz="1200" dirty="0">
                          <a:effectLst/>
                        </a:rPr>
                        <a:t> </a:t>
                      </a:r>
                      <a:r>
                        <a:rPr lang="pl-PL" sz="1200" dirty="0" err="1">
                          <a:effectLst/>
                        </a:rPr>
                        <a:t>South</a:t>
                      </a:r>
                      <a:r>
                        <a:rPr lang="pl-PL" sz="1200" dirty="0">
                          <a:effectLst/>
                        </a:rPr>
                        <a:t> Texas </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vMerge="1">
                  <a:txBody>
                    <a:bodyPr/>
                    <a:lstStyle/>
                    <a:p>
                      <a:endParaRPr lang="pl-PL"/>
                    </a:p>
                  </a:txBody>
                  <a:tcPr/>
                </a:tc>
                <a:tc>
                  <a:txBody>
                    <a:bodyPr/>
                    <a:lstStyle/>
                    <a:p>
                      <a:pPr indent="226695" algn="ctr">
                        <a:lnSpc>
                          <a:spcPts val="1200"/>
                        </a:lnSpc>
                        <a:spcAft>
                          <a:spcPts val="0"/>
                        </a:spcAft>
                      </a:pPr>
                      <a:r>
                        <a:rPr lang="pl-PL" sz="1200" dirty="0">
                          <a:effectLst/>
                        </a:rPr>
                        <a:t>1.0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indent="226695" algn="ctr">
                        <a:lnSpc>
                          <a:spcPts val="1200"/>
                        </a:lnSpc>
                        <a:spcAft>
                          <a:spcPts val="0"/>
                        </a:spcAft>
                      </a:pPr>
                      <a:r>
                        <a:rPr lang="pl-PL" sz="1200">
                          <a:effectLst/>
                        </a:rPr>
                        <a:t>10.0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a:effectLst/>
                        </a:rPr>
                        <a:t>$500 000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1 575 000.00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0414360"/>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10.0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50.0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$25 000 000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78 750 000.00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4600155"/>
                  </a:ext>
                </a:extLst>
              </a:tr>
              <a:tr h="173360">
                <a:tc rowSpan="4">
                  <a:txBody>
                    <a:bodyPr/>
                    <a:lstStyle/>
                    <a:p>
                      <a:pPr indent="226695" algn="l">
                        <a:lnSpc>
                          <a:spcPts val="1200"/>
                        </a:lnSpc>
                        <a:spcAft>
                          <a:spcPts val="0"/>
                        </a:spcAft>
                      </a:pPr>
                      <a:r>
                        <a:rPr lang="pl-PL" sz="1200" dirty="0">
                          <a:effectLst/>
                        </a:rPr>
                        <a:t>Polska</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rowSpan="4">
                  <a:txBody>
                    <a:bodyPr/>
                    <a:lstStyle/>
                    <a:p>
                      <a:pPr indent="226695" algn="ctr">
                        <a:lnSpc>
                          <a:spcPts val="1200"/>
                        </a:lnSpc>
                        <a:spcAft>
                          <a:spcPts val="0"/>
                        </a:spcAft>
                      </a:pPr>
                      <a:r>
                        <a:rPr lang="pl-PL" sz="1200" dirty="0">
                          <a:effectLst/>
                        </a:rPr>
                        <a:t>Wartości  proponowane oszacowane CLOR 2014</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1.0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ctr">
                        <a:lnSpc>
                          <a:spcPts val="1200"/>
                        </a:lnSpc>
                        <a:spcAft>
                          <a:spcPts val="0"/>
                        </a:spcAft>
                      </a:pPr>
                      <a:r>
                        <a:rPr lang="pl-PL" sz="1200">
                          <a:effectLst/>
                        </a:rPr>
                        <a:t>5.0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a:effectLst/>
                        </a:rPr>
                        <a:t>$17 000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tc>
                  <a:txBody>
                    <a:bodyPr/>
                    <a:lstStyle/>
                    <a:p>
                      <a:pPr indent="226695" algn="r">
                        <a:lnSpc>
                          <a:spcPts val="1200"/>
                        </a:lnSpc>
                        <a:spcAft>
                          <a:spcPts val="0"/>
                        </a:spcAft>
                      </a:pPr>
                      <a:r>
                        <a:rPr lang="pl-PL" sz="1200" dirty="0">
                          <a:effectLst/>
                        </a:rPr>
                        <a:t>50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1119448"/>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a:effectLst/>
                        </a:rPr>
                        <a:t>5.0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ctr">
                        <a:lnSpc>
                          <a:spcPts val="1200"/>
                        </a:lnSpc>
                        <a:spcAft>
                          <a:spcPts val="0"/>
                        </a:spcAft>
                      </a:pPr>
                      <a:r>
                        <a:rPr lang="pl-PL" sz="1200">
                          <a:effectLst/>
                        </a:rPr>
                        <a:t>15.0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a:effectLst/>
                        </a:rPr>
                        <a:t>$83 000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dirty="0">
                          <a:effectLst/>
                        </a:rPr>
                        <a:t>260 000.00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extLst>
                  <a:ext uri="{0D108BD9-81ED-4DB2-BD59-A6C34878D82A}">
                    <a16:rowId xmlns:a16="http://schemas.microsoft.com/office/drawing/2014/main" val="2494821102"/>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15.0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ctr">
                        <a:lnSpc>
                          <a:spcPts val="1200"/>
                        </a:lnSpc>
                        <a:spcAft>
                          <a:spcPts val="0"/>
                        </a:spcAft>
                      </a:pPr>
                      <a:r>
                        <a:rPr lang="pl-PL" sz="1200">
                          <a:effectLst/>
                        </a:rPr>
                        <a:t>20.0 [mSv]</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a:effectLst/>
                        </a:rPr>
                        <a:t>$1 117 000</a:t>
                      </a:r>
                      <a:endParaRPr lang="pl-PL"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tc>
                  <a:txBody>
                    <a:bodyPr/>
                    <a:lstStyle/>
                    <a:p>
                      <a:pPr indent="226695" algn="r">
                        <a:lnSpc>
                          <a:spcPts val="1200"/>
                        </a:lnSpc>
                        <a:spcAft>
                          <a:spcPts val="0"/>
                        </a:spcAft>
                      </a:pPr>
                      <a:r>
                        <a:rPr lang="pl-PL" sz="1200" dirty="0">
                          <a:effectLst/>
                        </a:rPr>
                        <a:t>3 500 000.00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tc>
                <a:extLst>
                  <a:ext uri="{0D108BD9-81ED-4DB2-BD59-A6C34878D82A}">
                    <a16:rowId xmlns:a16="http://schemas.microsoft.com/office/drawing/2014/main" val="2246241793"/>
                  </a:ext>
                </a:extLst>
              </a:tr>
              <a:tr h="173360">
                <a:tc vMerge="1">
                  <a:txBody>
                    <a:bodyPr/>
                    <a:lstStyle/>
                    <a:p>
                      <a:endParaRPr lang="pl-PL"/>
                    </a:p>
                  </a:txBody>
                  <a:tcPr/>
                </a:tc>
                <a:tc vMerge="1">
                  <a:txBody>
                    <a:bodyPr/>
                    <a:lstStyle/>
                    <a:p>
                      <a:endParaRPr lang="pl-PL"/>
                    </a:p>
                  </a:txBody>
                  <a:tcPr/>
                </a:tc>
                <a:tc>
                  <a:txBody>
                    <a:bodyPr/>
                    <a:lstStyle/>
                    <a:p>
                      <a:pPr indent="226695" algn="ctr">
                        <a:lnSpc>
                          <a:spcPts val="1200"/>
                        </a:lnSpc>
                        <a:spcAft>
                          <a:spcPts val="0"/>
                        </a:spcAft>
                      </a:pPr>
                      <a:r>
                        <a:rPr lang="pl-PL" sz="1200" dirty="0">
                          <a:effectLst/>
                        </a:rPr>
                        <a:t>20.0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ctr">
                        <a:lnSpc>
                          <a:spcPts val="1200"/>
                        </a:lnSpc>
                        <a:spcAft>
                          <a:spcPts val="0"/>
                        </a:spcAft>
                      </a:pPr>
                      <a:r>
                        <a:rPr lang="pl-PL" sz="1200" dirty="0">
                          <a:effectLst/>
                        </a:rPr>
                        <a:t>50.0 [</a:t>
                      </a:r>
                      <a:r>
                        <a:rPr lang="pl-PL" sz="1200" dirty="0" err="1">
                          <a:effectLst/>
                        </a:rPr>
                        <a:t>mSv</a:t>
                      </a:r>
                      <a:r>
                        <a:rPr lang="pl-PL" sz="1200" dirty="0">
                          <a:effectLst/>
                        </a:rPr>
                        <a:t>]</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$2 500 000</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tc>
                  <a:txBody>
                    <a:bodyPr/>
                    <a:lstStyle/>
                    <a:p>
                      <a:pPr indent="226695" algn="r">
                        <a:lnSpc>
                          <a:spcPts val="1200"/>
                        </a:lnSpc>
                        <a:spcAft>
                          <a:spcPts val="0"/>
                        </a:spcAft>
                      </a:pPr>
                      <a:r>
                        <a:rPr lang="pl-PL" sz="1200" dirty="0">
                          <a:effectLst/>
                        </a:rPr>
                        <a:t>7 800 000.00 zł</a:t>
                      </a:r>
                      <a:endParaRPr lang="pl-PL"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006" marR="3900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927356"/>
                  </a:ext>
                </a:extLst>
              </a:tr>
            </a:tbl>
          </a:graphicData>
        </a:graphic>
      </p:graphicFrame>
    </p:spTree>
    <p:extLst>
      <p:ext uri="{BB962C8B-B14F-4D97-AF65-F5344CB8AC3E}">
        <p14:creationId xmlns:p14="http://schemas.microsoft.com/office/powerpoint/2010/main" val="12915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34</a:t>
            </a:fld>
            <a:endParaRPr lang="pl-PL" sz="1200" b="1" dirty="0"/>
          </a:p>
        </p:txBody>
      </p:sp>
      <p:sp>
        <p:nvSpPr>
          <p:cNvPr id="3" name="Prostokąt 2"/>
          <p:cNvSpPr/>
          <p:nvPr/>
        </p:nvSpPr>
        <p:spPr>
          <a:xfrm>
            <a:off x="1187624" y="1556792"/>
            <a:ext cx="7559936" cy="4524315"/>
          </a:xfrm>
          <a:prstGeom prst="rect">
            <a:avLst/>
          </a:prstGeom>
          <a:noFill/>
        </p:spPr>
        <p:txBody>
          <a:bodyPr wrap="square" lIns="91440" tIns="45720" rIns="91440" bIns="45720">
            <a:spAutoFit/>
          </a:bodyPr>
          <a:lstStyle/>
          <a:p>
            <a:r>
              <a:rPr lang="pl-PL" sz="2400" dirty="0">
                <a:ln w="0"/>
                <a:solidFill>
                  <a:srgbClr val="0000CC"/>
                </a:solidFill>
                <a:effectLst>
                  <a:outerShdw blurRad="38100" dist="19050" dir="2700000" algn="tl" rotWithShape="0">
                    <a:schemeClr val="dk1">
                      <a:alpha val="40000"/>
                    </a:schemeClr>
                  </a:outerShdw>
                </a:effectLst>
              </a:rPr>
              <a:t>Zakład medycyny nuklearnej endokrynologii </a:t>
            </a:r>
          </a:p>
          <a:p>
            <a:r>
              <a:rPr lang="pl-PL" sz="2400" dirty="0">
                <a:ln w="0"/>
                <a:solidFill>
                  <a:srgbClr val="0000CC"/>
                </a:solidFill>
                <a:effectLst>
                  <a:outerShdw blurRad="38100" dist="19050" dir="2700000" algn="tl" rotWithShape="0">
                    <a:schemeClr val="dk1">
                      <a:alpha val="40000"/>
                    </a:schemeClr>
                  </a:outerShdw>
                </a:effectLst>
              </a:rPr>
              <a:t>(diagnostyka i terapia chorób tarczycy) </a:t>
            </a:r>
          </a:p>
          <a:p>
            <a:r>
              <a:rPr lang="pl-PL" sz="2400" dirty="0">
                <a:ln w="0"/>
                <a:solidFill>
                  <a:srgbClr val="0000CC"/>
                </a:solidFill>
                <a:effectLst>
                  <a:outerShdw blurRad="38100" dist="19050" dir="2700000" algn="tl" rotWithShape="0">
                    <a:schemeClr val="dk1">
                      <a:alpha val="40000"/>
                    </a:schemeClr>
                  </a:outerShdw>
                </a:effectLst>
              </a:rPr>
              <a:t>10 pracowników; 20 procedur</a:t>
            </a:r>
          </a:p>
          <a:p>
            <a:pPr algn="ctr"/>
            <a:r>
              <a:rPr lang="pl-PL" sz="2400" dirty="0">
                <a:ln w="0"/>
                <a:effectLst>
                  <a:outerShdw blurRad="38100" dist="19050" dir="2700000" algn="tl" rotWithShape="0">
                    <a:schemeClr val="dk1">
                      <a:alpha val="40000"/>
                    </a:schemeClr>
                  </a:outerShdw>
                </a:effectLst>
              </a:rPr>
              <a:t>Rozkład rocznych dawek skutecznych w zakresie </a:t>
            </a:r>
          </a:p>
          <a:p>
            <a:pPr algn="ctr"/>
            <a:r>
              <a:rPr lang="pl-PL" sz="2400" dirty="0">
                <a:ln w="0"/>
                <a:effectLst>
                  <a:outerShdw blurRad="38100" dist="19050" dir="2700000" algn="tl" rotWithShape="0">
                    <a:schemeClr val="dk1">
                      <a:alpha val="40000"/>
                    </a:schemeClr>
                  </a:outerShdw>
                </a:effectLst>
              </a:rPr>
              <a:t>5</a:t>
            </a:r>
            <a:r>
              <a:rPr lang="pl-PL" sz="2400" dirty="0">
                <a:ln w="0"/>
                <a:effectLst>
                  <a:outerShdw blurRad="38100" dist="19050" dir="2700000" algn="tl" rotWithShape="0">
                    <a:schemeClr val="dk1">
                      <a:alpha val="40000"/>
                    </a:schemeClr>
                  </a:outerShdw>
                </a:effectLst>
                <a:sym typeface="Symbol" panose="05050102010706020507" pitchFamily="18" charset="2"/>
              </a:rPr>
              <a:t>15 </a:t>
            </a:r>
            <a:r>
              <a:rPr lang="pl-PL" sz="2400" dirty="0" err="1">
                <a:ln w="0"/>
                <a:effectLst>
                  <a:outerShdw blurRad="38100" dist="19050" dir="2700000" algn="tl" rotWithShape="0">
                    <a:schemeClr val="dk1">
                      <a:alpha val="40000"/>
                    </a:schemeClr>
                  </a:outerShdw>
                </a:effectLst>
                <a:sym typeface="Symbol" panose="05050102010706020507" pitchFamily="18" charset="2"/>
              </a:rPr>
              <a:t>mSv</a:t>
            </a:r>
            <a:r>
              <a:rPr lang="pl-PL" sz="2400" dirty="0">
                <a:ln w="0"/>
                <a:effectLst>
                  <a:outerShdw blurRad="38100" dist="19050" dir="2700000" algn="tl" rotWithShape="0">
                    <a:schemeClr val="dk1">
                      <a:alpha val="40000"/>
                    </a:schemeClr>
                  </a:outerShdw>
                </a:effectLst>
              </a:rPr>
              <a:t> </a:t>
            </a:r>
          </a:p>
          <a:p>
            <a:pPr algn="ctr"/>
            <a:r>
              <a:rPr lang="pl-PL" sz="2400" dirty="0">
                <a:ln w="0"/>
                <a:effectLst>
                  <a:outerShdw blurRad="38100" dist="19050" dir="2700000" algn="tl" rotWithShape="0">
                    <a:schemeClr val="dk1">
                      <a:alpha val="40000"/>
                    </a:schemeClr>
                  </a:outerShdw>
                </a:effectLst>
              </a:rPr>
              <a:t>koszt ryzyka 2.5 mln zł rocznie (Tabela)</a:t>
            </a:r>
          </a:p>
          <a:p>
            <a:pPr algn="ctr"/>
            <a:r>
              <a:rPr lang="pl-PL" sz="2400" dirty="0">
                <a:ln w="0"/>
                <a:solidFill>
                  <a:srgbClr val="FF0000"/>
                </a:solidFill>
                <a:effectLst>
                  <a:outerShdw blurRad="38100" dist="19050" dir="2700000" algn="tl" rotWithShape="0">
                    <a:schemeClr val="dk1">
                      <a:alpha val="40000"/>
                    </a:schemeClr>
                  </a:outerShdw>
                </a:effectLst>
              </a:rPr>
              <a:t>ustalony ogranicznik dawki 10 </a:t>
            </a:r>
            <a:r>
              <a:rPr lang="pl-PL" sz="2400" dirty="0" err="1">
                <a:ln w="0"/>
                <a:solidFill>
                  <a:srgbClr val="FF0000"/>
                </a:solidFill>
                <a:effectLst>
                  <a:outerShdw blurRad="38100" dist="19050" dir="2700000" algn="tl" rotWithShape="0">
                    <a:schemeClr val="dk1">
                      <a:alpha val="40000"/>
                    </a:schemeClr>
                  </a:outerShdw>
                </a:effectLst>
              </a:rPr>
              <a:t>mSv</a:t>
            </a:r>
            <a:endParaRPr lang="pl-PL" sz="2400" dirty="0">
              <a:ln w="0"/>
              <a:solidFill>
                <a:srgbClr val="FF0000"/>
              </a:solidFill>
              <a:effectLst>
                <a:outerShdw blurRad="38100" dist="19050" dir="2700000" algn="tl" rotWithShape="0">
                  <a:schemeClr val="dk1">
                    <a:alpha val="40000"/>
                  </a:schemeClr>
                </a:outerShdw>
              </a:effectLst>
            </a:endParaRPr>
          </a:p>
          <a:p>
            <a:pPr algn="ctr"/>
            <a:r>
              <a:rPr lang="pl-PL" sz="2400" dirty="0">
                <a:ln w="0"/>
                <a:solidFill>
                  <a:srgbClr val="FF0000"/>
                </a:solidFill>
                <a:effectLst>
                  <a:outerShdw blurRad="38100" dist="19050" dir="2700000" algn="tl" rotWithShape="0">
                    <a:schemeClr val="dk1">
                      <a:alpha val="40000"/>
                    </a:schemeClr>
                  </a:outerShdw>
                </a:effectLst>
              </a:rPr>
              <a:t>planowany zmniejszony zakres dawek </a:t>
            </a:r>
          </a:p>
          <a:p>
            <a:pPr algn="ctr"/>
            <a:r>
              <a:rPr lang="pl-PL" sz="2400" dirty="0">
                <a:ln w="0"/>
                <a:effectLst>
                  <a:outerShdw blurRad="38100" dist="19050" dir="2700000" algn="tl" rotWithShape="0">
                    <a:schemeClr val="dk1">
                      <a:alpha val="40000"/>
                    </a:schemeClr>
                  </a:outerShdw>
                </a:effectLst>
              </a:rPr>
              <a:t>1</a:t>
            </a:r>
            <a:r>
              <a:rPr lang="pl-PL" sz="2400" dirty="0">
                <a:ln w="0"/>
                <a:effectLst>
                  <a:outerShdw blurRad="38100" dist="19050" dir="2700000" algn="tl" rotWithShape="0">
                    <a:schemeClr val="dk1">
                      <a:alpha val="40000"/>
                    </a:schemeClr>
                  </a:outerShdw>
                </a:effectLst>
                <a:sym typeface="Symbol" panose="05050102010706020507" pitchFamily="18" charset="2"/>
              </a:rPr>
              <a:t>10 </a:t>
            </a:r>
            <a:r>
              <a:rPr lang="pl-PL" sz="2400" dirty="0" err="1">
                <a:ln w="0"/>
                <a:effectLst>
                  <a:outerShdw blurRad="38100" dist="19050" dir="2700000" algn="tl" rotWithShape="0">
                    <a:schemeClr val="dk1">
                      <a:alpha val="40000"/>
                    </a:schemeClr>
                  </a:outerShdw>
                </a:effectLst>
                <a:sym typeface="Symbol" panose="05050102010706020507" pitchFamily="18" charset="2"/>
              </a:rPr>
              <a:t>mSv</a:t>
            </a:r>
            <a:r>
              <a:rPr lang="pl-PL" sz="2400" dirty="0">
                <a:ln w="0"/>
                <a:effectLst>
                  <a:outerShdw blurRad="38100" dist="19050" dir="2700000" algn="tl" rotWithShape="0">
                    <a:schemeClr val="dk1">
                      <a:alpha val="40000"/>
                    </a:schemeClr>
                  </a:outerShdw>
                </a:effectLst>
              </a:rPr>
              <a:t> </a:t>
            </a:r>
          </a:p>
          <a:p>
            <a:pPr algn="ctr"/>
            <a:r>
              <a:rPr lang="pl-PL" sz="2400" dirty="0">
                <a:ln w="0"/>
                <a:effectLst>
                  <a:outerShdw blurRad="38100" dist="19050" dir="2700000" algn="tl" rotWithShape="0">
                    <a:schemeClr val="dk1">
                      <a:alpha val="40000"/>
                    </a:schemeClr>
                  </a:outerShdw>
                </a:effectLst>
              </a:rPr>
              <a:t>koszt ryzyka </a:t>
            </a:r>
            <a:r>
              <a:rPr lang="pl-PL" sz="2400" dirty="0">
                <a:ln w="0"/>
                <a:effectLst>
                  <a:outerShdw blurRad="38100" dist="19050" dir="2700000" algn="tl" rotWithShape="0">
                    <a:schemeClr val="dk1">
                      <a:alpha val="40000"/>
                    </a:schemeClr>
                  </a:outerShdw>
                </a:effectLst>
                <a:sym typeface="Symbol" panose="05050102010706020507" pitchFamily="18" charset="2"/>
              </a:rPr>
              <a:t></a:t>
            </a:r>
            <a:r>
              <a:rPr lang="pl-PL" sz="2400" dirty="0">
                <a:ln w="0"/>
                <a:effectLst>
                  <a:outerShdw blurRad="38100" dist="19050" dir="2700000" algn="tl" rotWithShape="0">
                    <a:schemeClr val="dk1">
                      <a:alpha val="40000"/>
                    </a:schemeClr>
                  </a:outerShdw>
                </a:effectLst>
              </a:rPr>
              <a:t>1.0 mln zł rocznie</a:t>
            </a:r>
          </a:p>
          <a:p>
            <a:pPr algn="ctr"/>
            <a:r>
              <a:rPr lang="pl-PL" sz="2400" dirty="0">
                <a:ln w="0"/>
                <a:solidFill>
                  <a:srgbClr val="FF0000"/>
                </a:solidFill>
                <a:effectLst>
                  <a:outerShdw blurRad="38100" dist="19050" dir="2700000" algn="tl" rotWithShape="0">
                    <a:schemeClr val="dk1">
                      <a:alpha val="40000"/>
                    </a:schemeClr>
                  </a:outerShdw>
                </a:effectLst>
              </a:rPr>
              <a:t>opłaca się podjąć działanie (inwestycję) redukcji dawek w wysokości 1.5 mln zł  </a:t>
            </a:r>
          </a:p>
        </p:txBody>
      </p:sp>
      <p:sp>
        <p:nvSpPr>
          <p:cNvPr id="23" name="Prostokąt 3"/>
          <p:cNvSpPr/>
          <p:nvPr/>
        </p:nvSpPr>
        <p:spPr bwMode="auto">
          <a:xfrm>
            <a:off x="1133780" y="1484784"/>
            <a:ext cx="7488000" cy="4644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7" name="Rectangle 1"/>
          <p:cNvSpPr>
            <a:spLocks noChangeAspect="1" noChangeArrowheads="1"/>
          </p:cNvSpPr>
          <p:nvPr/>
        </p:nvSpPr>
        <p:spPr bwMode="auto">
          <a:xfrm>
            <a:off x="827584" y="241290"/>
            <a:ext cx="8100392" cy="451406"/>
          </a:xfrm>
          <a:prstGeom prst="rect">
            <a:avLst/>
          </a:prstGeom>
        </p:spPr>
        <p:txBody>
          <a:bodyPr wrap="square">
            <a:spAutoFit/>
          </a:bodyPr>
          <a:lstStyle/>
          <a:p>
            <a:pPr algn="ctr">
              <a:lnSpc>
                <a:spcPts val="2800"/>
              </a:lnSpc>
            </a:pPr>
            <a:r>
              <a:rPr lang="pl-PL" sz="24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Objaśnienie roli ogranicznika dawki w procesie optymalizacji</a:t>
            </a:r>
            <a:endParaRPr lang="pl-PL" sz="24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endParaRPr>
          </a:p>
        </p:txBody>
      </p:sp>
      <p:sp>
        <p:nvSpPr>
          <p:cNvPr id="2" name="Prostokąt 1"/>
          <p:cNvSpPr/>
          <p:nvPr/>
        </p:nvSpPr>
        <p:spPr>
          <a:xfrm>
            <a:off x="1145790" y="918712"/>
            <a:ext cx="7920482" cy="523220"/>
          </a:xfrm>
          <a:prstGeom prst="rect">
            <a:avLst/>
          </a:prstGeom>
        </p:spPr>
        <p:txBody>
          <a:bodyPr wrap="square">
            <a:spAutoFit/>
          </a:bodyPr>
          <a:lstStyle/>
          <a:p>
            <a:r>
              <a:rPr lang="pl-PL" sz="2800" dirty="0">
                <a:ln w="0"/>
                <a:solidFill>
                  <a:srgbClr val="0000CC"/>
                </a:solidFill>
                <a:effectLst>
                  <a:outerShdw blurRad="38100" dist="19050" dir="2700000" algn="tl" rotWithShape="0">
                    <a:schemeClr val="dk1">
                      <a:alpha val="40000"/>
                    </a:schemeClr>
                  </a:outerShdw>
                </a:effectLst>
              </a:rPr>
              <a:t>Przykład sformalizowanego procesu optymalizacji</a:t>
            </a:r>
          </a:p>
        </p:txBody>
      </p:sp>
      <p:sp>
        <p:nvSpPr>
          <p:cNvPr id="10" name="Prostokąt 9"/>
          <p:cNvSpPr/>
          <p:nvPr/>
        </p:nvSpPr>
        <p:spPr>
          <a:xfrm>
            <a:off x="7079889" y="1121038"/>
            <a:ext cx="1872208" cy="4708981"/>
          </a:xfrm>
          <a:prstGeom prst="rect">
            <a:avLst/>
          </a:prstGeom>
        </p:spPr>
        <p:txBody>
          <a:bodyPr wrap="square">
            <a:spAutoFit/>
          </a:bodyPr>
          <a:lstStyle/>
          <a:p>
            <a:r>
              <a:rPr lang="pl-PL" sz="30000" dirty="0">
                <a:ln w="0"/>
                <a:solidFill>
                  <a:srgbClr val="0000CC"/>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2966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bwMode="auto">
          <a:xfrm>
            <a:off x="1224000" y="1772816"/>
            <a:ext cx="108000" cy="4248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35</a:t>
            </a:fld>
            <a:endParaRPr lang="pl-PL" sz="1200" b="1" dirty="0"/>
          </a:p>
        </p:txBody>
      </p:sp>
      <p:sp>
        <p:nvSpPr>
          <p:cNvPr id="17" name="Rectangle 1"/>
          <p:cNvSpPr>
            <a:spLocks noChangeAspect="1" noChangeArrowheads="1"/>
          </p:cNvSpPr>
          <p:nvPr/>
        </p:nvSpPr>
        <p:spPr bwMode="auto">
          <a:xfrm>
            <a:off x="1115616" y="-27384"/>
            <a:ext cx="7488384" cy="810478"/>
          </a:xfrm>
          <a:prstGeom prst="rect">
            <a:avLst/>
          </a:prstGeom>
        </p:spPr>
        <p:txBody>
          <a:bodyPr wrap="square">
            <a:spAutoFit/>
          </a:bodyPr>
          <a:lstStyle/>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Ogranicznik oraz poziomy odniesienia w ujęciu </a:t>
            </a:r>
          </a:p>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DYREKTYWY RADY UE 2013/59/EURATOM </a:t>
            </a:r>
          </a:p>
        </p:txBody>
      </p:sp>
      <p:sp>
        <p:nvSpPr>
          <p:cNvPr id="3" name="Prostokąt 2"/>
          <p:cNvSpPr/>
          <p:nvPr/>
        </p:nvSpPr>
        <p:spPr>
          <a:xfrm>
            <a:off x="1115616" y="923811"/>
            <a:ext cx="7559936" cy="5468420"/>
          </a:xfrm>
          <a:prstGeom prst="rect">
            <a:avLst/>
          </a:prstGeom>
          <a:noFill/>
        </p:spPr>
        <p:txBody>
          <a:bodyPr wrap="square" lIns="91440" tIns="45720" rIns="91440" bIns="45720">
            <a:spAutoFit/>
          </a:bodyPr>
          <a:lstStyle/>
          <a:p>
            <a:pPr>
              <a:lnSpc>
                <a:spcPts val="2000"/>
              </a:lnSpc>
            </a:pPr>
            <a:r>
              <a:rPr lang="pl-PL" dirty="0">
                <a:ln w="0"/>
                <a:solidFill>
                  <a:srgbClr val="0000CC"/>
                </a:solidFill>
                <a:effectLst>
                  <a:outerShdw blurRad="38100" dist="19050" dir="2700000" algn="tl" rotWithShape="0">
                    <a:schemeClr val="dk1">
                      <a:alpha val="40000"/>
                    </a:schemeClr>
                  </a:outerShdw>
                </a:effectLst>
              </a:rPr>
              <a:t>SEKCJA 1, Narzędzia optymalizacji, Artykuł 6</a:t>
            </a:r>
          </a:p>
          <a:p>
            <a:pPr>
              <a:lnSpc>
                <a:spcPts val="2000"/>
              </a:lnSpc>
            </a:pPr>
            <a:r>
              <a:rPr lang="pl-PL" b="1" dirty="0">
                <a:ln w="0"/>
                <a:solidFill>
                  <a:srgbClr val="0000CC"/>
                </a:solidFill>
                <a:effectLst>
                  <a:outerShdw blurRad="38100" dist="19050" dir="2700000" algn="tl" rotWithShape="0">
                    <a:schemeClr val="dk1">
                      <a:alpha val="40000"/>
                    </a:schemeClr>
                  </a:outerShdw>
                </a:effectLst>
              </a:rPr>
              <a:t>Ograniczniki dawki w przypadku narażenia zawodowego, narażenia ludności i narażenia medycznego</a:t>
            </a:r>
          </a:p>
          <a:p>
            <a:pPr marL="268288" indent="-268288">
              <a:lnSpc>
                <a:spcPts val="2000"/>
              </a:lnSpc>
            </a:pPr>
            <a:r>
              <a:rPr lang="pl-PL" dirty="0">
                <a:ln w="0"/>
                <a:solidFill>
                  <a:srgbClr val="0000CC"/>
                </a:solidFill>
                <a:effectLst>
                  <a:outerShdw blurRad="38100" dist="19050" dir="2700000" algn="tl" rotWithShape="0">
                    <a:schemeClr val="dk1">
                      <a:alpha val="40000"/>
                    </a:schemeClr>
                  </a:outerShdw>
                </a:effectLst>
              </a:rPr>
              <a:t>1. </a:t>
            </a:r>
            <a:r>
              <a:rPr lang="pl-PL" sz="1600" dirty="0">
                <a:ln w="0"/>
                <a:solidFill>
                  <a:srgbClr val="0000CC"/>
                </a:solidFill>
                <a:effectLst>
                  <a:outerShdw blurRad="38100" dist="19050" dir="2700000" algn="tl" rotWithShape="0">
                    <a:schemeClr val="dk1">
                      <a:alpha val="40000"/>
                    </a:schemeClr>
                  </a:outerShdw>
                </a:effectLst>
              </a:rPr>
              <a:t>Państwa członkowskie zapewniają w stosownych przypadkach ustanowienie ograniczników dawki do celów przewidywanej optymalizacji ochrony:</a:t>
            </a:r>
          </a:p>
          <a:p>
            <a:pPr marL="628650" lvl="1" indent="-263525">
              <a:lnSpc>
                <a:spcPts val="2000"/>
              </a:lnSpc>
            </a:pPr>
            <a:r>
              <a:rPr lang="pl-PL" sz="1600" dirty="0">
                <a:ln w="0"/>
                <a:solidFill>
                  <a:srgbClr val="0000CC"/>
                </a:solidFill>
                <a:effectLst>
                  <a:outerShdw blurRad="38100" dist="19050" dir="2700000" algn="tl" rotWithShape="0">
                    <a:schemeClr val="dk1">
                      <a:alpha val="40000"/>
                    </a:schemeClr>
                  </a:outerShdw>
                </a:effectLst>
              </a:rPr>
              <a:t>a) w przypadku narażenia zawodowego – ogranicznik dawki jako narzędzie operacyjne służące optymalizacji </a:t>
            </a:r>
            <a:r>
              <a:rPr lang="pl-PL" b="1" dirty="0">
                <a:ln w="0"/>
                <a:solidFill>
                  <a:srgbClr val="0000CC"/>
                </a:solidFill>
                <a:effectLst>
                  <a:outerShdw blurRad="38100" dist="19050" dir="2700000" algn="tl" rotWithShape="0">
                    <a:schemeClr val="dk1">
                      <a:alpha val="40000"/>
                    </a:schemeClr>
                  </a:outerShdw>
                </a:effectLst>
              </a:rPr>
              <a:t>jest ustanawiany przez jednostkę organizacyjną pod ogólnym nadzorem właściwego organu</a:t>
            </a:r>
            <a:r>
              <a:rPr lang="pl-PL" sz="1600" dirty="0">
                <a:ln w="0"/>
                <a:solidFill>
                  <a:srgbClr val="0000CC"/>
                </a:solidFill>
                <a:effectLst>
                  <a:outerShdw blurRad="38100" dist="19050" dir="2700000" algn="tl" rotWithShape="0">
                    <a:schemeClr val="dk1">
                      <a:alpha val="40000"/>
                    </a:schemeClr>
                  </a:outerShdw>
                </a:effectLst>
              </a:rPr>
              <a:t>. W przypadku pracowników zewnętrznych ogranicznik dawki jest ustanawiany </a:t>
            </a:r>
            <a:r>
              <a:rPr lang="pl-PL" b="1" dirty="0">
                <a:ln w="0"/>
                <a:solidFill>
                  <a:srgbClr val="0000CC"/>
                </a:solidFill>
                <a:effectLst>
                  <a:outerShdw blurRad="38100" dist="19050" dir="2700000" algn="tl" rotWithShape="0">
                    <a:schemeClr val="dk1">
                      <a:alpha val="40000"/>
                    </a:schemeClr>
                  </a:outerShdw>
                </a:effectLst>
              </a:rPr>
              <a:t>we współpracy między pracodawcą a jednostką organizacyjną</a:t>
            </a:r>
            <a:r>
              <a:rPr lang="pl-PL" sz="1600" b="1" dirty="0">
                <a:ln w="0"/>
                <a:solidFill>
                  <a:srgbClr val="0000CC"/>
                </a:solidFill>
                <a:effectLst>
                  <a:outerShdw blurRad="38100" dist="19050" dir="2700000" algn="tl" rotWithShape="0">
                    <a:schemeClr val="dk1">
                      <a:alpha val="40000"/>
                    </a:schemeClr>
                  </a:outerShdw>
                </a:effectLst>
              </a:rPr>
              <a:t>.</a:t>
            </a:r>
          </a:p>
          <a:p>
            <a:pPr marL="628650" lvl="1" indent="-268288">
              <a:lnSpc>
                <a:spcPts val="2000"/>
              </a:lnSpc>
            </a:pPr>
            <a:r>
              <a:rPr lang="pl-PL" sz="1600" dirty="0">
                <a:ln w="0"/>
                <a:solidFill>
                  <a:srgbClr val="0000CC"/>
                </a:solidFill>
                <a:effectLst>
                  <a:outerShdw blurRad="38100" dist="19050" dir="2700000" algn="tl" rotWithShape="0">
                    <a:schemeClr val="dk1">
                      <a:alpha val="40000"/>
                    </a:schemeClr>
                  </a:outerShdw>
                </a:effectLst>
              </a:rPr>
              <a:t>b) w przypadku narażenia ludności – ogranicznik dawki jest ustalany dla dawki indywidualnej, którą osoby z ogółu ludności otrzymują w wyniku planowanej operacji w zakresie określonego źródła promieniowania. </a:t>
            </a:r>
          </a:p>
          <a:p>
            <a:pPr marL="628650" lvl="1" indent="-268288">
              <a:lnSpc>
                <a:spcPts val="2000"/>
              </a:lnSpc>
            </a:pPr>
            <a:r>
              <a:rPr lang="pl-PL" sz="1600" dirty="0">
                <a:ln w="0"/>
                <a:solidFill>
                  <a:srgbClr val="0000CC"/>
                </a:solidFill>
                <a:effectLst>
                  <a:outerShdw blurRad="38100" dist="19050" dir="2700000" algn="tl" rotWithShape="0">
                    <a:schemeClr val="dk1">
                      <a:alpha val="40000"/>
                    </a:schemeClr>
                  </a:outerShdw>
                </a:effectLst>
              </a:rPr>
              <a:t>	Właściwy organ zapewnia</a:t>
            </a:r>
            <a:r>
              <a:rPr lang="pl-PL" sz="1600" b="1" dirty="0">
                <a:ln w="0"/>
                <a:solidFill>
                  <a:srgbClr val="0000CC"/>
                </a:solidFill>
                <a:effectLst>
                  <a:outerShdw blurRad="38100" dist="19050" dir="2700000" algn="tl" rotWithShape="0">
                    <a:schemeClr val="dk1">
                      <a:alpha val="40000"/>
                    </a:schemeClr>
                  </a:outerShdw>
                </a:effectLst>
              </a:rPr>
              <a:t>, </a:t>
            </a:r>
            <a:r>
              <a:rPr lang="pl-PL" b="1" dirty="0">
                <a:ln w="0"/>
                <a:solidFill>
                  <a:srgbClr val="0000CC"/>
                </a:solidFill>
                <a:effectLst>
                  <a:outerShdw blurRad="38100" dist="19050" dir="2700000" algn="tl" rotWithShape="0">
                    <a:schemeClr val="dk1">
                      <a:alpha val="40000"/>
                    </a:schemeClr>
                  </a:outerShdw>
                </a:effectLst>
              </a:rPr>
              <a:t>aby ograniczniki były spójne z dawką graniczną dla sumy dawek otrzymywanych przez tę samą osobę w wyniku wszystkich dozwolonych działalności.</a:t>
            </a:r>
          </a:p>
          <a:p>
            <a:pPr lvl="1">
              <a:lnSpc>
                <a:spcPts val="2000"/>
              </a:lnSpc>
            </a:pPr>
            <a:r>
              <a:rPr lang="pl-PL" sz="1600" dirty="0">
                <a:ln w="0"/>
                <a:solidFill>
                  <a:srgbClr val="0000CC"/>
                </a:solidFill>
                <a:effectLst>
                  <a:outerShdw blurRad="38100" dist="19050" dir="2700000" algn="tl" rotWithShape="0">
                    <a:schemeClr val="dk1">
                      <a:alpha val="40000"/>
                    </a:schemeClr>
                  </a:outerShdw>
                </a:effectLst>
              </a:rPr>
              <a:t>c) w przypadku narażenia medycznego – ograniczniki dawki mają zastosowanie jedynie do ochrony opiekunów i osób towarzyszących oraz ochotników uczestniczących w badaniach medycznych lub biomedycznych.</a:t>
            </a:r>
          </a:p>
          <a:p>
            <a:pPr marL="268288" indent="-268288">
              <a:lnSpc>
                <a:spcPts val="2000"/>
              </a:lnSpc>
            </a:pPr>
            <a:r>
              <a:rPr lang="pl-PL" sz="1600" dirty="0">
                <a:ln w="0"/>
                <a:solidFill>
                  <a:srgbClr val="0000CC"/>
                </a:solidFill>
                <a:effectLst>
                  <a:outerShdw blurRad="38100" dist="19050" dir="2700000" algn="tl" rotWithShape="0">
                    <a:schemeClr val="dk1">
                      <a:alpha val="40000"/>
                    </a:schemeClr>
                  </a:outerShdw>
                </a:effectLst>
              </a:rPr>
              <a:t>2. Ograniczniki dawki są ustanawiane w formie indywidualnych dawek skutecznych lub równoważnych w zdefiniowanym odpowiednim okresie.</a:t>
            </a:r>
            <a:endParaRPr lang="pl-PL" sz="1600" b="0" cap="none" spc="0" dirty="0">
              <a:ln w="0"/>
              <a:solidFill>
                <a:srgbClr val="0000CC"/>
              </a:solidFill>
              <a:effectLst>
                <a:outerShdw blurRad="38100" dist="19050" dir="2700000" algn="tl" rotWithShape="0">
                  <a:schemeClr val="dk1">
                    <a:alpha val="40000"/>
                  </a:schemeClr>
                </a:outerShdw>
              </a:effectLst>
            </a:endParaRPr>
          </a:p>
        </p:txBody>
      </p:sp>
      <p:sp>
        <p:nvSpPr>
          <p:cNvPr id="23" name="Prostokąt 3"/>
          <p:cNvSpPr/>
          <p:nvPr/>
        </p:nvSpPr>
        <p:spPr bwMode="auto">
          <a:xfrm>
            <a:off x="1151576" y="908720"/>
            <a:ext cx="7488000" cy="5364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val="3169864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bwMode="auto">
          <a:xfrm>
            <a:off x="1224000" y="1484784"/>
            <a:ext cx="144000" cy="4572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36</a:t>
            </a:fld>
            <a:endParaRPr lang="pl-PL" sz="1200" b="1" dirty="0"/>
          </a:p>
        </p:txBody>
      </p:sp>
      <p:sp>
        <p:nvSpPr>
          <p:cNvPr id="17" name="Rectangle 1"/>
          <p:cNvSpPr>
            <a:spLocks noChangeAspect="1" noChangeArrowheads="1"/>
          </p:cNvSpPr>
          <p:nvPr/>
        </p:nvSpPr>
        <p:spPr bwMode="auto">
          <a:xfrm>
            <a:off x="1115616" y="-27384"/>
            <a:ext cx="7488384" cy="810478"/>
          </a:xfrm>
          <a:prstGeom prst="rect">
            <a:avLst/>
          </a:prstGeom>
        </p:spPr>
        <p:txBody>
          <a:bodyPr wrap="square">
            <a:spAutoFit/>
          </a:bodyPr>
          <a:lstStyle/>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Ogranicznik dawki oraz poziomy odniesienia w ujęciu </a:t>
            </a:r>
          </a:p>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DYREKTYWY RADY UE 2013/59/EURATOM </a:t>
            </a:r>
          </a:p>
        </p:txBody>
      </p:sp>
      <p:sp>
        <p:nvSpPr>
          <p:cNvPr id="3" name="Prostokąt 2"/>
          <p:cNvSpPr/>
          <p:nvPr/>
        </p:nvSpPr>
        <p:spPr>
          <a:xfrm>
            <a:off x="1115616" y="909483"/>
            <a:ext cx="7559936" cy="5221942"/>
          </a:xfrm>
          <a:prstGeom prst="rect">
            <a:avLst/>
          </a:prstGeom>
          <a:noFill/>
        </p:spPr>
        <p:txBody>
          <a:bodyPr wrap="square" lIns="91440" tIns="45720" rIns="91440" bIns="45720">
            <a:spAutoFit/>
          </a:bodyPr>
          <a:lstStyle/>
          <a:p>
            <a:pPr>
              <a:lnSpc>
                <a:spcPts val="2000"/>
              </a:lnSpc>
            </a:pPr>
            <a:r>
              <a:rPr lang="pl-PL" dirty="0">
                <a:ln w="0"/>
                <a:solidFill>
                  <a:srgbClr val="0000CC"/>
                </a:solidFill>
                <a:effectLst>
                  <a:outerShdw blurRad="38100" dist="19050" dir="2700000" algn="tl" rotWithShape="0">
                    <a:schemeClr val="dk1">
                      <a:alpha val="40000"/>
                    </a:schemeClr>
                  </a:outerShdw>
                </a:effectLst>
              </a:rPr>
              <a:t>Artykuł 7</a:t>
            </a:r>
          </a:p>
          <a:p>
            <a:pPr>
              <a:lnSpc>
                <a:spcPts val="2000"/>
              </a:lnSpc>
            </a:pPr>
            <a:r>
              <a:rPr lang="pl-PL" b="1" dirty="0">
                <a:ln w="0"/>
                <a:solidFill>
                  <a:srgbClr val="0000CC"/>
                </a:solidFill>
                <a:effectLst>
                  <a:outerShdw blurRad="38100" dist="19050" dir="2700000" algn="tl" rotWithShape="0">
                    <a:schemeClr val="dk1">
                      <a:alpha val="40000"/>
                    </a:schemeClr>
                  </a:outerShdw>
                </a:effectLst>
              </a:rPr>
              <a:t>Poziomy referencyjne</a:t>
            </a:r>
          </a:p>
          <a:p>
            <a:pPr marL="342900" indent="-342900">
              <a:lnSpc>
                <a:spcPts val="2000"/>
              </a:lnSpc>
              <a:buAutoNum type="arabicPeriod"/>
            </a:pPr>
            <a:r>
              <a:rPr lang="pl-PL" dirty="0">
                <a:ln w="0"/>
                <a:solidFill>
                  <a:srgbClr val="0000CC"/>
                </a:solidFill>
                <a:effectLst>
                  <a:outerShdw blurRad="38100" dist="19050" dir="2700000" algn="tl" rotWithShape="0">
                    <a:schemeClr val="dk1">
                      <a:alpha val="40000"/>
                    </a:schemeClr>
                  </a:outerShdw>
                </a:effectLst>
              </a:rPr>
              <a:t>Państwa członkowskie zapewniają ustanowienie poziomów referencyjnych dla sytuacji narażenia wyjątkowego i istniejącego. Priorytetem </a:t>
            </a:r>
            <a:r>
              <a:rPr lang="pl-PL" sz="2000" b="1" dirty="0">
                <a:ln w="0"/>
                <a:solidFill>
                  <a:srgbClr val="0000CC"/>
                </a:solidFill>
                <a:effectLst>
                  <a:outerShdw blurRad="38100" dist="19050" dir="2700000" algn="tl" rotWithShape="0">
                    <a:schemeClr val="dk1">
                      <a:alpha val="40000"/>
                    </a:schemeClr>
                  </a:outerShdw>
                </a:effectLst>
              </a:rPr>
              <a:t>optymalizacji ochrony są narażenia powyżej poziomu referencyjnego, lecz optymalizację stosuje się również poniżej tego poziomu.</a:t>
            </a:r>
          </a:p>
          <a:p>
            <a:pPr marL="342900" indent="-342900">
              <a:lnSpc>
                <a:spcPts val="2000"/>
              </a:lnSpc>
              <a:buAutoNum type="arabicPeriod"/>
            </a:pPr>
            <a:r>
              <a:rPr lang="pl-PL" dirty="0">
                <a:ln w="0"/>
                <a:solidFill>
                  <a:srgbClr val="0000CC"/>
                </a:solidFill>
                <a:effectLst>
                  <a:outerShdw blurRad="38100" dist="19050" dir="2700000" algn="tl" rotWithShape="0">
                    <a:schemeClr val="dk1">
                      <a:alpha val="40000"/>
                    </a:schemeClr>
                  </a:outerShdw>
                </a:effectLst>
              </a:rPr>
              <a:t>Wybrane dla poziomów referencyjnych wartości zależą od rodzaju sytuacji narażenia. </a:t>
            </a:r>
            <a:r>
              <a:rPr lang="pl-PL" b="1" dirty="0">
                <a:ln w="0"/>
                <a:solidFill>
                  <a:srgbClr val="0000CC"/>
                </a:solidFill>
                <a:effectLst>
                  <a:outerShdw blurRad="38100" dist="19050" dir="2700000" algn="tl" rotWithShape="0">
                    <a:schemeClr val="dk1">
                      <a:alpha val="40000"/>
                    </a:schemeClr>
                  </a:outerShdw>
                </a:effectLst>
              </a:rPr>
              <a:t>Wybór poziomów referencyjnych uwzględnia zarówno wymogi ochrony radiologicznej, jak i kryteria społeczne</a:t>
            </a:r>
            <a:r>
              <a:rPr lang="pl-PL" dirty="0">
                <a:ln w="0"/>
                <a:solidFill>
                  <a:srgbClr val="0000CC"/>
                </a:solidFill>
                <a:effectLst>
                  <a:outerShdw blurRad="38100" dist="19050" dir="2700000" algn="tl" rotWithShape="0">
                    <a:schemeClr val="dk1">
                      <a:alpha val="40000"/>
                    </a:schemeClr>
                  </a:outerShdw>
                </a:effectLst>
              </a:rPr>
              <a:t>. W przypadku narażenia ludności ustanowienie poziomów referencyjnych uwzględnia zakres poziomów referencyjnych określonych w załączniku I.</a:t>
            </a:r>
          </a:p>
          <a:p>
            <a:pPr lvl="1">
              <a:lnSpc>
                <a:spcPts val="2000"/>
              </a:lnSpc>
            </a:pPr>
            <a:r>
              <a:rPr lang="pl-PL" dirty="0">
                <a:ln w="0"/>
                <a:effectLst>
                  <a:outerShdw blurRad="38100" dist="19050" dir="2700000" algn="tl" rotWithShape="0">
                    <a:schemeClr val="dk1">
                      <a:alpha val="40000"/>
                    </a:schemeClr>
                  </a:outerShdw>
                </a:effectLst>
              </a:rPr>
              <a:t>1 – 20 </a:t>
            </a:r>
            <a:r>
              <a:rPr lang="pl-PL" dirty="0" err="1">
                <a:ln w="0"/>
                <a:effectLst>
                  <a:outerShdw blurRad="38100" dist="19050" dir="2700000" algn="tl" rotWithShape="0">
                    <a:schemeClr val="dk1">
                      <a:alpha val="40000"/>
                    </a:schemeClr>
                  </a:outerShdw>
                </a:effectLst>
              </a:rPr>
              <a:t>mSv</a:t>
            </a:r>
            <a:r>
              <a:rPr lang="pl-PL" dirty="0">
                <a:ln w="0"/>
                <a:effectLst>
                  <a:outerShdw blurRad="38100" dist="19050" dir="2700000" algn="tl" rotWithShape="0">
                    <a:schemeClr val="dk1">
                      <a:alpha val="40000"/>
                    </a:schemeClr>
                  </a:outerShdw>
                </a:effectLst>
              </a:rPr>
              <a:t> rocznie dla narażenia istniejącego</a:t>
            </a:r>
          </a:p>
          <a:p>
            <a:pPr lvl="1">
              <a:lnSpc>
                <a:spcPts val="2000"/>
              </a:lnSpc>
            </a:pPr>
            <a:r>
              <a:rPr lang="pl-PL" dirty="0">
                <a:ln w="0"/>
                <a:effectLst>
                  <a:outerShdw blurRad="38100" dist="19050" dir="2700000" algn="tl" rotWithShape="0">
                    <a:schemeClr val="dk1">
                      <a:alpha val="40000"/>
                    </a:schemeClr>
                  </a:outerShdw>
                </a:effectLst>
              </a:rPr>
              <a:t>20 – 100 </a:t>
            </a:r>
            <a:r>
              <a:rPr lang="pl-PL" dirty="0" err="1">
                <a:ln w="0"/>
                <a:effectLst>
                  <a:outerShdw blurRad="38100" dist="19050" dir="2700000" algn="tl" rotWithShape="0">
                    <a:schemeClr val="dk1">
                      <a:alpha val="40000"/>
                    </a:schemeClr>
                  </a:outerShdw>
                </a:effectLst>
              </a:rPr>
              <a:t>mSv</a:t>
            </a:r>
            <a:r>
              <a:rPr lang="pl-PL" dirty="0">
                <a:ln w="0"/>
                <a:effectLst>
                  <a:outerShdw blurRad="38100" dist="19050" dir="2700000" algn="tl" rotWithShape="0">
                    <a:schemeClr val="dk1">
                      <a:alpha val="40000"/>
                    </a:schemeClr>
                  </a:outerShdw>
                </a:effectLst>
              </a:rPr>
              <a:t> (dawka ostra lub roczna) w sytuacji narażenia wyjątkowego</a:t>
            </a:r>
          </a:p>
          <a:p>
            <a:pPr marL="342900" indent="-342900">
              <a:lnSpc>
                <a:spcPts val="2000"/>
              </a:lnSpc>
              <a:buAutoNum type="arabicPeriod"/>
            </a:pPr>
            <a:endParaRPr lang="pl-PL" sz="1600" dirty="0">
              <a:ln w="0"/>
              <a:solidFill>
                <a:srgbClr val="0000CC"/>
              </a:solidFill>
              <a:effectLst>
                <a:outerShdw blurRad="38100" dist="19050" dir="2700000" algn="tl" rotWithShape="0">
                  <a:schemeClr val="dk1">
                    <a:alpha val="40000"/>
                  </a:schemeClr>
                </a:outerShdw>
              </a:effectLst>
            </a:endParaRPr>
          </a:p>
          <a:p>
            <a:pPr marL="342900" indent="-342900">
              <a:lnSpc>
                <a:spcPts val="2000"/>
              </a:lnSpc>
              <a:buAutoNum type="arabicPeriod"/>
            </a:pPr>
            <a:r>
              <a:rPr lang="pl-PL" dirty="0">
                <a:ln w="0"/>
                <a:solidFill>
                  <a:srgbClr val="0000CC"/>
                </a:solidFill>
                <a:effectLst>
                  <a:outerShdw blurRad="38100" dist="19050" dir="2700000" algn="tl" rotWithShape="0">
                    <a:schemeClr val="dk1">
                      <a:alpha val="40000"/>
                    </a:schemeClr>
                  </a:outerShdw>
                </a:effectLst>
              </a:rPr>
              <a:t>W przypadku sytuacji narażenia istniejącego obejmujących narażenie na radon </a:t>
            </a:r>
            <a:r>
              <a:rPr lang="pl-PL" i="1" dirty="0">
                <a:ln w="0"/>
                <a:solidFill>
                  <a:srgbClr val="0000CC"/>
                </a:solidFill>
                <a:effectLst>
                  <a:outerShdw blurRad="38100" dist="19050" dir="2700000" algn="tl" rotWithShape="0">
                    <a:schemeClr val="dk1">
                      <a:alpha val="40000"/>
                    </a:schemeClr>
                  </a:outerShdw>
                </a:effectLst>
              </a:rPr>
              <a:t>krajowe</a:t>
            </a:r>
            <a:r>
              <a:rPr lang="pl-PL" dirty="0">
                <a:ln w="0"/>
                <a:solidFill>
                  <a:srgbClr val="0000CC"/>
                </a:solidFill>
                <a:effectLst>
                  <a:outerShdw blurRad="38100" dist="19050" dir="2700000" algn="tl" rotWithShape="0">
                    <a:schemeClr val="dk1">
                      <a:alpha val="40000"/>
                    </a:schemeClr>
                  </a:outerShdw>
                </a:effectLst>
              </a:rPr>
              <a:t> poziomy referencyjne ustala się w kategoriach stężenia promieniotwórczego radonu w powietrzu, jak określono w art. 74 dla osób z ogółu ludności </a:t>
            </a:r>
            <a:r>
              <a:rPr lang="pl-PL" b="1" dirty="0">
                <a:ln w="0"/>
                <a:effectLst>
                  <a:outerShdw blurRad="38100" dist="19050" dir="2700000" algn="tl" rotWithShape="0">
                    <a:schemeClr val="dk1">
                      <a:alpha val="40000"/>
                    </a:schemeClr>
                  </a:outerShdw>
                </a:effectLst>
              </a:rPr>
              <a:t>(&lt; 300 </a:t>
            </a:r>
            <a:r>
              <a:rPr lang="pl-PL" b="1" dirty="0" err="1">
                <a:ln w="0"/>
                <a:effectLst>
                  <a:outerShdw blurRad="38100" dist="19050" dir="2700000" algn="tl" rotWithShape="0">
                    <a:schemeClr val="dk1">
                      <a:alpha val="40000"/>
                    </a:schemeClr>
                  </a:outerShdw>
                </a:effectLst>
              </a:rPr>
              <a:t>Bq</a:t>
            </a:r>
            <a:r>
              <a:rPr lang="pl-PL" b="1" dirty="0">
                <a:ln w="0"/>
                <a:effectLst>
                  <a:outerShdw blurRad="38100" dist="19050" dir="2700000" algn="tl" rotWithShape="0">
                    <a:schemeClr val="dk1">
                      <a:alpha val="40000"/>
                    </a:schemeClr>
                  </a:outerShdw>
                </a:effectLst>
              </a:rPr>
              <a:t> m</a:t>
            </a:r>
            <a:r>
              <a:rPr lang="pl-PL" b="1" baseline="30000" dirty="0">
                <a:ln w="0"/>
                <a:effectLst>
                  <a:outerShdw blurRad="38100" dist="19050" dir="2700000" algn="tl" rotWithShape="0">
                    <a:schemeClr val="dk1">
                      <a:alpha val="40000"/>
                    </a:schemeClr>
                  </a:outerShdw>
                </a:effectLst>
              </a:rPr>
              <a:t>3</a:t>
            </a:r>
            <a:r>
              <a:rPr lang="pl-PL" b="1" dirty="0">
                <a:ln w="0"/>
                <a:effectLst>
                  <a:outerShdw blurRad="38100" dist="19050" dir="2700000" algn="tl" rotWithShape="0">
                    <a:schemeClr val="dk1">
                      <a:alpha val="40000"/>
                    </a:schemeClr>
                  </a:outerShdw>
                </a:effectLst>
              </a:rPr>
              <a:t>) </a:t>
            </a:r>
            <a:r>
              <a:rPr lang="pl-PL" dirty="0">
                <a:ln w="0"/>
                <a:solidFill>
                  <a:srgbClr val="0000CC"/>
                </a:solidFill>
                <a:effectLst>
                  <a:outerShdw blurRad="38100" dist="19050" dir="2700000" algn="tl" rotWithShape="0">
                    <a:schemeClr val="dk1">
                      <a:alpha val="40000"/>
                    </a:schemeClr>
                  </a:outerShdw>
                </a:effectLst>
              </a:rPr>
              <a:t>oraz </a:t>
            </a:r>
          </a:p>
          <a:p>
            <a:pPr>
              <a:lnSpc>
                <a:spcPts val="2000"/>
              </a:lnSpc>
            </a:pPr>
            <a:r>
              <a:rPr lang="pl-PL" dirty="0">
                <a:ln w="0"/>
                <a:solidFill>
                  <a:srgbClr val="0000CC"/>
                </a:solidFill>
                <a:effectLst>
                  <a:outerShdw blurRad="38100" dist="19050" dir="2700000" algn="tl" rotWithShape="0">
                    <a:schemeClr val="dk1">
                      <a:alpha val="40000"/>
                    </a:schemeClr>
                  </a:outerShdw>
                </a:effectLst>
              </a:rPr>
              <a:t>      w art. 54 dla pracowników.</a:t>
            </a:r>
            <a:endParaRPr lang="pl-PL" b="0" cap="none" spc="0" dirty="0">
              <a:ln w="0"/>
              <a:solidFill>
                <a:srgbClr val="0000CC"/>
              </a:solidFill>
              <a:effectLst>
                <a:outerShdw blurRad="38100" dist="19050" dir="2700000" algn="tl" rotWithShape="0">
                  <a:schemeClr val="dk1">
                    <a:alpha val="40000"/>
                  </a:schemeClr>
                </a:outerShdw>
              </a:effectLst>
            </a:endParaRPr>
          </a:p>
        </p:txBody>
      </p:sp>
      <p:sp>
        <p:nvSpPr>
          <p:cNvPr id="23" name="Prostokąt 3"/>
          <p:cNvSpPr/>
          <p:nvPr/>
        </p:nvSpPr>
        <p:spPr bwMode="auto">
          <a:xfrm>
            <a:off x="1151576" y="908720"/>
            <a:ext cx="7488000" cy="5220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7" name="Owal 2"/>
          <p:cNvSpPr/>
          <p:nvPr/>
        </p:nvSpPr>
        <p:spPr bwMode="auto">
          <a:xfrm rot="179561">
            <a:off x="3756333" y="3112774"/>
            <a:ext cx="2278486" cy="468000"/>
          </a:xfrm>
          <a:custGeom>
            <a:avLst/>
            <a:gdLst>
              <a:gd name="connsiteX0" fmla="*/ 0 w 8496944"/>
              <a:gd name="connsiteY0" fmla="*/ 864096 h 1728192"/>
              <a:gd name="connsiteX1" fmla="*/ 4248472 w 8496944"/>
              <a:gd name="connsiteY1" fmla="*/ 0 h 1728192"/>
              <a:gd name="connsiteX2" fmla="*/ 8496944 w 8496944"/>
              <a:gd name="connsiteY2" fmla="*/ 864096 h 1728192"/>
              <a:gd name="connsiteX3" fmla="*/ 4248472 w 8496944"/>
              <a:gd name="connsiteY3" fmla="*/ 1728192 h 1728192"/>
              <a:gd name="connsiteX4" fmla="*/ 0 w 8496944"/>
              <a:gd name="connsiteY4" fmla="*/ 864096 h 1728192"/>
              <a:gd name="connsiteX0" fmla="*/ 8496944 w 8588384"/>
              <a:gd name="connsiteY0" fmla="*/ 864096 h 1728192"/>
              <a:gd name="connsiteX1" fmla="*/ 4248472 w 8588384"/>
              <a:gd name="connsiteY1" fmla="*/ 1728192 h 1728192"/>
              <a:gd name="connsiteX2" fmla="*/ 0 w 8588384"/>
              <a:gd name="connsiteY2" fmla="*/ 864096 h 1728192"/>
              <a:gd name="connsiteX3" fmla="*/ 4248472 w 8588384"/>
              <a:gd name="connsiteY3" fmla="*/ 0 h 1728192"/>
              <a:gd name="connsiteX4" fmla="*/ 8588384 w 8588384"/>
              <a:gd name="connsiteY4" fmla="*/ 955536 h 1728192"/>
              <a:gd name="connsiteX0" fmla="*/ 8496944 w 8496944"/>
              <a:gd name="connsiteY0" fmla="*/ 915516 h 1779612"/>
              <a:gd name="connsiteX1" fmla="*/ 4248472 w 8496944"/>
              <a:gd name="connsiteY1" fmla="*/ 1779612 h 1779612"/>
              <a:gd name="connsiteX2" fmla="*/ 0 w 8496944"/>
              <a:gd name="connsiteY2" fmla="*/ 915516 h 1779612"/>
              <a:gd name="connsiteX3" fmla="*/ 4248472 w 8496944"/>
              <a:gd name="connsiteY3" fmla="*/ 51420 h 1779612"/>
              <a:gd name="connsiteX4" fmla="*/ 8019424 w 8496944"/>
              <a:gd name="connsiteY4" fmla="*/ 468476 h 1779612"/>
              <a:gd name="connsiteX0" fmla="*/ 8503037 w 8503037"/>
              <a:gd name="connsiteY0" fmla="*/ 915516 h 1804242"/>
              <a:gd name="connsiteX1" fmla="*/ 4254565 w 8503037"/>
              <a:gd name="connsiteY1" fmla="*/ 1779612 h 1804242"/>
              <a:gd name="connsiteX2" fmla="*/ 6093 w 8503037"/>
              <a:gd name="connsiteY2" fmla="*/ 915516 h 1804242"/>
              <a:gd name="connsiteX3" fmla="*/ 4254565 w 8503037"/>
              <a:gd name="connsiteY3" fmla="*/ 51420 h 1804242"/>
              <a:gd name="connsiteX4" fmla="*/ 8025517 w 8503037"/>
              <a:gd name="connsiteY4" fmla="*/ 468476 h 1804242"/>
              <a:gd name="connsiteX0" fmla="*/ 8508471 w 8508471"/>
              <a:gd name="connsiteY0" fmla="*/ 915516 h 1862823"/>
              <a:gd name="connsiteX1" fmla="*/ 4259999 w 8508471"/>
              <a:gd name="connsiteY1" fmla="*/ 1779612 h 1862823"/>
              <a:gd name="connsiteX2" fmla="*/ 11527 w 8508471"/>
              <a:gd name="connsiteY2" fmla="*/ 915516 h 1862823"/>
              <a:gd name="connsiteX3" fmla="*/ 4259999 w 8508471"/>
              <a:gd name="connsiteY3" fmla="*/ 51420 h 1862823"/>
              <a:gd name="connsiteX4" fmla="*/ 8030951 w 8508471"/>
              <a:gd name="connsiteY4" fmla="*/ 468476 h 1862823"/>
              <a:gd name="connsiteX0" fmla="*/ 8499451 w 8499451"/>
              <a:gd name="connsiteY0" fmla="*/ 915516 h 1888548"/>
              <a:gd name="connsiteX1" fmla="*/ 4250979 w 8499451"/>
              <a:gd name="connsiteY1" fmla="*/ 1779612 h 1888548"/>
              <a:gd name="connsiteX2" fmla="*/ 2507 w 8499451"/>
              <a:gd name="connsiteY2" fmla="*/ 915516 h 1888548"/>
              <a:gd name="connsiteX3" fmla="*/ 4250979 w 8499451"/>
              <a:gd name="connsiteY3" fmla="*/ 51420 h 1888548"/>
              <a:gd name="connsiteX4" fmla="*/ 8021931 w 8499451"/>
              <a:gd name="connsiteY4" fmla="*/ 468476 h 1888548"/>
              <a:gd name="connsiteX0" fmla="*/ 7920331 w 8021931"/>
              <a:gd name="connsiteY0" fmla="*/ 1453996 h 1841888"/>
              <a:gd name="connsiteX1" fmla="*/ 4250979 w 8021931"/>
              <a:gd name="connsiteY1" fmla="*/ 1779612 h 1841888"/>
              <a:gd name="connsiteX2" fmla="*/ 2507 w 8021931"/>
              <a:gd name="connsiteY2" fmla="*/ 915516 h 1841888"/>
              <a:gd name="connsiteX3" fmla="*/ 4250979 w 8021931"/>
              <a:gd name="connsiteY3" fmla="*/ 51420 h 1841888"/>
              <a:gd name="connsiteX4" fmla="*/ 8021931 w 8021931"/>
              <a:gd name="connsiteY4" fmla="*/ 468476 h 1841888"/>
              <a:gd name="connsiteX0" fmla="*/ 8170886 w 8272486"/>
              <a:gd name="connsiteY0" fmla="*/ 1453996 h 1841888"/>
              <a:gd name="connsiteX1" fmla="*/ 4501534 w 8272486"/>
              <a:gd name="connsiteY1" fmla="*/ 1779612 h 1841888"/>
              <a:gd name="connsiteX2" fmla="*/ 919887 w 8272486"/>
              <a:gd name="connsiteY2" fmla="*/ 1606147 h 1841888"/>
              <a:gd name="connsiteX3" fmla="*/ 253062 w 8272486"/>
              <a:gd name="connsiteY3" fmla="*/ 915516 h 1841888"/>
              <a:gd name="connsiteX4" fmla="*/ 4501534 w 8272486"/>
              <a:gd name="connsiteY4" fmla="*/ 51420 h 1841888"/>
              <a:gd name="connsiteX5" fmla="*/ 8272486 w 8272486"/>
              <a:gd name="connsiteY5" fmla="*/ 468476 h 1841888"/>
              <a:gd name="connsiteX0" fmla="*/ 7758935 w 7860535"/>
              <a:gd name="connsiteY0" fmla="*/ 1427678 h 1815570"/>
              <a:gd name="connsiteX1" fmla="*/ 4089583 w 7860535"/>
              <a:gd name="connsiteY1" fmla="*/ 1753294 h 1815570"/>
              <a:gd name="connsiteX2" fmla="*/ 507936 w 7860535"/>
              <a:gd name="connsiteY2" fmla="*/ 1579829 h 1815570"/>
              <a:gd name="connsiteX3" fmla="*/ 471031 w 7860535"/>
              <a:gd name="connsiteY3" fmla="*/ 533598 h 1815570"/>
              <a:gd name="connsiteX4" fmla="*/ 4089583 w 7860535"/>
              <a:gd name="connsiteY4" fmla="*/ 25102 h 1815570"/>
              <a:gd name="connsiteX5" fmla="*/ 7860535 w 7860535"/>
              <a:gd name="connsiteY5" fmla="*/ 442158 h 1815570"/>
              <a:gd name="connsiteX0" fmla="*/ 7682482 w 7784082"/>
              <a:gd name="connsiteY0" fmla="*/ 1427678 h 1944394"/>
              <a:gd name="connsiteX1" fmla="*/ 4013130 w 7784082"/>
              <a:gd name="connsiteY1" fmla="*/ 1753294 h 1944394"/>
              <a:gd name="connsiteX2" fmla="*/ 573723 w 7784082"/>
              <a:gd name="connsiteY2" fmla="*/ 1894789 h 1944394"/>
              <a:gd name="connsiteX3" fmla="*/ 394578 w 7784082"/>
              <a:gd name="connsiteY3" fmla="*/ 533598 h 1944394"/>
              <a:gd name="connsiteX4" fmla="*/ 4013130 w 7784082"/>
              <a:gd name="connsiteY4" fmla="*/ 25102 h 1944394"/>
              <a:gd name="connsiteX5" fmla="*/ 7784082 w 7784082"/>
              <a:gd name="connsiteY5" fmla="*/ 442158 h 1944394"/>
              <a:gd name="connsiteX0" fmla="*/ 7636302 w 7737902"/>
              <a:gd name="connsiteY0" fmla="*/ 1427678 h 1944394"/>
              <a:gd name="connsiteX1" fmla="*/ 3966950 w 7737902"/>
              <a:gd name="connsiteY1" fmla="*/ 1753294 h 1944394"/>
              <a:gd name="connsiteX2" fmla="*/ 527543 w 7737902"/>
              <a:gd name="connsiteY2" fmla="*/ 1894789 h 1944394"/>
              <a:gd name="connsiteX3" fmla="*/ 348398 w 7737902"/>
              <a:gd name="connsiteY3" fmla="*/ 533598 h 1944394"/>
              <a:gd name="connsiteX4" fmla="*/ 3966950 w 7737902"/>
              <a:gd name="connsiteY4" fmla="*/ 25102 h 1944394"/>
              <a:gd name="connsiteX5" fmla="*/ 7737902 w 7737902"/>
              <a:gd name="connsiteY5" fmla="*/ 442158 h 1944394"/>
              <a:gd name="connsiteX0" fmla="*/ 7539675 w 7641275"/>
              <a:gd name="connsiteY0" fmla="*/ 1427678 h 1944394"/>
              <a:gd name="connsiteX1" fmla="*/ 3870323 w 7641275"/>
              <a:gd name="connsiteY1" fmla="*/ 1753294 h 1944394"/>
              <a:gd name="connsiteX2" fmla="*/ 430916 w 7641275"/>
              <a:gd name="connsiteY2" fmla="*/ 1894789 h 1944394"/>
              <a:gd name="connsiteX3" fmla="*/ 251771 w 7641275"/>
              <a:gd name="connsiteY3" fmla="*/ 533598 h 1944394"/>
              <a:gd name="connsiteX4" fmla="*/ 3870323 w 7641275"/>
              <a:gd name="connsiteY4" fmla="*/ 25102 h 1944394"/>
              <a:gd name="connsiteX5" fmla="*/ 7641275 w 7641275"/>
              <a:gd name="connsiteY5" fmla="*/ 442158 h 1944394"/>
              <a:gd name="connsiteX0" fmla="*/ 7639884 w 7741484"/>
              <a:gd name="connsiteY0" fmla="*/ 1327304 h 1844020"/>
              <a:gd name="connsiteX1" fmla="*/ 3970532 w 7741484"/>
              <a:gd name="connsiteY1" fmla="*/ 1652920 h 1844020"/>
              <a:gd name="connsiteX2" fmla="*/ 531125 w 7741484"/>
              <a:gd name="connsiteY2" fmla="*/ 1794415 h 1844020"/>
              <a:gd name="connsiteX3" fmla="*/ 351980 w 7741484"/>
              <a:gd name="connsiteY3" fmla="*/ 433224 h 1844020"/>
              <a:gd name="connsiteX4" fmla="*/ 4021332 w 7741484"/>
              <a:gd name="connsiteY4" fmla="*/ 97448 h 1844020"/>
              <a:gd name="connsiteX5" fmla="*/ 7741484 w 7741484"/>
              <a:gd name="connsiteY5" fmla="*/ 341784 h 1844020"/>
              <a:gd name="connsiteX0" fmla="*/ 7639884 w 7700844"/>
              <a:gd name="connsiteY0" fmla="*/ 1303809 h 1820525"/>
              <a:gd name="connsiteX1" fmla="*/ 3970532 w 7700844"/>
              <a:gd name="connsiteY1" fmla="*/ 1629425 h 1820525"/>
              <a:gd name="connsiteX2" fmla="*/ 531125 w 7700844"/>
              <a:gd name="connsiteY2" fmla="*/ 1770920 h 1820525"/>
              <a:gd name="connsiteX3" fmla="*/ 351980 w 7700844"/>
              <a:gd name="connsiteY3" fmla="*/ 409729 h 1820525"/>
              <a:gd name="connsiteX4" fmla="*/ 4021332 w 7700844"/>
              <a:gd name="connsiteY4" fmla="*/ 73953 h 1820525"/>
              <a:gd name="connsiteX5" fmla="*/ 7700844 w 7700844"/>
              <a:gd name="connsiteY5" fmla="*/ 358929 h 182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0844" h="1820525">
                <a:moveTo>
                  <a:pt x="7639884" y="1303809"/>
                </a:moveTo>
                <a:cubicBezTo>
                  <a:pt x="7639884" y="1781036"/>
                  <a:pt x="5155325" y="1551573"/>
                  <a:pt x="3970532" y="1629425"/>
                </a:cubicBezTo>
                <a:cubicBezTo>
                  <a:pt x="2785739" y="1707277"/>
                  <a:pt x="1239204" y="1914936"/>
                  <a:pt x="531125" y="1770920"/>
                </a:cubicBezTo>
                <a:cubicBezTo>
                  <a:pt x="-34714" y="1433864"/>
                  <a:pt x="-229721" y="692557"/>
                  <a:pt x="351980" y="409729"/>
                </a:cubicBezTo>
                <a:cubicBezTo>
                  <a:pt x="933681" y="126901"/>
                  <a:pt x="2796521" y="82420"/>
                  <a:pt x="4021332" y="73953"/>
                </a:cubicBezTo>
                <a:cubicBezTo>
                  <a:pt x="5246143" y="65486"/>
                  <a:pt x="7609404" y="-209738"/>
                  <a:pt x="7700844" y="358929"/>
                </a:cubicBezTo>
              </a:path>
            </a:pathLst>
          </a:custGeom>
          <a:noFill/>
          <a:ln w="5715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val="9415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rostokąt 15"/>
          <p:cNvSpPr/>
          <p:nvPr/>
        </p:nvSpPr>
        <p:spPr bwMode="auto">
          <a:xfrm>
            <a:off x="1259648" y="1700808"/>
            <a:ext cx="144000" cy="3996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37</a:t>
            </a:fld>
            <a:endParaRPr lang="pl-PL" sz="1200" b="1" dirty="0"/>
          </a:p>
        </p:txBody>
      </p:sp>
      <p:sp>
        <p:nvSpPr>
          <p:cNvPr id="10" name="Prostokąt 1"/>
          <p:cNvSpPr/>
          <p:nvPr/>
        </p:nvSpPr>
        <p:spPr bwMode="auto">
          <a:xfrm>
            <a:off x="1043608" y="1505398"/>
            <a:ext cx="7560000" cy="4336741"/>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784" h="5411925">
                <a:moveTo>
                  <a:pt x="7054554" y="4650330"/>
                </a:moveTo>
                <a:cubicBezTo>
                  <a:pt x="7055298" y="4955672"/>
                  <a:pt x="7056040" y="5106583"/>
                  <a:pt x="7056784" y="5411925"/>
                </a:cubicBezTo>
                <a:lnTo>
                  <a:pt x="0" y="5411925"/>
                </a:lnTo>
                <a:lnTo>
                  <a:pt x="0" y="0"/>
                </a:lnTo>
                <a:lnTo>
                  <a:pt x="7056784" y="0"/>
                </a:lnTo>
                <a:cubicBezTo>
                  <a:pt x="7056040" y="279863"/>
                  <a:pt x="7055297" y="559725"/>
                  <a:pt x="7054553" y="839588"/>
                </a:cubicBezTo>
              </a:path>
            </a:pathLst>
          </a:custGeom>
          <a:noFill/>
          <a:ln w="1270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rgbClr val="0000CC"/>
              </a:buClr>
              <a:buSzPct val="175000"/>
              <a:buFont typeface="Wingdings" pitchFamily="2" charset="2"/>
              <a:buChar char="§"/>
            </a:pPr>
            <a:r>
              <a:rPr lang="pl-PL"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Charakterystyka  narażonej populacji : </a:t>
            </a:r>
            <a:r>
              <a:rPr lang="pl-PL" dirty="0">
                <a:ln w="0"/>
                <a:effectLst>
                  <a:outerShdw blurRad="38100" dist="19050" dir="2700000" algn="tl" rotWithShape="0">
                    <a:schemeClr val="dk1">
                      <a:alpha val="40000"/>
                    </a:schemeClr>
                  </a:outerShdw>
                </a:effectLst>
                <a:ea typeface="Times New Roman" pitchFamily="18" charset="0"/>
                <a:cs typeface="Arial" pitchFamily="34" charset="0"/>
              </a:rPr>
              <a:t>płeć,  wiek, stan zdrowia, grupy zwyczajowe, grupy wrażliwe na promieniowanie.</a:t>
            </a:r>
          </a:p>
          <a:p>
            <a:pPr marL="714375" indent="-628650" fontAlgn="base">
              <a:spcBef>
                <a:spcPct val="0"/>
              </a:spcBef>
              <a:spcAft>
                <a:spcPct val="0"/>
              </a:spcAft>
              <a:buClr>
                <a:srgbClr val="0000CC"/>
              </a:buClr>
              <a:buSzPct val="175000"/>
              <a:buFont typeface="Wingdings" pitchFamily="2" charset="2"/>
              <a:buChar char="§"/>
            </a:pPr>
            <a:r>
              <a:rPr lang="pl-PL"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Charakterystyka narażenia: </a:t>
            </a:r>
            <a:r>
              <a:rPr lang="pl-PL" dirty="0">
                <a:ln w="0"/>
                <a:effectLst>
                  <a:outerShdw blurRad="38100" dist="19050" dir="2700000" algn="tl" rotWithShape="0">
                    <a:schemeClr val="dk1">
                      <a:alpha val="40000"/>
                    </a:schemeClr>
                  </a:outerShdw>
                </a:effectLst>
                <a:ea typeface="Times New Roman" pitchFamily="18" charset="0"/>
                <a:cs typeface="Arial" pitchFamily="34" charset="0"/>
              </a:rPr>
              <a:t>rozkład dawek w czasie i przestrzeni,  liczba narażonych osób,  statystyka dawek indywidualnych( średnia, rozrzut, wartość maksymalna i minimalna ), dawki kolektywne  w grupie, prawdopodobieństwo wystąpienia określonej dawki,  wcześniej istniejące warunki radiologiczne</a:t>
            </a:r>
          </a:p>
          <a:p>
            <a:pPr marL="714375" indent="-628650" fontAlgn="base">
              <a:spcBef>
                <a:spcPct val="0"/>
              </a:spcBef>
              <a:spcAft>
                <a:spcPct val="0"/>
              </a:spcAft>
              <a:buClr>
                <a:srgbClr val="0000CC"/>
              </a:buClr>
              <a:buSzPct val="175000"/>
              <a:buFont typeface="Wingdings" pitchFamily="2" charset="2"/>
              <a:buChar char="§"/>
            </a:pPr>
            <a:r>
              <a:rPr lang="pl-PL"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Wskaźniki socjalne:</a:t>
            </a:r>
            <a:r>
              <a:rPr lang="pl-PL" dirty="0">
                <a:ln w="0"/>
                <a:effectLst>
                  <a:outerShdw blurRad="38100" dist="19050" dir="2700000" algn="tl" rotWithShape="0">
                    <a:schemeClr val="dk1">
                      <a:alpha val="40000"/>
                    </a:schemeClr>
                  </a:outerShdw>
                </a:effectLst>
                <a:ea typeface="Times New Roman" pitchFamily="18" charset="0"/>
                <a:cs typeface="Arial" pitchFamily="34" charset="0"/>
              </a:rPr>
              <a:t>  dystrybucja dochodów (</a:t>
            </a:r>
            <a:r>
              <a:rPr lang="pl-PL"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equity ?</a:t>
            </a:r>
            <a:r>
              <a:rPr lang="pl-PL" dirty="0">
                <a:ln w="0"/>
                <a:effectLst>
                  <a:outerShdw blurRad="38100" dist="19050" dir="2700000" algn="tl" rotWithShape="0">
                    <a:schemeClr val="dk1">
                      <a:alpha val="40000"/>
                    </a:schemeClr>
                  </a:outerShdw>
                </a:effectLst>
                <a:ea typeface="Times New Roman" pitchFamily="18" charset="0"/>
                <a:cs typeface="Arial" pitchFamily="34" charset="0"/>
              </a:rPr>
              <a:t>), możliwości weryfikacji, uczciwość (</a:t>
            </a:r>
            <a:r>
              <a:rPr lang="pl-PL" dirty="0" err="1">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fairness</a:t>
            </a:r>
            <a:r>
              <a:rPr lang="pl-PL"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 ?</a:t>
            </a:r>
            <a:r>
              <a:rPr lang="pl-PL" dirty="0">
                <a:ln w="0"/>
                <a:effectLst>
                  <a:outerShdw blurRad="38100" dist="19050" dir="2700000" algn="tl" rotWithShape="0">
                    <a:schemeClr val="dk1">
                      <a:alpha val="40000"/>
                    </a:schemeClr>
                  </a:outerShdw>
                </a:effectLst>
                <a:ea typeface="Times New Roman" pitchFamily="18" charset="0"/>
                <a:cs typeface="Arial" pitchFamily="34" charset="0"/>
              </a:rPr>
              <a:t>), trwałość grup,  akceptacja międzypokoleniowa, korzyści indywidualne, korzyści socjalne, poziom informacji.</a:t>
            </a:r>
          </a:p>
          <a:p>
            <a:pPr marL="714375" indent="-628650" fontAlgn="base">
              <a:spcBef>
                <a:spcPct val="0"/>
              </a:spcBef>
              <a:spcAft>
                <a:spcPct val="0"/>
              </a:spcAft>
              <a:buClr>
                <a:srgbClr val="0000CC"/>
              </a:buClr>
              <a:buSzPct val="175000"/>
              <a:buFont typeface="Wingdings" pitchFamily="2" charset="2"/>
              <a:buChar char="§"/>
            </a:pPr>
            <a:r>
              <a:rPr lang="pl-PL" dirty="0">
                <a:ln w="0"/>
                <a:effectLst>
                  <a:outerShdw blurRad="38100" dist="19050" dir="2700000" algn="tl" rotWithShape="0">
                    <a:schemeClr val="dk1">
                      <a:alpha val="40000"/>
                    </a:schemeClr>
                  </a:outerShdw>
                </a:effectLst>
                <a:ea typeface="Times New Roman" pitchFamily="18" charset="0"/>
                <a:cs typeface="Arial" pitchFamily="34" charset="0"/>
              </a:rPr>
              <a:t>Czynniki środowiskowe: wpływ na faunę i florę</a:t>
            </a:r>
          </a:p>
          <a:p>
            <a:pPr marL="714375" indent="-628650" fontAlgn="base">
              <a:spcBef>
                <a:spcPct val="0"/>
              </a:spcBef>
              <a:spcAft>
                <a:spcPct val="0"/>
              </a:spcAft>
              <a:buClr>
                <a:srgbClr val="0000CC"/>
              </a:buClr>
              <a:buSzPct val="175000"/>
              <a:buFont typeface="Wingdings" pitchFamily="2" charset="2"/>
              <a:buChar char="§"/>
            </a:pPr>
            <a:r>
              <a:rPr lang="pl-PL" dirty="0">
                <a:ln w="0"/>
                <a:effectLst>
                  <a:outerShdw blurRad="38100" dist="19050" dir="2700000" algn="tl" rotWithShape="0">
                    <a:schemeClr val="dk1">
                      <a:alpha val="40000"/>
                    </a:schemeClr>
                  </a:outerShdw>
                </a:effectLst>
                <a:ea typeface="Times New Roman" pitchFamily="18" charset="0"/>
                <a:cs typeface="Arial" pitchFamily="34" charset="0"/>
              </a:rPr>
              <a:t>Techniczne i ekonomiczne czynniki  określonej opcji ochrony radiologicznej: wykonalność, koszty, niepewność.</a:t>
            </a:r>
          </a:p>
          <a:p>
            <a:pPr marL="714375" indent="-628650" fontAlgn="base">
              <a:spcBef>
                <a:spcPct val="0"/>
              </a:spcBef>
              <a:spcAft>
                <a:spcPct val="0"/>
              </a:spcAft>
              <a:buClr>
                <a:srgbClr val="0000CC"/>
              </a:buClr>
              <a:buSzPct val="175000"/>
              <a:buFont typeface="Wingdings" pitchFamily="2" charset="2"/>
              <a:buChar char="§"/>
            </a:pPr>
            <a:endParaRPr lang="pl-PL" dirty="0">
              <a:solidFill>
                <a:srgbClr val="0000CC"/>
              </a:solidFill>
              <a:ea typeface="Times New Roman" pitchFamily="18" charset="0"/>
              <a:cs typeface="Arial" pitchFamily="34" charset="0"/>
            </a:endParaRPr>
          </a:p>
        </p:txBody>
      </p:sp>
      <p:sp>
        <p:nvSpPr>
          <p:cNvPr id="11" name="Prostokąt 10"/>
          <p:cNvSpPr/>
          <p:nvPr/>
        </p:nvSpPr>
        <p:spPr>
          <a:xfrm>
            <a:off x="1115616" y="908720"/>
            <a:ext cx="7704857" cy="605294"/>
          </a:xfrm>
          <a:prstGeom prst="rect">
            <a:avLst/>
          </a:prstGeom>
        </p:spPr>
        <p:txBody>
          <a:bodyPr wrap="square" lIns="0" rIns="0">
            <a:spAutoFit/>
          </a:bodyPr>
          <a:lstStyle/>
          <a:p>
            <a:pPr>
              <a:lnSpc>
                <a:spcPts val="2000"/>
              </a:lnSpc>
            </a:pPr>
            <a:r>
              <a:rPr lang="pl-PL"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Charakterystyczne cechy określające wybór najlepszej opcji optymalizacji dawek otrzymywanych przez ludność wg. nowych rekomendacji:</a:t>
            </a:r>
          </a:p>
        </p:txBody>
      </p:sp>
      <p:sp>
        <p:nvSpPr>
          <p:cNvPr id="13" name="Rectangle 1"/>
          <p:cNvSpPr>
            <a:spLocks noChangeAspect="1" noChangeArrowheads="1"/>
          </p:cNvSpPr>
          <p:nvPr/>
        </p:nvSpPr>
        <p:spPr bwMode="auto">
          <a:xfrm>
            <a:off x="1115616" y="-27384"/>
            <a:ext cx="7488384" cy="810478"/>
          </a:xfrm>
          <a:prstGeom prst="rect">
            <a:avLst/>
          </a:prstGeom>
        </p:spPr>
        <p:txBody>
          <a:bodyPr wrap="square">
            <a:spAutoFit/>
          </a:bodyPr>
          <a:lstStyle/>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Ogranicznik dawki oraz poziomy odniesienia w ujęciu </a:t>
            </a:r>
          </a:p>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DYREKTYWY RADY UE 2013/59/EURATOM </a:t>
            </a:r>
          </a:p>
        </p:txBody>
      </p:sp>
      <p:sp>
        <p:nvSpPr>
          <p:cNvPr id="17" name="Prostokąt 16"/>
          <p:cNvSpPr/>
          <p:nvPr/>
        </p:nvSpPr>
        <p:spPr>
          <a:xfrm>
            <a:off x="1115616" y="2999854"/>
            <a:ext cx="7776864"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0" rIns="0">
            <a:spAutoFit/>
          </a:bodyPr>
          <a:lstStyle/>
          <a:p>
            <a:pPr algn="ctr"/>
            <a:r>
              <a:rPr lang="pl-PL" sz="3200" b="1" dirty="0">
                <a:ln w="0"/>
                <a:solidFill>
                  <a:srgbClr val="C00000"/>
                </a:solidFill>
                <a:effectLst>
                  <a:outerShdw blurRad="38100" dist="19050" dir="2700000" algn="tl" rotWithShape="0">
                    <a:schemeClr val="dk1">
                      <a:alpha val="40000"/>
                    </a:schemeClr>
                  </a:outerShdw>
                </a:effectLst>
                <a:latin typeface="+mj-lt"/>
                <a:ea typeface="Tahoma" pitchFamily="34" charset="0"/>
                <a:cs typeface="Tahoma" pitchFamily="34" charset="0"/>
              </a:rPr>
              <a:t>RAPORT BEZPIECZEŃSTWA I ODDZIAŁYWANIA NA ŚRODOWISKO OBIEKTU JĄDROWEGO</a:t>
            </a:r>
          </a:p>
        </p:txBody>
      </p:sp>
    </p:spTree>
    <p:extLst>
      <p:ext uri="{BB962C8B-B14F-4D97-AF65-F5344CB8AC3E}">
        <p14:creationId xmlns:p14="http://schemas.microsoft.com/office/powerpoint/2010/main" val="96898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bwMode="auto">
          <a:xfrm>
            <a:off x="1187624" y="2061096"/>
            <a:ext cx="144000" cy="1728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38</a:t>
            </a:fld>
            <a:endParaRPr lang="pl-PL" sz="1200" b="1" dirty="0"/>
          </a:p>
        </p:txBody>
      </p:sp>
      <p:sp>
        <p:nvSpPr>
          <p:cNvPr id="24" name="Prostokąt 1"/>
          <p:cNvSpPr/>
          <p:nvPr/>
        </p:nvSpPr>
        <p:spPr bwMode="auto">
          <a:xfrm>
            <a:off x="1064451" y="1861374"/>
            <a:ext cx="7560000" cy="2972265"/>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784" h="5411925">
                <a:moveTo>
                  <a:pt x="7054554" y="4650330"/>
                </a:moveTo>
                <a:cubicBezTo>
                  <a:pt x="7055298" y="4955672"/>
                  <a:pt x="7056040" y="5106583"/>
                  <a:pt x="7056784" y="5411925"/>
                </a:cubicBezTo>
                <a:lnTo>
                  <a:pt x="0" y="5411925"/>
                </a:lnTo>
                <a:lnTo>
                  <a:pt x="0" y="0"/>
                </a:lnTo>
                <a:lnTo>
                  <a:pt x="7056784" y="0"/>
                </a:lnTo>
                <a:cubicBezTo>
                  <a:pt x="7056040" y="279863"/>
                  <a:pt x="7055297" y="559725"/>
                  <a:pt x="7054553" y="839588"/>
                </a:cubicBezTo>
              </a:path>
            </a:pathLst>
          </a:custGeom>
          <a:noFill/>
          <a:ln w="1270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342900" indent="-342900" fontAlgn="base">
              <a:lnSpc>
                <a:spcPts val="2800"/>
              </a:lnSpc>
              <a:spcBef>
                <a:spcPct val="0"/>
              </a:spcBef>
              <a:spcAft>
                <a:spcPct val="0"/>
              </a:spcAft>
              <a:buClr>
                <a:srgbClr val="0033CC"/>
              </a:buClr>
              <a:buSzPct val="175000"/>
              <a:buFont typeface="Wingdings" panose="05000000000000000000" pitchFamily="2" charset="2"/>
              <a:buChar char="§"/>
            </a:pPr>
            <a:r>
              <a:rPr lang="pl-PL" sz="22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Art. 3, poz. 23) OGRANICZNIK DAWKI   (limit  użytkowy dawki) Ograniczenie przewidywanych dawek indywidualnych, które mogą pochodzić od określonego źródła promieniowania jonizującego, uwzględniane podczas planowania ochrony radiologicznej w celach związanych z optymalizacją. </a:t>
            </a:r>
          </a:p>
          <a:p>
            <a:pPr marL="90488" fontAlgn="base">
              <a:spcBef>
                <a:spcPct val="0"/>
              </a:spcBef>
              <a:spcAft>
                <a:spcPct val="0"/>
              </a:spcAft>
              <a:buClr>
                <a:srgbClr val="0033CC"/>
              </a:buClr>
              <a:buSzPct val="175000"/>
            </a:pPr>
            <a:endParaRPr lang="pl-PL" b="1" i="1" dirty="0">
              <a:solidFill>
                <a:schemeClr val="tx1">
                  <a:lumMod val="65000"/>
                  <a:lumOff val="35000"/>
                </a:schemeClr>
              </a:solidFill>
              <a:ea typeface="Times New Roman" pitchFamily="18" charset="0"/>
              <a:cs typeface="Arial" pitchFamily="34" charset="0"/>
            </a:endParaRPr>
          </a:p>
          <a:p>
            <a:pPr fontAlgn="base">
              <a:lnSpc>
                <a:spcPts val="2800"/>
              </a:lnSpc>
              <a:spcBef>
                <a:spcPct val="0"/>
              </a:spcBef>
              <a:spcAft>
                <a:spcPct val="0"/>
              </a:spcAft>
              <a:buClr>
                <a:srgbClr val="0033CC"/>
              </a:buClr>
              <a:buSzPct val="175000"/>
            </a:pPr>
            <a:r>
              <a:rPr lang="pl-PL" sz="20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Definicja oparta na zaleceniach ICRP z 1991 r i </a:t>
            </a:r>
            <a:r>
              <a:rPr lang="pl-PL" sz="2000" i="1" dirty="0" err="1">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I</a:t>
            </a:r>
            <a:r>
              <a:rPr lang="en-US" sz="2000" i="1" dirty="0" err="1">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nternational</a:t>
            </a:r>
            <a:r>
              <a:rPr lang="en-US" sz="20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 Basic Safety Standards IAEA Safety Series No 115. 1996</a:t>
            </a:r>
            <a:endParaRPr lang="en-GB" sz="2000" i="1"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endParaRPr>
          </a:p>
        </p:txBody>
      </p:sp>
      <p:sp>
        <p:nvSpPr>
          <p:cNvPr id="25" name="Prostokąt 24"/>
          <p:cNvSpPr/>
          <p:nvPr/>
        </p:nvSpPr>
        <p:spPr>
          <a:xfrm>
            <a:off x="991823" y="908720"/>
            <a:ext cx="7632628" cy="788421"/>
          </a:xfrm>
          <a:prstGeom prst="rect">
            <a:avLst/>
          </a:prstGeom>
        </p:spPr>
        <p:txBody>
          <a:bodyPr wrap="square">
            <a:spAutoFit/>
          </a:bodyPr>
          <a:lstStyle/>
          <a:p>
            <a:pPr algn="ctr" fontAlgn="base">
              <a:lnSpc>
                <a:spcPts val="2800"/>
              </a:lnSpc>
              <a:spcBef>
                <a:spcPct val="0"/>
              </a:spcBef>
              <a:spcAft>
                <a:spcPct val="0"/>
              </a:spcAft>
              <a:buClr>
                <a:schemeClr val="tx1">
                  <a:lumMod val="50000"/>
                  <a:lumOff val="50000"/>
                </a:schemeClr>
              </a:buClr>
              <a:buSzPct val="200000"/>
            </a:pPr>
            <a:r>
              <a:rPr lang="pl-PL" sz="22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Ustawa z dnia 29.11.2000 Prawo Atomowe z późniejszymi zmianami (</a:t>
            </a:r>
            <a:r>
              <a:rPr lang="pl-PL" sz="2200" dirty="0" err="1">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Dz.U</a:t>
            </a:r>
            <a:r>
              <a:rPr lang="pl-PL" sz="22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 z dn. 13 marca 2012 r. Poz. 264):</a:t>
            </a:r>
          </a:p>
        </p:txBody>
      </p:sp>
      <p:sp>
        <p:nvSpPr>
          <p:cNvPr id="15" name="Rectangle 1"/>
          <p:cNvSpPr>
            <a:spLocks noChangeAspect="1" noChangeArrowheads="1"/>
          </p:cNvSpPr>
          <p:nvPr/>
        </p:nvSpPr>
        <p:spPr bwMode="auto">
          <a:xfrm>
            <a:off x="1115616" y="-27384"/>
            <a:ext cx="7488384" cy="810478"/>
          </a:xfrm>
          <a:prstGeom prst="rect">
            <a:avLst/>
          </a:prstGeom>
        </p:spPr>
        <p:txBody>
          <a:bodyPr wrap="square">
            <a:spAutoFit/>
          </a:bodyPr>
          <a:lstStyle/>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Ogranicznik dawki oraz poziomy odniesienia w ujęciu </a:t>
            </a:r>
          </a:p>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obecnego PRAWA ATOMOWEGO w Polsce</a:t>
            </a:r>
          </a:p>
        </p:txBody>
      </p:sp>
      <p:sp>
        <p:nvSpPr>
          <p:cNvPr id="8" name="Owal 2"/>
          <p:cNvSpPr/>
          <p:nvPr/>
        </p:nvSpPr>
        <p:spPr bwMode="auto">
          <a:xfrm>
            <a:off x="4602228" y="3194068"/>
            <a:ext cx="3210297" cy="306876"/>
          </a:xfrm>
          <a:custGeom>
            <a:avLst/>
            <a:gdLst>
              <a:gd name="connsiteX0" fmla="*/ 0 w 8496944"/>
              <a:gd name="connsiteY0" fmla="*/ 864096 h 1728192"/>
              <a:gd name="connsiteX1" fmla="*/ 4248472 w 8496944"/>
              <a:gd name="connsiteY1" fmla="*/ 0 h 1728192"/>
              <a:gd name="connsiteX2" fmla="*/ 8496944 w 8496944"/>
              <a:gd name="connsiteY2" fmla="*/ 864096 h 1728192"/>
              <a:gd name="connsiteX3" fmla="*/ 4248472 w 8496944"/>
              <a:gd name="connsiteY3" fmla="*/ 1728192 h 1728192"/>
              <a:gd name="connsiteX4" fmla="*/ 0 w 8496944"/>
              <a:gd name="connsiteY4" fmla="*/ 864096 h 1728192"/>
              <a:gd name="connsiteX0" fmla="*/ 8496944 w 8588384"/>
              <a:gd name="connsiteY0" fmla="*/ 864096 h 1728192"/>
              <a:gd name="connsiteX1" fmla="*/ 4248472 w 8588384"/>
              <a:gd name="connsiteY1" fmla="*/ 1728192 h 1728192"/>
              <a:gd name="connsiteX2" fmla="*/ 0 w 8588384"/>
              <a:gd name="connsiteY2" fmla="*/ 864096 h 1728192"/>
              <a:gd name="connsiteX3" fmla="*/ 4248472 w 8588384"/>
              <a:gd name="connsiteY3" fmla="*/ 0 h 1728192"/>
              <a:gd name="connsiteX4" fmla="*/ 8588384 w 8588384"/>
              <a:gd name="connsiteY4" fmla="*/ 955536 h 1728192"/>
              <a:gd name="connsiteX0" fmla="*/ 8496944 w 8496944"/>
              <a:gd name="connsiteY0" fmla="*/ 915516 h 1779612"/>
              <a:gd name="connsiteX1" fmla="*/ 4248472 w 8496944"/>
              <a:gd name="connsiteY1" fmla="*/ 1779612 h 1779612"/>
              <a:gd name="connsiteX2" fmla="*/ 0 w 8496944"/>
              <a:gd name="connsiteY2" fmla="*/ 915516 h 1779612"/>
              <a:gd name="connsiteX3" fmla="*/ 4248472 w 8496944"/>
              <a:gd name="connsiteY3" fmla="*/ 51420 h 1779612"/>
              <a:gd name="connsiteX4" fmla="*/ 8019424 w 8496944"/>
              <a:gd name="connsiteY4" fmla="*/ 468476 h 1779612"/>
              <a:gd name="connsiteX0" fmla="*/ 8503037 w 8503037"/>
              <a:gd name="connsiteY0" fmla="*/ 915516 h 1804242"/>
              <a:gd name="connsiteX1" fmla="*/ 4254565 w 8503037"/>
              <a:gd name="connsiteY1" fmla="*/ 1779612 h 1804242"/>
              <a:gd name="connsiteX2" fmla="*/ 6093 w 8503037"/>
              <a:gd name="connsiteY2" fmla="*/ 915516 h 1804242"/>
              <a:gd name="connsiteX3" fmla="*/ 4254565 w 8503037"/>
              <a:gd name="connsiteY3" fmla="*/ 51420 h 1804242"/>
              <a:gd name="connsiteX4" fmla="*/ 8025517 w 8503037"/>
              <a:gd name="connsiteY4" fmla="*/ 468476 h 1804242"/>
              <a:gd name="connsiteX0" fmla="*/ 8508471 w 8508471"/>
              <a:gd name="connsiteY0" fmla="*/ 915516 h 1862823"/>
              <a:gd name="connsiteX1" fmla="*/ 4259999 w 8508471"/>
              <a:gd name="connsiteY1" fmla="*/ 1779612 h 1862823"/>
              <a:gd name="connsiteX2" fmla="*/ 11527 w 8508471"/>
              <a:gd name="connsiteY2" fmla="*/ 915516 h 1862823"/>
              <a:gd name="connsiteX3" fmla="*/ 4259999 w 8508471"/>
              <a:gd name="connsiteY3" fmla="*/ 51420 h 1862823"/>
              <a:gd name="connsiteX4" fmla="*/ 8030951 w 8508471"/>
              <a:gd name="connsiteY4" fmla="*/ 468476 h 1862823"/>
              <a:gd name="connsiteX0" fmla="*/ 8499451 w 8499451"/>
              <a:gd name="connsiteY0" fmla="*/ 915516 h 1888548"/>
              <a:gd name="connsiteX1" fmla="*/ 4250979 w 8499451"/>
              <a:gd name="connsiteY1" fmla="*/ 1779612 h 1888548"/>
              <a:gd name="connsiteX2" fmla="*/ 2507 w 8499451"/>
              <a:gd name="connsiteY2" fmla="*/ 915516 h 1888548"/>
              <a:gd name="connsiteX3" fmla="*/ 4250979 w 8499451"/>
              <a:gd name="connsiteY3" fmla="*/ 51420 h 1888548"/>
              <a:gd name="connsiteX4" fmla="*/ 8021931 w 8499451"/>
              <a:gd name="connsiteY4" fmla="*/ 468476 h 1888548"/>
              <a:gd name="connsiteX0" fmla="*/ 7920331 w 8021931"/>
              <a:gd name="connsiteY0" fmla="*/ 1453996 h 1841888"/>
              <a:gd name="connsiteX1" fmla="*/ 4250979 w 8021931"/>
              <a:gd name="connsiteY1" fmla="*/ 1779612 h 1841888"/>
              <a:gd name="connsiteX2" fmla="*/ 2507 w 8021931"/>
              <a:gd name="connsiteY2" fmla="*/ 915516 h 1841888"/>
              <a:gd name="connsiteX3" fmla="*/ 4250979 w 8021931"/>
              <a:gd name="connsiteY3" fmla="*/ 51420 h 1841888"/>
              <a:gd name="connsiteX4" fmla="*/ 8021931 w 8021931"/>
              <a:gd name="connsiteY4" fmla="*/ 468476 h 1841888"/>
              <a:gd name="connsiteX0" fmla="*/ 8170886 w 8272486"/>
              <a:gd name="connsiteY0" fmla="*/ 1453996 h 1841888"/>
              <a:gd name="connsiteX1" fmla="*/ 4501534 w 8272486"/>
              <a:gd name="connsiteY1" fmla="*/ 1779612 h 1841888"/>
              <a:gd name="connsiteX2" fmla="*/ 919887 w 8272486"/>
              <a:gd name="connsiteY2" fmla="*/ 1606147 h 1841888"/>
              <a:gd name="connsiteX3" fmla="*/ 253062 w 8272486"/>
              <a:gd name="connsiteY3" fmla="*/ 915516 h 1841888"/>
              <a:gd name="connsiteX4" fmla="*/ 4501534 w 8272486"/>
              <a:gd name="connsiteY4" fmla="*/ 51420 h 1841888"/>
              <a:gd name="connsiteX5" fmla="*/ 8272486 w 8272486"/>
              <a:gd name="connsiteY5" fmla="*/ 468476 h 1841888"/>
              <a:gd name="connsiteX0" fmla="*/ 7758935 w 7860535"/>
              <a:gd name="connsiteY0" fmla="*/ 1427678 h 1815570"/>
              <a:gd name="connsiteX1" fmla="*/ 4089583 w 7860535"/>
              <a:gd name="connsiteY1" fmla="*/ 1753294 h 1815570"/>
              <a:gd name="connsiteX2" fmla="*/ 507936 w 7860535"/>
              <a:gd name="connsiteY2" fmla="*/ 1579829 h 1815570"/>
              <a:gd name="connsiteX3" fmla="*/ 471031 w 7860535"/>
              <a:gd name="connsiteY3" fmla="*/ 533598 h 1815570"/>
              <a:gd name="connsiteX4" fmla="*/ 4089583 w 7860535"/>
              <a:gd name="connsiteY4" fmla="*/ 25102 h 1815570"/>
              <a:gd name="connsiteX5" fmla="*/ 7860535 w 7860535"/>
              <a:gd name="connsiteY5" fmla="*/ 442158 h 1815570"/>
              <a:gd name="connsiteX0" fmla="*/ 7682482 w 7784082"/>
              <a:gd name="connsiteY0" fmla="*/ 1427678 h 1944394"/>
              <a:gd name="connsiteX1" fmla="*/ 4013130 w 7784082"/>
              <a:gd name="connsiteY1" fmla="*/ 1753294 h 1944394"/>
              <a:gd name="connsiteX2" fmla="*/ 573723 w 7784082"/>
              <a:gd name="connsiteY2" fmla="*/ 1894789 h 1944394"/>
              <a:gd name="connsiteX3" fmla="*/ 394578 w 7784082"/>
              <a:gd name="connsiteY3" fmla="*/ 533598 h 1944394"/>
              <a:gd name="connsiteX4" fmla="*/ 4013130 w 7784082"/>
              <a:gd name="connsiteY4" fmla="*/ 25102 h 1944394"/>
              <a:gd name="connsiteX5" fmla="*/ 7784082 w 7784082"/>
              <a:gd name="connsiteY5" fmla="*/ 442158 h 1944394"/>
              <a:gd name="connsiteX0" fmla="*/ 7636302 w 7737902"/>
              <a:gd name="connsiteY0" fmla="*/ 1427678 h 1944394"/>
              <a:gd name="connsiteX1" fmla="*/ 3966950 w 7737902"/>
              <a:gd name="connsiteY1" fmla="*/ 1753294 h 1944394"/>
              <a:gd name="connsiteX2" fmla="*/ 527543 w 7737902"/>
              <a:gd name="connsiteY2" fmla="*/ 1894789 h 1944394"/>
              <a:gd name="connsiteX3" fmla="*/ 348398 w 7737902"/>
              <a:gd name="connsiteY3" fmla="*/ 533598 h 1944394"/>
              <a:gd name="connsiteX4" fmla="*/ 3966950 w 7737902"/>
              <a:gd name="connsiteY4" fmla="*/ 25102 h 1944394"/>
              <a:gd name="connsiteX5" fmla="*/ 7737902 w 7737902"/>
              <a:gd name="connsiteY5" fmla="*/ 442158 h 1944394"/>
              <a:gd name="connsiteX0" fmla="*/ 7539675 w 7641275"/>
              <a:gd name="connsiteY0" fmla="*/ 1427678 h 1944394"/>
              <a:gd name="connsiteX1" fmla="*/ 3870323 w 7641275"/>
              <a:gd name="connsiteY1" fmla="*/ 1753294 h 1944394"/>
              <a:gd name="connsiteX2" fmla="*/ 430916 w 7641275"/>
              <a:gd name="connsiteY2" fmla="*/ 1894789 h 1944394"/>
              <a:gd name="connsiteX3" fmla="*/ 251771 w 7641275"/>
              <a:gd name="connsiteY3" fmla="*/ 533598 h 1944394"/>
              <a:gd name="connsiteX4" fmla="*/ 3870323 w 7641275"/>
              <a:gd name="connsiteY4" fmla="*/ 25102 h 1944394"/>
              <a:gd name="connsiteX5" fmla="*/ 7641275 w 7641275"/>
              <a:gd name="connsiteY5" fmla="*/ 442158 h 1944394"/>
              <a:gd name="connsiteX0" fmla="*/ 7639884 w 7741484"/>
              <a:gd name="connsiteY0" fmla="*/ 1327304 h 1844020"/>
              <a:gd name="connsiteX1" fmla="*/ 3970532 w 7741484"/>
              <a:gd name="connsiteY1" fmla="*/ 1652920 h 1844020"/>
              <a:gd name="connsiteX2" fmla="*/ 531125 w 7741484"/>
              <a:gd name="connsiteY2" fmla="*/ 1794415 h 1844020"/>
              <a:gd name="connsiteX3" fmla="*/ 351980 w 7741484"/>
              <a:gd name="connsiteY3" fmla="*/ 433224 h 1844020"/>
              <a:gd name="connsiteX4" fmla="*/ 4021332 w 7741484"/>
              <a:gd name="connsiteY4" fmla="*/ 97448 h 1844020"/>
              <a:gd name="connsiteX5" fmla="*/ 7741484 w 7741484"/>
              <a:gd name="connsiteY5" fmla="*/ 341784 h 1844020"/>
              <a:gd name="connsiteX0" fmla="*/ 7639884 w 7700844"/>
              <a:gd name="connsiteY0" fmla="*/ 1303809 h 1820525"/>
              <a:gd name="connsiteX1" fmla="*/ 3970532 w 7700844"/>
              <a:gd name="connsiteY1" fmla="*/ 1629425 h 1820525"/>
              <a:gd name="connsiteX2" fmla="*/ 531125 w 7700844"/>
              <a:gd name="connsiteY2" fmla="*/ 1770920 h 1820525"/>
              <a:gd name="connsiteX3" fmla="*/ 351980 w 7700844"/>
              <a:gd name="connsiteY3" fmla="*/ 409729 h 1820525"/>
              <a:gd name="connsiteX4" fmla="*/ 4021332 w 7700844"/>
              <a:gd name="connsiteY4" fmla="*/ 73953 h 1820525"/>
              <a:gd name="connsiteX5" fmla="*/ 7700844 w 7700844"/>
              <a:gd name="connsiteY5" fmla="*/ 358929 h 1820525"/>
              <a:gd name="connsiteX0" fmla="*/ 7639884 w 7639883"/>
              <a:gd name="connsiteY0" fmla="*/ 1229857 h 1746573"/>
              <a:gd name="connsiteX1" fmla="*/ 3970532 w 7639883"/>
              <a:gd name="connsiteY1" fmla="*/ 1555473 h 1746573"/>
              <a:gd name="connsiteX2" fmla="*/ 531125 w 7639883"/>
              <a:gd name="connsiteY2" fmla="*/ 1696968 h 1746573"/>
              <a:gd name="connsiteX3" fmla="*/ 351980 w 7639883"/>
              <a:gd name="connsiteY3" fmla="*/ 335777 h 1746573"/>
              <a:gd name="connsiteX4" fmla="*/ 4021332 w 7639883"/>
              <a:gd name="connsiteY4" fmla="*/ 1 h 1746573"/>
              <a:gd name="connsiteX0" fmla="*/ 7639884 w 7639883"/>
              <a:gd name="connsiteY0" fmla="*/ 894080 h 1410796"/>
              <a:gd name="connsiteX1" fmla="*/ 3970532 w 7639883"/>
              <a:gd name="connsiteY1" fmla="*/ 1219696 h 1410796"/>
              <a:gd name="connsiteX2" fmla="*/ 531125 w 7639883"/>
              <a:gd name="connsiteY2" fmla="*/ 1361191 h 1410796"/>
              <a:gd name="connsiteX3" fmla="*/ 351980 w 7639883"/>
              <a:gd name="connsiteY3" fmla="*/ 0 h 1410796"/>
            </a:gdLst>
            <a:ahLst/>
            <a:cxnLst>
              <a:cxn ang="0">
                <a:pos x="connsiteX0" y="connsiteY0"/>
              </a:cxn>
              <a:cxn ang="0">
                <a:pos x="connsiteX1" y="connsiteY1"/>
              </a:cxn>
              <a:cxn ang="0">
                <a:pos x="connsiteX2" y="connsiteY2"/>
              </a:cxn>
              <a:cxn ang="0">
                <a:pos x="connsiteX3" y="connsiteY3"/>
              </a:cxn>
            </a:cxnLst>
            <a:rect l="l" t="t" r="r" b="b"/>
            <a:pathLst>
              <a:path w="7639883" h="1410796">
                <a:moveTo>
                  <a:pt x="7639884" y="894080"/>
                </a:moveTo>
                <a:cubicBezTo>
                  <a:pt x="7639884" y="1371307"/>
                  <a:pt x="5155325" y="1141844"/>
                  <a:pt x="3970532" y="1219696"/>
                </a:cubicBezTo>
                <a:cubicBezTo>
                  <a:pt x="2785739" y="1297548"/>
                  <a:pt x="1239204" y="1505207"/>
                  <a:pt x="531125" y="1361191"/>
                </a:cubicBezTo>
                <a:cubicBezTo>
                  <a:pt x="-34714" y="1024135"/>
                  <a:pt x="-229721" y="282828"/>
                  <a:pt x="351980" y="0"/>
                </a:cubicBezTo>
              </a:path>
            </a:pathLst>
          </a:custGeom>
          <a:noFill/>
          <a:ln w="5715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Tree>
    <p:extLst>
      <p:ext uri="{BB962C8B-B14F-4D97-AF65-F5344CB8AC3E}">
        <p14:creationId xmlns:p14="http://schemas.microsoft.com/office/powerpoint/2010/main" val="1773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39</a:t>
            </a:fld>
            <a:endParaRPr lang="pl-PL" sz="1200" b="1" dirty="0"/>
          </a:p>
        </p:txBody>
      </p:sp>
      <p:sp>
        <p:nvSpPr>
          <p:cNvPr id="11" name="Prostokąt 10"/>
          <p:cNvSpPr/>
          <p:nvPr/>
        </p:nvSpPr>
        <p:spPr>
          <a:xfrm>
            <a:off x="991823" y="908720"/>
            <a:ext cx="7632628" cy="707886"/>
          </a:xfrm>
          <a:prstGeom prst="rect">
            <a:avLst/>
          </a:prstGeom>
        </p:spPr>
        <p:txBody>
          <a:bodyPr wrap="square">
            <a:spAutoFit/>
          </a:bodyPr>
          <a:lstStyle/>
          <a:p>
            <a:pPr algn="ctr" fontAlgn="base">
              <a:lnSpc>
                <a:spcPts val="2400"/>
              </a:lnSpc>
              <a:spcBef>
                <a:spcPct val="0"/>
              </a:spcBef>
              <a:spcAft>
                <a:spcPct val="0"/>
              </a:spcAft>
              <a:buClr>
                <a:schemeClr val="tx1">
                  <a:lumMod val="50000"/>
                  <a:lumOff val="50000"/>
                </a:schemeClr>
              </a:buClr>
              <a:buSzPct val="200000"/>
            </a:pPr>
            <a:r>
              <a:rPr lang="pl-PL"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Ustawa z dnia 29.11.2000 Prawo Atomowe z późniejszymi zmianami (</a:t>
            </a:r>
            <a:r>
              <a:rPr lang="pl-PL" sz="2000" dirty="0" err="1">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Dz.U</a:t>
            </a:r>
            <a:r>
              <a:rPr lang="pl-PL"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 z dn. 13 marca 2012 r. Poz. 264):</a:t>
            </a:r>
          </a:p>
        </p:txBody>
      </p:sp>
      <p:sp>
        <p:nvSpPr>
          <p:cNvPr id="13" name="Rectangle 1"/>
          <p:cNvSpPr>
            <a:spLocks noChangeAspect="1" noChangeArrowheads="1"/>
          </p:cNvSpPr>
          <p:nvPr/>
        </p:nvSpPr>
        <p:spPr bwMode="auto">
          <a:xfrm>
            <a:off x="1192455" y="5157192"/>
            <a:ext cx="7702484" cy="1121846"/>
          </a:xfrm>
          <a:prstGeom prst="rect">
            <a:avLst/>
          </a:prstGeom>
        </p:spPr>
        <p:txBody>
          <a:bodyPr wrap="square">
            <a:spAutoFit/>
          </a:bodyPr>
          <a:lstStyle/>
          <a:p>
            <a:pPr>
              <a:lnSpc>
                <a:spcPts val="2000"/>
              </a:lnSpc>
            </a:pP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Obecnie ogranicznik dawki jest wprowadzony tylko w wypadku planowanej sytuacji narażenia, </a:t>
            </a:r>
            <a:r>
              <a:rPr lang="pl-PL" sz="2000" dirty="0">
                <a:ln w="0"/>
                <a:solidFill>
                  <a:schemeClr val="tx1">
                    <a:lumMod val="85000"/>
                    <a:lumOff val="15000"/>
                  </a:schemeClr>
                </a:solidFill>
                <a:effectLst>
                  <a:outerShdw blurRad="38100" dist="38100" dir="2700000" algn="tl">
                    <a:srgbClr val="000000">
                      <a:alpha val="43137"/>
                    </a:srgbClr>
                  </a:outerShdw>
                </a:effectLst>
                <a:latin typeface="+mj-lt"/>
                <a:ea typeface="Tahoma" pitchFamily="34" charset="0"/>
                <a:cs typeface="Tahoma" pitchFamily="34" charset="0"/>
              </a:rPr>
              <a:t>w praktyce nie jest stosowany.</a:t>
            </a:r>
          </a:p>
          <a:p>
            <a:pPr>
              <a:lnSpc>
                <a:spcPts val="2000"/>
              </a:lnSpc>
            </a:pPr>
            <a:endParaRPr lang="pl-PL" sz="2000" dirty="0">
              <a:ln w="0"/>
              <a:solidFill>
                <a:schemeClr val="tx1">
                  <a:lumMod val="85000"/>
                  <a:lumOff val="15000"/>
                </a:schemeClr>
              </a:solidFill>
              <a:effectLst>
                <a:outerShdw blurRad="38100" dist="38100" dir="2700000" algn="tl">
                  <a:srgbClr val="000000">
                    <a:alpha val="43137"/>
                  </a:srgbClr>
                </a:outerShdw>
              </a:effectLst>
              <a:latin typeface="+mj-lt"/>
              <a:ea typeface="Tahoma" pitchFamily="34" charset="0"/>
              <a:cs typeface="Tahoma" pitchFamily="34" charset="0"/>
            </a:endParaRPr>
          </a:p>
          <a:p>
            <a:pPr>
              <a:lnSpc>
                <a:spcPts val="2000"/>
              </a:lnSpc>
            </a:pPr>
            <a:r>
              <a:rPr lang="pl-PL" sz="2200" dirty="0">
                <a:ln w="0"/>
                <a:solidFill>
                  <a:srgbClr val="C00000"/>
                </a:solidFill>
                <a:effectLst>
                  <a:outerShdw blurRad="38100" dist="38100" dir="2700000" algn="tl">
                    <a:srgbClr val="000000">
                      <a:alpha val="43137"/>
                    </a:srgbClr>
                  </a:outerShdw>
                </a:effectLst>
                <a:latin typeface="+mj-lt"/>
                <a:ea typeface="Tahoma" pitchFamily="34" charset="0"/>
                <a:cs typeface="Tahoma" pitchFamily="34" charset="0"/>
              </a:rPr>
              <a:t>Poziomów odniesienia - brak</a:t>
            </a:r>
          </a:p>
        </p:txBody>
      </p:sp>
      <p:sp>
        <p:nvSpPr>
          <p:cNvPr id="2" name="Prostokąt 1"/>
          <p:cNvSpPr/>
          <p:nvPr/>
        </p:nvSpPr>
        <p:spPr>
          <a:xfrm>
            <a:off x="1115616" y="1556792"/>
            <a:ext cx="7776864" cy="1548000"/>
          </a:xfrm>
          <a:prstGeom prst="rect">
            <a:avLst/>
          </a:prstGeom>
          <a:noFill/>
        </p:spPr>
        <p:txBody>
          <a:bodyPr wrap="square" lIns="91440" tIns="45720" rIns="91440" bIns="45720">
            <a:spAutoFit/>
          </a:bodyPr>
          <a:lstStyle/>
          <a:p>
            <a:pPr marL="263525" indent="-263525">
              <a:lnSpc>
                <a:spcPts val="2000"/>
              </a:lnSpc>
            </a:pPr>
            <a:r>
              <a:rPr lang="pl-PL" b="0" cap="none" spc="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1) </a:t>
            </a:r>
            <a:r>
              <a:rPr lang="pl-PL" sz="2000" cap="none" spc="0" dirty="0">
                <a:ln w="0"/>
                <a:solidFill>
                  <a:srgbClr val="0000CC"/>
                </a:solidFill>
                <a:effectLst>
                  <a:outerShdw blurRad="38100" dist="38100" dir="2700000" algn="tl">
                    <a:srgbClr val="000000">
                      <a:alpha val="43137"/>
                    </a:srgbClr>
                  </a:outerShdw>
                </a:effectLst>
                <a:ea typeface="Times New Roman" pitchFamily="18" charset="0"/>
                <a:cs typeface="Arial" pitchFamily="34" charset="0"/>
              </a:rPr>
              <a:t>Kierownik jednostki organizacyjnej zapewnia wykonywanie działalności zgodnie z zasadą optymalizacji</a:t>
            </a:r>
            <a:r>
              <a:rPr lang="pl-PL" b="0" cap="none" spc="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 wymagającą, aby – przy rozsądnym uwzględnieniu czynników ekonomicznych i społecznych – liczba narażonych pracowników i osób z ogółu ludności była jak najmniejsza, a otrzymywane przez nich dawki promieniowania jonizującego były możliwie małe, z zastrzeżeniem art. 33c. (badanie i leczenie przy użyciu prom. jonizującego)</a:t>
            </a:r>
            <a:endParaRPr lang="pl-PL" b="0" cap="none" spc="0" dirty="0">
              <a:ln w="0"/>
              <a:solidFill>
                <a:srgbClr val="0000CC"/>
              </a:solidFill>
              <a:effectLst>
                <a:outerShdw blurRad="38100" dist="19050" dir="2700000" algn="tl" rotWithShape="0">
                  <a:schemeClr val="dk1">
                    <a:alpha val="40000"/>
                  </a:schemeClr>
                </a:outerShdw>
              </a:effectLst>
            </a:endParaRPr>
          </a:p>
        </p:txBody>
      </p:sp>
      <p:sp>
        <p:nvSpPr>
          <p:cNvPr id="12" name="Prostokąt 11"/>
          <p:cNvSpPr/>
          <p:nvPr/>
        </p:nvSpPr>
        <p:spPr>
          <a:xfrm>
            <a:off x="1115616" y="3062377"/>
            <a:ext cx="7776864" cy="1374735"/>
          </a:xfrm>
          <a:prstGeom prst="rect">
            <a:avLst/>
          </a:prstGeom>
          <a:noFill/>
        </p:spPr>
        <p:txBody>
          <a:bodyPr wrap="square" lIns="91440" tIns="45720" rIns="91440" bIns="45720">
            <a:spAutoFit/>
          </a:bodyPr>
          <a:lstStyle/>
          <a:p>
            <a:pPr marL="263525" indent="-263525">
              <a:lnSpc>
                <a:spcPts val="2000"/>
              </a:lnSpc>
            </a:pPr>
            <a:r>
              <a:rPr lang="pl-PL"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2) Kierownik jednostki organizacyjnej przeprowadza ocenę narażenia pracowników, </a:t>
            </a:r>
            <a:r>
              <a:rPr lang="pl-PL" sz="2000" dirty="0">
                <a:ln w="0"/>
                <a:solidFill>
                  <a:srgbClr val="0000CC"/>
                </a:solidFill>
                <a:effectLst>
                  <a:outerShdw blurRad="38100" dist="38100" dir="2700000" algn="tl">
                    <a:srgbClr val="000000">
                      <a:alpha val="43137"/>
                    </a:srgbClr>
                  </a:outerShdw>
                </a:effectLst>
                <a:ea typeface="Times New Roman" pitchFamily="18" charset="0"/>
                <a:cs typeface="Arial" pitchFamily="34" charset="0"/>
              </a:rPr>
              <a:t>a jeżeli z analizy optymalizacyjnej wynika taka konieczność, ustala dla nich dalsze ograniczenia narażenia</a:t>
            </a:r>
            <a:r>
              <a:rPr lang="pl-PL"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 tak, żeby otrzymane przez nich dawki promieniowania jonizującego były nie wyższe niż ustalone dla nich ograniczniki dawek (limity użytkowe dawek).</a:t>
            </a:r>
          </a:p>
        </p:txBody>
      </p:sp>
      <p:sp>
        <p:nvSpPr>
          <p:cNvPr id="14" name="Prostokąt 13"/>
          <p:cNvSpPr/>
          <p:nvPr/>
        </p:nvSpPr>
        <p:spPr>
          <a:xfrm>
            <a:off x="1116013" y="1268760"/>
            <a:ext cx="956057" cy="400110"/>
          </a:xfrm>
          <a:prstGeom prst="rect">
            <a:avLst/>
          </a:prstGeom>
          <a:noFill/>
        </p:spPr>
        <p:txBody>
          <a:bodyPr wrap="square" lIns="91440" tIns="45720" rIns="91440" bIns="45720">
            <a:spAutoFit/>
          </a:bodyPr>
          <a:lstStyle/>
          <a:p>
            <a:r>
              <a:rPr lang="pl-PL" sz="2000" b="0" cap="none" spc="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Art. 9</a:t>
            </a:r>
            <a:endParaRPr lang="pl-PL" sz="2000" b="0" cap="none" spc="0" dirty="0">
              <a:ln w="0"/>
              <a:solidFill>
                <a:srgbClr val="0000CC"/>
              </a:solidFill>
              <a:effectLst>
                <a:outerShdw blurRad="38100" dist="19050" dir="2700000" algn="tl" rotWithShape="0">
                  <a:schemeClr val="dk1">
                    <a:alpha val="40000"/>
                  </a:schemeClr>
                </a:outerShdw>
              </a:effectLst>
            </a:endParaRPr>
          </a:p>
        </p:txBody>
      </p:sp>
      <p:sp>
        <p:nvSpPr>
          <p:cNvPr id="17" name="Prostokąt 16"/>
          <p:cNvSpPr/>
          <p:nvPr/>
        </p:nvSpPr>
        <p:spPr>
          <a:xfrm>
            <a:off x="1061584" y="4363835"/>
            <a:ext cx="7776864" cy="865365"/>
          </a:xfrm>
          <a:prstGeom prst="rect">
            <a:avLst/>
          </a:prstGeom>
          <a:noFill/>
        </p:spPr>
        <p:txBody>
          <a:bodyPr wrap="square" lIns="91440" tIns="45720" rIns="91440" bIns="45720">
            <a:spAutoFit/>
          </a:bodyPr>
          <a:lstStyle/>
          <a:p>
            <a:pPr marL="263525" indent="-263525">
              <a:lnSpc>
                <a:spcPts val="2000"/>
              </a:lnSpc>
            </a:pPr>
            <a:r>
              <a:rPr lang="pl-PL"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3) Jeżeli ograniczniki dawek (limity użytkowe dawek) zostaną ustalone w zezwoleniu, to możliwość ich przekroczenia </a:t>
            </a:r>
            <a:r>
              <a:rPr lang="pl-PL" sz="2000" dirty="0">
                <a:ln w="0"/>
                <a:solidFill>
                  <a:srgbClr val="0000CC"/>
                </a:solidFill>
                <a:effectLst>
                  <a:outerShdw blurRad="38100" dist="38100" dir="2700000" algn="tl">
                    <a:srgbClr val="000000">
                      <a:alpha val="43137"/>
                    </a:srgbClr>
                  </a:outerShdw>
                </a:effectLst>
                <a:ea typeface="Times New Roman" pitchFamily="18" charset="0"/>
                <a:cs typeface="Arial" pitchFamily="34" charset="0"/>
              </a:rPr>
              <a:t>podlega zgłoszeniu przez kierownika jednostki organizacyjnej </a:t>
            </a:r>
            <a:r>
              <a:rPr lang="pl-PL"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organowi, który wydał zezwolenie.</a:t>
            </a:r>
          </a:p>
        </p:txBody>
      </p:sp>
      <p:sp>
        <p:nvSpPr>
          <p:cNvPr id="18" name="Owal 2"/>
          <p:cNvSpPr/>
          <p:nvPr/>
        </p:nvSpPr>
        <p:spPr bwMode="auto">
          <a:xfrm rot="179561">
            <a:off x="1127507" y="5385409"/>
            <a:ext cx="3235913" cy="396000"/>
          </a:xfrm>
          <a:custGeom>
            <a:avLst/>
            <a:gdLst>
              <a:gd name="connsiteX0" fmla="*/ 0 w 8496944"/>
              <a:gd name="connsiteY0" fmla="*/ 864096 h 1728192"/>
              <a:gd name="connsiteX1" fmla="*/ 4248472 w 8496944"/>
              <a:gd name="connsiteY1" fmla="*/ 0 h 1728192"/>
              <a:gd name="connsiteX2" fmla="*/ 8496944 w 8496944"/>
              <a:gd name="connsiteY2" fmla="*/ 864096 h 1728192"/>
              <a:gd name="connsiteX3" fmla="*/ 4248472 w 8496944"/>
              <a:gd name="connsiteY3" fmla="*/ 1728192 h 1728192"/>
              <a:gd name="connsiteX4" fmla="*/ 0 w 8496944"/>
              <a:gd name="connsiteY4" fmla="*/ 864096 h 1728192"/>
              <a:gd name="connsiteX0" fmla="*/ 8496944 w 8588384"/>
              <a:gd name="connsiteY0" fmla="*/ 864096 h 1728192"/>
              <a:gd name="connsiteX1" fmla="*/ 4248472 w 8588384"/>
              <a:gd name="connsiteY1" fmla="*/ 1728192 h 1728192"/>
              <a:gd name="connsiteX2" fmla="*/ 0 w 8588384"/>
              <a:gd name="connsiteY2" fmla="*/ 864096 h 1728192"/>
              <a:gd name="connsiteX3" fmla="*/ 4248472 w 8588384"/>
              <a:gd name="connsiteY3" fmla="*/ 0 h 1728192"/>
              <a:gd name="connsiteX4" fmla="*/ 8588384 w 8588384"/>
              <a:gd name="connsiteY4" fmla="*/ 955536 h 1728192"/>
              <a:gd name="connsiteX0" fmla="*/ 8496944 w 8496944"/>
              <a:gd name="connsiteY0" fmla="*/ 915516 h 1779612"/>
              <a:gd name="connsiteX1" fmla="*/ 4248472 w 8496944"/>
              <a:gd name="connsiteY1" fmla="*/ 1779612 h 1779612"/>
              <a:gd name="connsiteX2" fmla="*/ 0 w 8496944"/>
              <a:gd name="connsiteY2" fmla="*/ 915516 h 1779612"/>
              <a:gd name="connsiteX3" fmla="*/ 4248472 w 8496944"/>
              <a:gd name="connsiteY3" fmla="*/ 51420 h 1779612"/>
              <a:gd name="connsiteX4" fmla="*/ 8019424 w 8496944"/>
              <a:gd name="connsiteY4" fmla="*/ 468476 h 1779612"/>
              <a:gd name="connsiteX0" fmla="*/ 8503037 w 8503037"/>
              <a:gd name="connsiteY0" fmla="*/ 915516 h 1804242"/>
              <a:gd name="connsiteX1" fmla="*/ 4254565 w 8503037"/>
              <a:gd name="connsiteY1" fmla="*/ 1779612 h 1804242"/>
              <a:gd name="connsiteX2" fmla="*/ 6093 w 8503037"/>
              <a:gd name="connsiteY2" fmla="*/ 915516 h 1804242"/>
              <a:gd name="connsiteX3" fmla="*/ 4254565 w 8503037"/>
              <a:gd name="connsiteY3" fmla="*/ 51420 h 1804242"/>
              <a:gd name="connsiteX4" fmla="*/ 8025517 w 8503037"/>
              <a:gd name="connsiteY4" fmla="*/ 468476 h 1804242"/>
              <a:gd name="connsiteX0" fmla="*/ 8508471 w 8508471"/>
              <a:gd name="connsiteY0" fmla="*/ 915516 h 1862823"/>
              <a:gd name="connsiteX1" fmla="*/ 4259999 w 8508471"/>
              <a:gd name="connsiteY1" fmla="*/ 1779612 h 1862823"/>
              <a:gd name="connsiteX2" fmla="*/ 11527 w 8508471"/>
              <a:gd name="connsiteY2" fmla="*/ 915516 h 1862823"/>
              <a:gd name="connsiteX3" fmla="*/ 4259999 w 8508471"/>
              <a:gd name="connsiteY3" fmla="*/ 51420 h 1862823"/>
              <a:gd name="connsiteX4" fmla="*/ 8030951 w 8508471"/>
              <a:gd name="connsiteY4" fmla="*/ 468476 h 1862823"/>
              <a:gd name="connsiteX0" fmla="*/ 8499451 w 8499451"/>
              <a:gd name="connsiteY0" fmla="*/ 915516 h 1888548"/>
              <a:gd name="connsiteX1" fmla="*/ 4250979 w 8499451"/>
              <a:gd name="connsiteY1" fmla="*/ 1779612 h 1888548"/>
              <a:gd name="connsiteX2" fmla="*/ 2507 w 8499451"/>
              <a:gd name="connsiteY2" fmla="*/ 915516 h 1888548"/>
              <a:gd name="connsiteX3" fmla="*/ 4250979 w 8499451"/>
              <a:gd name="connsiteY3" fmla="*/ 51420 h 1888548"/>
              <a:gd name="connsiteX4" fmla="*/ 8021931 w 8499451"/>
              <a:gd name="connsiteY4" fmla="*/ 468476 h 1888548"/>
              <a:gd name="connsiteX0" fmla="*/ 7920331 w 8021931"/>
              <a:gd name="connsiteY0" fmla="*/ 1453996 h 1841888"/>
              <a:gd name="connsiteX1" fmla="*/ 4250979 w 8021931"/>
              <a:gd name="connsiteY1" fmla="*/ 1779612 h 1841888"/>
              <a:gd name="connsiteX2" fmla="*/ 2507 w 8021931"/>
              <a:gd name="connsiteY2" fmla="*/ 915516 h 1841888"/>
              <a:gd name="connsiteX3" fmla="*/ 4250979 w 8021931"/>
              <a:gd name="connsiteY3" fmla="*/ 51420 h 1841888"/>
              <a:gd name="connsiteX4" fmla="*/ 8021931 w 8021931"/>
              <a:gd name="connsiteY4" fmla="*/ 468476 h 1841888"/>
              <a:gd name="connsiteX0" fmla="*/ 8170886 w 8272486"/>
              <a:gd name="connsiteY0" fmla="*/ 1453996 h 1841888"/>
              <a:gd name="connsiteX1" fmla="*/ 4501534 w 8272486"/>
              <a:gd name="connsiteY1" fmla="*/ 1779612 h 1841888"/>
              <a:gd name="connsiteX2" fmla="*/ 919887 w 8272486"/>
              <a:gd name="connsiteY2" fmla="*/ 1606147 h 1841888"/>
              <a:gd name="connsiteX3" fmla="*/ 253062 w 8272486"/>
              <a:gd name="connsiteY3" fmla="*/ 915516 h 1841888"/>
              <a:gd name="connsiteX4" fmla="*/ 4501534 w 8272486"/>
              <a:gd name="connsiteY4" fmla="*/ 51420 h 1841888"/>
              <a:gd name="connsiteX5" fmla="*/ 8272486 w 8272486"/>
              <a:gd name="connsiteY5" fmla="*/ 468476 h 1841888"/>
              <a:gd name="connsiteX0" fmla="*/ 7758935 w 7860535"/>
              <a:gd name="connsiteY0" fmla="*/ 1427678 h 1815570"/>
              <a:gd name="connsiteX1" fmla="*/ 4089583 w 7860535"/>
              <a:gd name="connsiteY1" fmla="*/ 1753294 h 1815570"/>
              <a:gd name="connsiteX2" fmla="*/ 507936 w 7860535"/>
              <a:gd name="connsiteY2" fmla="*/ 1579829 h 1815570"/>
              <a:gd name="connsiteX3" fmla="*/ 471031 w 7860535"/>
              <a:gd name="connsiteY3" fmla="*/ 533598 h 1815570"/>
              <a:gd name="connsiteX4" fmla="*/ 4089583 w 7860535"/>
              <a:gd name="connsiteY4" fmla="*/ 25102 h 1815570"/>
              <a:gd name="connsiteX5" fmla="*/ 7860535 w 7860535"/>
              <a:gd name="connsiteY5" fmla="*/ 442158 h 1815570"/>
              <a:gd name="connsiteX0" fmla="*/ 7682482 w 7784082"/>
              <a:gd name="connsiteY0" fmla="*/ 1427678 h 1944394"/>
              <a:gd name="connsiteX1" fmla="*/ 4013130 w 7784082"/>
              <a:gd name="connsiteY1" fmla="*/ 1753294 h 1944394"/>
              <a:gd name="connsiteX2" fmla="*/ 573723 w 7784082"/>
              <a:gd name="connsiteY2" fmla="*/ 1894789 h 1944394"/>
              <a:gd name="connsiteX3" fmla="*/ 394578 w 7784082"/>
              <a:gd name="connsiteY3" fmla="*/ 533598 h 1944394"/>
              <a:gd name="connsiteX4" fmla="*/ 4013130 w 7784082"/>
              <a:gd name="connsiteY4" fmla="*/ 25102 h 1944394"/>
              <a:gd name="connsiteX5" fmla="*/ 7784082 w 7784082"/>
              <a:gd name="connsiteY5" fmla="*/ 442158 h 1944394"/>
              <a:gd name="connsiteX0" fmla="*/ 7636302 w 7737902"/>
              <a:gd name="connsiteY0" fmla="*/ 1427678 h 1944394"/>
              <a:gd name="connsiteX1" fmla="*/ 3966950 w 7737902"/>
              <a:gd name="connsiteY1" fmla="*/ 1753294 h 1944394"/>
              <a:gd name="connsiteX2" fmla="*/ 527543 w 7737902"/>
              <a:gd name="connsiteY2" fmla="*/ 1894789 h 1944394"/>
              <a:gd name="connsiteX3" fmla="*/ 348398 w 7737902"/>
              <a:gd name="connsiteY3" fmla="*/ 533598 h 1944394"/>
              <a:gd name="connsiteX4" fmla="*/ 3966950 w 7737902"/>
              <a:gd name="connsiteY4" fmla="*/ 25102 h 1944394"/>
              <a:gd name="connsiteX5" fmla="*/ 7737902 w 7737902"/>
              <a:gd name="connsiteY5" fmla="*/ 442158 h 1944394"/>
              <a:gd name="connsiteX0" fmla="*/ 7539675 w 7641275"/>
              <a:gd name="connsiteY0" fmla="*/ 1427678 h 1944394"/>
              <a:gd name="connsiteX1" fmla="*/ 3870323 w 7641275"/>
              <a:gd name="connsiteY1" fmla="*/ 1753294 h 1944394"/>
              <a:gd name="connsiteX2" fmla="*/ 430916 w 7641275"/>
              <a:gd name="connsiteY2" fmla="*/ 1894789 h 1944394"/>
              <a:gd name="connsiteX3" fmla="*/ 251771 w 7641275"/>
              <a:gd name="connsiteY3" fmla="*/ 533598 h 1944394"/>
              <a:gd name="connsiteX4" fmla="*/ 3870323 w 7641275"/>
              <a:gd name="connsiteY4" fmla="*/ 25102 h 1944394"/>
              <a:gd name="connsiteX5" fmla="*/ 7641275 w 7641275"/>
              <a:gd name="connsiteY5" fmla="*/ 442158 h 1944394"/>
              <a:gd name="connsiteX0" fmla="*/ 7639884 w 7741484"/>
              <a:gd name="connsiteY0" fmla="*/ 1327304 h 1844020"/>
              <a:gd name="connsiteX1" fmla="*/ 3970532 w 7741484"/>
              <a:gd name="connsiteY1" fmla="*/ 1652920 h 1844020"/>
              <a:gd name="connsiteX2" fmla="*/ 531125 w 7741484"/>
              <a:gd name="connsiteY2" fmla="*/ 1794415 h 1844020"/>
              <a:gd name="connsiteX3" fmla="*/ 351980 w 7741484"/>
              <a:gd name="connsiteY3" fmla="*/ 433224 h 1844020"/>
              <a:gd name="connsiteX4" fmla="*/ 4021332 w 7741484"/>
              <a:gd name="connsiteY4" fmla="*/ 97448 h 1844020"/>
              <a:gd name="connsiteX5" fmla="*/ 7741484 w 7741484"/>
              <a:gd name="connsiteY5" fmla="*/ 341784 h 1844020"/>
              <a:gd name="connsiteX0" fmla="*/ 7639884 w 7700844"/>
              <a:gd name="connsiteY0" fmla="*/ 1303809 h 1820525"/>
              <a:gd name="connsiteX1" fmla="*/ 3970532 w 7700844"/>
              <a:gd name="connsiteY1" fmla="*/ 1629425 h 1820525"/>
              <a:gd name="connsiteX2" fmla="*/ 531125 w 7700844"/>
              <a:gd name="connsiteY2" fmla="*/ 1770920 h 1820525"/>
              <a:gd name="connsiteX3" fmla="*/ 351980 w 7700844"/>
              <a:gd name="connsiteY3" fmla="*/ 409729 h 1820525"/>
              <a:gd name="connsiteX4" fmla="*/ 4021332 w 7700844"/>
              <a:gd name="connsiteY4" fmla="*/ 73953 h 1820525"/>
              <a:gd name="connsiteX5" fmla="*/ 7700844 w 7700844"/>
              <a:gd name="connsiteY5" fmla="*/ 358929 h 182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0844" h="1820525">
                <a:moveTo>
                  <a:pt x="7639884" y="1303809"/>
                </a:moveTo>
                <a:cubicBezTo>
                  <a:pt x="7639884" y="1781036"/>
                  <a:pt x="5155325" y="1551573"/>
                  <a:pt x="3970532" y="1629425"/>
                </a:cubicBezTo>
                <a:cubicBezTo>
                  <a:pt x="2785739" y="1707277"/>
                  <a:pt x="1239204" y="1914936"/>
                  <a:pt x="531125" y="1770920"/>
                </a:cubicBezTo>
                <a:cubicBezTo>
                  <a:pt x="-34714" y="1433864"/>
                  <a:pt x="-229721" y="692557"/>
                  <a:pt x="351980" y="409729"/>
                </a:cubicBezTo>
                <a:cubicBezTo>
                  <a:pt x="933681" y="126901"/>
                  <a:pt x="2796521" y="82420"/>
                  <a:pt x="4021332" y="73953"/>
                </a:cubicBezTo>
                <a:cubicBezTo>
                  <a:pt x="5246143" y="65486"/>
                  <a:pt x="7609404" y="-209738"/>
                  <a:pt x="7700844" y="358929"/>
                </a:cubicBezTo>
              </a:path>
            </a:pathLst>
          </a:custGeom>
          <a:noFill/>
          <a:ln w="5715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9" name="Prostokąt 3"/>
          <p:cNvSpPr/>
          <p:nvPr/>
        </p:nvSpPr>
        <p:spPr bwMode="auto">
          <a:xfrm>
            <a:off x="1151576" y="908720"/>
            <a:ext cx="7668000" cy="5328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20" name="Rectangle 1"/>
          <p:cNvSpPr>
            <a:spLocks noChangeAspect="1" noChangeArrowheads="1"/>
          </p:cNvSpPr>
          <p:nvPr/>
        </p:nvSpPr>
        <p:spPr bwMode="auto">
          <a:xfrm>
            <a:off x="1115616" y="-27384"/>
            <a:ext cx="7488384" cy="810478"/>
          </a:xfrm>
          <a:prstGeom prst="rect">
            <a:avLst/>
          </a:prstGeom>
        </p:spPr>
        <p:txBody>
          <a:bodyPr wrap="square">
            <a:spAutoFit/>
          </a:bodyPr>
          <a:lstStyle/>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Ogranicznik dawki oraz poziomy odniesienia w ujęciu </a:t>
            </a:r>
          </a:p>
          <a:p>
            <a:pPr algn="ctr">
              <a:lnSpc>
                <a:spcPts val="28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obecnego PRAWA ATOMOWEGO w Polsce</a:t>
            </a:r>
          </a:p>
        </p:txBody>
      </p:sp>
    </p:spTree>
    <p:extLst>
      <p:ext uri="{BB962C8B-B14F-4D97-AF65-F5344CB8AC3E}">
        <p14:creationId xmlns:p14="http://schemas.microsoft.com/office/powerpoint/2010/main" val="272214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bwMode="auto">
          <a:xfrm>
            <a:off x="1224000" y="1268760"/>
            <a:ext cx="108000" cy="4284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25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4</a:t>
            </a:fld>
            <a:endParaRPr lang="pl-PL" sz="1200" b="1" dirty="0"/>
          </a:p>
        </p:txBody>
      </p:sp>
      <p:pic>
        <p:nvPicPr>
          <p:cNvPr id="10" name="Obraz 9"/>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511343" y="945422"/>
            <a:ext cx="2662720" cy="1728192"/>
          </a:xfrm>
          <a:prstGeom prst="rect">
            <a:avLst/>
          </a:prstGeom>
        </p:spPr>
      </p:pic>
      <p:sp>
        <p:nvSpPr>
          <p:cNvPr id="5" name="Prostokąt 4"/>
          <p:cNvSpPr/>
          <p:nvPr/>
        </p:nvSpPr>
        <p:spPr>
          <a:xfrm>
            <a:off x="6685302" y="5723439"/>
            <a:ext cx="1900970" cy="276999"/>
          </a:xfrm>
          <a:prstGeom prst="rect">
            <a:avLst/>
          </a:prstGeom>
        </p:spPr>
        <p:txBody>
          <a:bodyPr wrap="none">
            <a:spAutoFit/>
          </a:bodyPr>
          <a:lstStyle/>
          <a:p>
            <a:r>
              <a:rPr lang="pl-PL" sz="1200" i="1" dirty="0">
                <a:ln w="0"/>
                <a:effectLst>
                  <a:outerShdw blurRad="38100" dist="19050" dir="2700000" algn="tl" rotWithShape="0">
                    <a:schemeClr val="dk1">
                      <a:alpha val="40000"/>
                    </a:schemeClr>
                  </a:outerShdw>
                </a:effectLst>
              </a:rPr>
              <a:t>Polska od 1 maja 2004 roku</a:t>
            </a:r>
          </a:p>
        </p:txBody>
      </p:sp>
      <p:sp>
        <p:nvSpPr>
          <p:cNvPr id="15" name="Prostokąt 14"/>
          <p:cNvSpPr/>
          <p:nvPr/>
        </p:nvSpPr>
        <p:spPr>
          <a:xfrm>
            <a:off x="1224000" y="5703087"/>
            <a:ext cx="4987327" cy="461665"/>
          </a:xfrm>
          <a:prstGeom prst="rect">
            <a:avLst/>
          </a:prstGeom>
        </p:spPr>
        <p:txBody>
          <a:bodyPr wrap="none">
            <a:spAutoFit/>
          </a:bodyPr>
          <a:lstStyle/>
          <a:p>
            <a:r>
              <a:rPr lang="pl-PL" sz="1200" i="1" dirty="0">
                <a:ln w="0"/>
                <a:effectLst>
                  <a:outerShdw blurRad="38100" dist="19050" dir="2700000" algn="tl" rotWithShape="0">
                    <a:schemeClr val="dk1">
                      <a:alpha val="40000"/>
                    </a:schemeClr>
                  </a:outerShdw>
                </a:effectLst>
              </a:rPr>
              <a:t>Na podstawie Dziennika Urzędowego Unii Europejskiej C84 (wydanie polskie )</a:t>
            </a:r>
          </a:p>
          <a:p>
            <a:r>
              <a:rPr lang="pl-PL" sz="1200" i="1" dirty="0">
                <a:ln w="0"/>
                <a:effectLst>
                  <a:outerShdw blurRad="38100" dist="19050" dir="2700000" algn="tl" rotWithShape="0">
                    <a:schemeClr val="dk1">
                      <a:alpha val="40000"/>
                    </a:schemeClr>
                  </a:outerShdw>
                </a:effectLst>
              </a:rPr>
              <a:t> Tom 53 z dn. 30 marca 2010 r.  </a:t>
            </a:r>
          </a:p>
        </p:txBody>
      </p:sp>
      <p:sp>
        <p:nvSpPr>
          <p:cNvPr id="16" name="Prostokąt 3"/>
          <p:cNvSpPr/>
          <p:nvPr/>
        </p:nvSpPr>
        <p:spPr bwMode="auto">
          <a:xfrm>
            <a:off x="1115834" y="1196752"/>
            <a:ext cx="7488000" cy="4968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7" name="Prostokąt 6"/>
          <p:cNvSpPr/>
          <p:nvPr/>
        </p:nvSpPr>
        <p:spPr>
          <a:xfrm>
            <a:off x="1115616" y="1254713"/>
            <a:ext cx="5365587" cy="452431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lgn="just">
              <a:buSzPct val="150000"/>
              <a:buFont typeface="Wingdings" panose="05000000000000000000" pitchFamily="2" charset="2"/>
              <a:buChar char="§"/>
            </a:pPr>
            <a:r>
              <a:rPr lang="pl-PL" b="1" dirty="0">
                <a:ln/>
                <a:solidFill>
                  <a:srgbClr val="0000CC"/>
                </a:solidFill>
              </a:rPr>
              <a:t>Artykuł 1: Niniejszym Traktatem WYSOKIE UMAWIAJĄCE SIĘ STRONY ustanawiają między sobą EUROPEJSKĄ WSPÓLNOTĘ ENERGII ATOMOWEJ (EURATOM). Zadaniem Wspólnoty jest przyczynianie się do podwyższania poziomu życia w Państwach Członkowskich i rozwijania stosunków z innymi państwami poprzez ustanowienie warunków niezbędnych do stworzenia i szybkiego rozwoju przemysłu jądrowego.</a:t>
            </a:r>
          </a:p>
          <a:p>
            <a:pPr algn="just">
              <a:buSzPct val="150000"/>
            </a:pPr>
            <a:endParaRPr lang="pl-PL" b="1" dirty="0">
              <a:ln/>
              <a:solidFill>
                <a:srgbClr val="0000CC"/>
              </a:solidFill>
            </a:endParaRPr>
          </a:p>
          <a:p>
            <a:pPr marL="285750" indent="-285750" algn="just">
              <a:buSzPct val="150000"/>
              <a:buFont typeface="Wingdings" panose="05000000000000000000" pitchFamily="2" charset="2"/>
              <a:buChar char="§"/>
            </a:pPr>
            <a:r>
              <a:rPr lang="pl-PL" b="1" dirty="0">
                <a:ln/>
                <a:solidFill>
                  <a:srgbClr val="0000CC"/>
                </a:solidFill>
              </a:rPr>
              <a:t>Artykuł 2: Aby wykonać to zadanie, Wspólnota, na warunkach przewidzianych w niniejszym Traktacie:</a:t>
            </a:r>
          </a:p>
          <a:p>
            <a:pPr lvl="1" algn="just">
              <a:buSzPct val="150000"/>
            </a:pPr>
            <a:r>
              <a:rPr lang="pl-PL" b="1" dirty="0">
                <a:ln/>
                <a:solidFill>
                  <a:srgbClr val="0000CC"/>
                </a:solidFill>
              </a:rPr>
              <a:t>………….</a:t>
            </a:r>
          </a:p>
          <a:p>
            <a:pPr lvl="1" algn="just">
              <a:buSzPct val="150000"/>
            </a:pPr>
            <a:r>
              <a:rPr lang="pl-PL" b="1" dirty="0">
                <a:ln/>
                <a:solidFill>
                  <a:srgbClr val="0000CC"/>
                </a:solidFill>
              </a:rPr>
              <a:t>b) tworzy jednolite normy bezpieczeństwa mające chronić zdrowie pracowników i ludności oraz zapewnia ich stosowanie,</a:t>
            </a:r>
          </a:p>
        </p:txBody>
      </p:sp>
      <p:sp>
        <p:nvSpPr>
          <p:cNvPr id="11" name="Prostokąt 10"/>
          <p:cNvSpPr/>
          <p:nvPr/>
        </p:nvSpPr>
        <p:spPr>
          <a:xfrm>
            <a:off x="1116230" y="16168"/>
            <a:ext cx="7992274" cy="892552"/>
          </a:xfrm>
          <a:prstGeom prst="rect">
            <a:avLst/>
          </a:prstGeom>
          <a:noFill/>
        </p:spPr>
        <p:txBody>
          <a:bodyPr wrap="square" lIns="91440" tIns="45720" rIns="91440" bIns="45720">
            <a:spAutoFit/>
          </a:bodyPr>
          <a:lstStyle/>
          <a:p>
            <a:r>
              <a:rPr lang="pl-PL" sz="2600" b="0" cap="none" spc="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Podstawa prawna: Traktat </a:t>
            </a:r>
            <a:r>
              <a:rPr lang="pl-PL" sz="2600" b="0" cap="none" spc="0" dirty="0" err="1">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Euratom</a:t>
            </a:r>
            <a:r>
              <a:rPr lang="pl-PL" sz="2600" b="0" cap="none" spc="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 (1957) ustanawiający Europejską Wspólnotę Energii Atomowej</a:t>
            </a:r>
            <a:endParaRPr lang="pl-PL" sz="2600" b="0" cap="none" spc="0" dirty="0">
              <a:ln w="0"/>
              <a:solidFill>
                <a:schemeClr val="tx1">
                  <a:lumMod val="85000"/>
                  <a:lumOff val="1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66075514"/>
      </p:ext>
    </p:extLst>
  </p:cSld>
  <p:clrMapOvr>
    <a:masterClrMapping/>
  </p:clrMapOvr>
  <mc:AlternateContent xmlns:mc="http://schemas.openxmlformats.org/markup-compatibility/2006" xmlns:p14="http://schemas.microsoft.com/office/powerpoint/2010/main">
    <mc:Choice Requires="p14">
      <p:transition spd="slow" p14:dur="2000" advTm="49468"/>
    </mc:Choice>
    <mc:Fallback xmlns="">
      <p:transition spd="slow" advTm="4946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bwMode="auto">
          <a:xfrm>
            <a:off x="539552" y="1737280"/>
            <a:ext cx="0" cy="4212000"/>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69293 w 7071523"/>
              <a:gd name="connsiteY0" fmla="*/ 4669295 h 5430890"/>
              <a:gd name="connsiteX1" fmla="*/ 7071523 w 7071523"/>
              <a:gd name="connsiteY1" fmla="*/ 5430890 h 5430890"/>
              <a:gd name="connsiteX2" fmla="*/ 14739 w 7071523"/>
              <a:gd name="connsiteY2" fmla="*/ 5430890 h 5430890"/>
              <a:gd name="connsiteX3" fmla="*/ 14739 w 7071523"/>
              <a:gd name="connsiteY3" fmla="*/ 18965 h 5430890"/>
              <a:gd name="connsiteX4" fmla="*/ 0 w 7071523"/>
              <a:gd name="connsiteY4" fmla="*/ 0 h 5430890"/>
              <a:gd name="connsiteX5" fmla="*/ 7071523 w 7071523"/>
              <a:gd name="connsiteY5" fmla="*/ 18965 h 5430890"/>
              <a:gd name="connsiteX6" fmla="*/ 7069292 w 7071523"/>
              <a:gd name="connsiteY6" fmla="*/ 858553 h 5430890"/>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0" fmla="*/ 7054554 w 7056784"/>
              <a:gd name="connsiteY0" fmla="*/ 3863828 h 4625423"/>
              <a:gd name="connsiteX1" fmla="*/ 7056784 w 7056784"/>
              <a:gd name="connsiteY1" fmla="*/ 4625423 h 4625423"/>
              <a:gd name="connsiteX2" fmla="*/ 0 w 7056784"/>
              <a:gd name="connsiteY2" fmla="*/ 4625423 h 4625423"/>
              <a:gd name="connsiteX3" fmla="*/ 8619 w 7056784"/>
              <a:gd name="connsiteY3" fmla="*/ 0 h 4625423"/>
              <a:gd name="connsiteX0" fmla="*/ 7056784 w 7056784"/>
              <a:gd name="connsiteY0" fmla="*/ 4625423 h 4625423"/>
              <a:gd name="connsiteX1" fmla="*/ 0 w 7056784"/>
              <a:gd name="connsiteY1" fmla="*/ 4625423 h 4625423"/>
              <a:gd name="connsiteX2" fmla="*/ 8619 w 7056784"/>
              <a:gd name="connsiteY2" fmla="*/ 0 h 4625423"/>
              <a:gd name="connsiteX0" fmla="*/ 0 w 8619"/>
              <a:gd name="connsiteY0" fmla="*/ 4625423 h 4625423"/>
              <a:gd name="connsiteX1" fmla="*/ 8619 w 8619"/>
              <a:gd name="connsiteY1" fmla="*/ 0 h 4625423"/>
            </a:gdLst>
            <a:ahLst/>
            <a:cxnLst>
              <a:cxn ang="0">
                <a:pos x="connsiteX0" y="connsiteY0"/>
              </a:cxn>
              <a:cxn ang="0">
                <a:pos x="connsiteX1" y="connsiteY1"/>
              </a:cxn>
            </a:cxnLst>
            <a:rect l="l" t="t" r="r" b="b"/>
            <a:pathLst>
              <a:path w="8619" h="4625423">
                <a:moveTo>
                  <a:pt x="0" y="4625423"/>
                </a:moveTo>
                <a:lnTo>
                  <a:pt x="8619" y="0"/>
                </a:lnTo>
              </a:path>
            </a:pathLst>
          </a:custGeom>
          <a:noFill/>
          <a:ln w="1905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chemeClr val="tx1">
                  <a:lumMod val="50000"/>
                  <a:lumOff val="50000"/>
                </a:schemeClr>
              </a:buClr>
              <a:buSzPct val="150000"/>
              <a:buFont typeface="Wingdings" pitchFamily="2" charset="2"/>
              <a:buChar char="§"/>
            </a:pPr>
            <a:endParaRPr lang="en-US" sz="2400" b="1" dirty="0">
              <a:solidFill>
                <a:srgbClr val="3366FF"/>
              </a:solidFill>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532440" y="630936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40</a:t>
            </a:fld>
            <a:endParaRPr lang="pl-PL" sz="1200" b="1" dirty="0"/>
          </a:p>
        </p:txBody>
      </p:sp>
      <p:sp>
        <p:nvSpPr>
          <p:cNvPr id="12" name="Prostokąt 1"/>
          <p:cNvSpPr/>
          <p:nvPr/>
        </p:nvSpPr>
        <p:spPr bwMode="auto">
          <a:xfrm>
            <a:off x="1330945" y="5445224"/>
            <a:ext cx="7561535" cy="724454"/>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69293 w 7071523"/>
              <a:gd name="connsiteY0" fmla="*/ 4669295 h 5430890"/>
              <a:gd name="connsiteX1" fmla="*/ 7071523 w 7071523"/>
              <a:gd name="connsiteY1" fmla="*/ 5430890 h 5430890"/>
              <a:gd name="connsiteX2" fmla="*/ 14739 w 7071523"/>
              <a:gd name="connsiteY2" fmla="*/ 5430890 h 5430890"/>
              <a:gd name="connsiteX3" fmla="*/ 14739 w 7071523"/>
              <a:gd name="connsiteY3" fmla="*/ 18965 h 5430890"/>
              <a:gd name="connsiteX4" fmla="*/ 0 w 7071523"/>
              <a:gd name="connsiteY4" fmla="*/ 0 h 5430890"/>
              <a:gd name="connsiteX5" fmla="*/ 7071523 w 7071523"/>
              <a:gd name="connsiteY5" fmla="*/ 18965 h 5430890"/>
              <a:gd name="connsiteX6" fmla="*/ 7069292 w 7071523"/>
              <a:gd name="connsiteY6" fmla="*/ 858553 h 5430890"/>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6" fmla="*/ 7054553 w 7056784"/>
              <a:gd name="connsiteY6"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5" fmla="*/ 7056784 w 7056784"/>
              <a:gd name="connsiteY5" fmla="*/ 0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86904 w 7056784"/>
              <a:gd name="connsiteY4" fmla="*/ 233492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0" fmla="*/ 7054554 w 7056784"/>
              <a:gd name="connsiteY0" fmla="*/ 3863828 h 4625423"/>
              <a:gd name="connsiteX1" fmla="*/ 7056784 w 7056784"/>
              <a:gd name="connsiteY1" fmla="*/ 4625423 h 4625423"/>
              <a:gd name="connsiteX2" fmla="*/ 0 w 7056784"/>
              <a:gd name="connsiteY2" fmla="*/ 4625423 h 4625423"/>
              <a:gd name="connsiteX3" fmla="*/ 8619 w 7056784"/>
              <a:gd name="connsiteY3" fmla="*/ 0 h 4625423"/>
              <a:gd name="connsiteX0" fmla="*/ 7054554 w 7056784"/>
              <a:gd name="connsiteY0" fmla="*/ 0 h 761595"/>
              <a:gd name="connsiteX1" fmla="*/ 7056784 w 7056784"/>
              <a:gd name="connsiteY1" fmla="*/ 761595 h 761595"/>
              <a:gd name="connsiteX2" fmla="*/ 0 w 7056784"/>
              <a:gd name="connsiteY2" fmla="*/ 761595 h 761595"/>
            </a:gdLst>
            <a:ahLst/>
            <a:cxnLst>
              <a:cxn ang="0">
                <a:pos x="connsiteX0" y="connsiteY0"/>
              </a:cxn>
              <a:cxn ang="0">
                <a:pos x="connsiteX1" y="connsiteY1"/>
              </a:cxn>
              <a:cxn ang="0">
                <a:pos x="connsiteX2" y="connsiteY2"/>
              </a:cxn>
            </a:cxnLst>
            <a:rect l="l" t="t" r="r" b="b"/>
            <a:pathLst>
              <a:path w="7056784" h="761595">
                <a:moveTo>
                  <a:pt x="7054554" y="0"/>
                </a:moveTo>
                <a:cubicBezTo>
                  <a:pt x="7055298" y="305342"/>
                  <a:pt x="7056040" y="456253"/>
                  <a:pt x="7056784" y="761595"/>
                </a:cubicBezTo>
                <a:lnTo>
                  <a:pt x="0" y="761595"/>
                </a:lnTo>
              </a:path>
            </a:pathLst>
          </a:custGeom>
          <a:noFill/>
          <a:ln w="1905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chemeClr val="tx1">
                  <a:lumMod val="50000"/>
                  <a:lumOff val="50000"/>
                </a:schemeClr>
              </a:buClr>
              <a:buSzPct val="150000"/>
              <a:buFont typeface="Wingdings" pitchFamily="2" charset="2"/>
              <a:buChar char="§"/>
            </a:pPr>
            <a:endParaRPr lang="en-US" sz="2400" b="1" dirty="0">
              <a:solidFill>
                <a:srgbClr val="3366FF"/>
              </a:solidFill>
              <a:ea typeface="Times New Roman" pitchFamily="18" charset="0"/>
              <a:cs typeface="Arial"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990" y="1854897"/>
            <a:ext cx="7411264" cy="195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rostokąt 9"/>
          <p:cNvSpPr/>
          <p:nvPr/>
        </p:nvSpPr>
        <p:spPr>
          <a:xfrm>
            <a:off x="1042988" y="908720"/>
            <a:ext cx="6725133" cy="1015663"/>
          </a:xfrm>
          <a:prstGeom prst="rect">
            <a:avLst/>
          </a:prstGeom>
        </p:spPr>
        <p:txBody>
          <a:bodyPr wrap="square">
            <a:spAutoFit/>
          </a:bodyPr>
          <a:lstStyle/>
          <a:p>
            <a:r>
              <a:rPr lang="en-US"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RAPORT NEA/CRPPH/2013/2</a:t>
            </a:r>
          </a:p>
          <a:p>
            <a:r>
              <a:rPr lang="pl-PL"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a:t>
            </a:r>
            <a:r>
              <a:rPr lang="en-US"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Discussion on Implementation of ICRP Recommendations Concerning Reference Levels and </a:t>
            </a:r>
            <a:r>
              <a:rPr lang="en-US" sz="2000" dirty="0" err="1">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Optimisation</a:t>
            </a:r>
            <a:r>
              <a:rPr lang="pl-PL"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rPr>
              <a:t>”</a:t>
            </a:r>
            <a:endParaRPr lang="en-US" sz="2000" dirty="0">
              <a:ln w="0"/>
              <a:solidFill>
                <a:srgbClr val="0000CC"/>
              </a:solidFill>
              <a:effectLst>
                <a:outerShdw blurRad="38100" dist="19050" dir="2700000" algn="tl" rotWithShape="0">
                  <a:schemeClr val="dk1">
                    <a:alpha val="40000"/>
                  </a:schemeClr>
                </a:outerShdw>
              </a:effectLst>
              <a:latin typeface="+mj-lt"/>
              <a:ea typeface="Tahoma" pitchFamily="34" charset="0"/>
              <a:cs typeface="Tahoma" pitchFamily="34" charset="0"/>
            </a:endParaRPr>
          </a:p>
        </p:txBody>
      </p:sp>
      <p:sp>
        <p:nvSpPr>
          <p:cNvPr id="14" name="Prostokąt 13"/>
          <p:cNvSpPr/>
          <p:nvPr/>
        </p:nvSpPr>
        <p:spPr>
          <a:xfrm>
            <a:off x="899593" y="3880321"/>
            <a:ext cx="8136848" cy="1938992"/>
          </a:xfrm>
          <a:prstGeom prst="rect">
            <a:avLst/>
          </a:prstGeom>
        </p:spPr>
        <p:txBody>
          <a:bodyPr wrap="square">
            <a:spAutoFit/>
          </a:bodyPr>
          <a:lstStyle/>
          <a:p>
            <a:r>
              <a:rPr lang="pl-PL" sz="2000" dirty="0">
                <a:ln w="0"/>
                <a:solidFill>
                  <a:srgbClr val="0000CC"/>
                </a:solidFill>
                <a:effectLst>
                  <a:outerShdw blurRad="38100" dist="19050" dir="2700000" algn="tl" rotWithShape="0">
                    <a:schemeClr val="dk1">
                      <a:alpha val="40000"/>
                    </a:schemeClr>
                  </a:outerShdw>
                </a:effectLst>
              </a:rPr>
              <a:t>Wnioski ostatniego raportu NEA/CRPPH/2013/2 nie są optymistyczne – przeprowadzona w krajach członkowskich ankieta wykazała, że ich zdecydowana większość jest “</a:t>
            </a:r>
            <a:r>
              <a:rPr lang="pl-PL" sz="2000" dirty="0" err="1">
                <a:ln w="0"/>
                <a:solidFill>
                  <a:srgbClr val="0000CC"/>
                </a:solidFill>
                <a:effectLst>
                  <a:outerShdw blurRad="38100" dist="19050" dir="2700000" algn="tl" rotWithShape="0">
                    <a:schemeClr val="dk1">
                      <a:alpha val="40000"/>
                    </a:schemeClr>
                  </a:outerShdw>
                </a:effectLst>
              </a:rPr>
              <a:t>still</a:t>
            </a:r>
            <a:r>
              <a:rPr lang="pl-PL" sz="2000" dirty="0">
                <a:ln w="0"/>
                <a:solidFill>
                  <a:srgbClr val="0000CC"/>
                </a:solidFill>
                <a:effectLst>
                  <a:outerShdw blurRad="38100" dist="19050" dir="2700000" algn="tl" rotWithShape="0">
                    <a:schemeClr val="dk1">
                      <a:alpha val="40000"/>
                    </a:schemeClr>
                  </a:outerShdw>
                </a:effectLst>
              </a:rPr>
              <a:t> </a:t>
            </a:r>
            <a:r>
              <a:rPr lang="pl-PL" sz="2000" dirty="0" err="1">
                <a:ln w="0"/>
                <a:solidFill>
                  <a:srgbClr val="0000CC"/>
                </a:solidFill>
                <a:effectLst>
                  <a:outerShdw blurRad="38100" dist="19050" dir="2700000" algn="tl" rotWithShape="0">
                    <a:schemeClr val="dk1">
                      <a:alpha val="40000"/>
                    </a:schemeClr>
                  </a:outerShdw>
                </a:effectLst>
              </a:rPr>
              <a:t>early</a:t>
            </a:r>
            <a:r>
              <a:rPr lang="pl-PL" sz="2000" dirty="0">
                <a:ln w="0"/>
                <a:solidFill>
                  <a:srgbClr val="0000CC"/>
                </a:solidFill>
                <a:effectLst>
                  <a:outerShdw blurRad="38100" dist="19050" dir="2700000" algn="tl" rotWithShape="0">
                    <a:schemeClr val="dk1">
                      <a:alpha val="40000"/>
                    </a:schemeClr>
                  </a:outerShdw>
                </a:effectLst>
              </a:rPr>
              <a:t>” i nie  jest gotowa do wdrożenia nowej Dyrektywy BSS oraz że występują znaczne rozbieżności interpretacyjne i aplikacyjne. </a:t>
            </a:r>
          </a:p>
          <a:p>
            <a:r>
              <a:rPr lang="pl-PL" sz="2000" dirty="0">
                <a:ln w="0"/>
                <a:solidFill>
                  <a:srgbClr val="0000CC"/>
                </a:solidFill>
                <a:effectLst>
                  <a:outerShdw blurRad="38100" dist="19050" dir="2700000" algn="tl" rotWithShape="0">
                    <a:schemeClr val="dk1">
                      <a:alpha val="40000"/>
                    </a:schemeClr>
                  </a:outerShdw>
                </a:effectLst>
              </a:rPr>
              <a:t>Cytując wniosek w/w ankiety „</a:t>
            </a:r>
            <a:r>
              <a:rPr lang="pl-PL" sz="2000" i="1" dirty="0">
                <a:ln w="0"/>
                <a:effectLst>
                  <a:outerShdw blurRad="38100" dist="19050" dir="2700000" algn="tl" rotWithShape="0">
                    <a:schemeClr val="dk1">
                      <a:alpha val="40000"/>
                    </a:schemeClr>
                  </a:outerShdw>
                </a:effectLst>
              </a:rPr>
              <a:t>The </a:t>
            </a:r>
            <a:r>
              <a:rPr lang="pl-PL" sz="2000" i="1" dirty="0" err="1">
                <a:ln w="0"/>
                <a:effectLst>
                  <a:outerShdw blurRad="38100" dist="19050" dir="2700000" algn="tl" rotWithShape="0">
                    <a:schemeClr val="dk1">
                      <a:alpha val="40000"/>
                    </a:schemeClr>
                  </a:outerShdw>
                </a:effectLst>
              </a:rPr>
              <a:t>full</a:t>
            </a:r>
            <a:r>
              <a:rPr lang="pl-PL" sz="2000" i="1" dirty="0">
                <a:ln w="0"/>
                <a:effectLst>
                  <a:outerShdw blurRad="38100" dist="19050" dir="2700000" algn="tl" rotWithShape="0">
                    <a:schemeClr val="dk1">
                      <a:alpha val="40000"/>
                    </a:schemeClr>
                  </a:outerShdw>
                </a:effectLst>
              </a:rPr>
              <a:t> </a:t>
            </a:r>
            <a:r>
              <a:rPr lang="pl-PL" sz="2000" i="1" dirty="0" err="1">
                <a:ln w="0"/>
                <a:effectLst>
                  <a:outerShdw blurRad="38100" dist="19050" dir="2700000" algn="tl" rotWithShape="0">
                    <a:schemeClr val="dk1">
                      <a:alpha val="40000"/>
                    </a:schemeClr>
                  </a:outerShdw>
                </a:effectLst>
              </a:rPr>
              <a:t>implementation</a:t>
            </a:r>
            <a:r>
              <a:rPr lang="pl-PL" sz="2000" i="1" dirty="0">
                <a:ln w="0"/>
                <a:effectLst>
                  <a:outerShdw blurRad="38100" dist="19050" dir="2700000" algn="tl" rotWithShape="0">
                    <a:schemeClr val="dk1">
                      <a:alpha val="40000"/>
                    </a:schemeClr>
                  </a:outerShdw>
                </a:effectLst>
              </a:rPr>
              <a:t> </a:t>
            </a:r>
            <a:r>
              <a:rPr lang="pl-PL" sz="2000" i="1" dirty="0" err="1">
                <a:ln w="0"/>
                <a:effectLst>
                  <a:outerShdw blurRad="38100" dist="19050" dir="2700000" algn="tl" rotWithShape="0">
                    <a:schemeClr val="dk1">
                      <a:alpha val="40000"/>
                    </a:schemeClr>
                  </a:outerShdw>
                </a:effectLst>
              </a:rPr>
              <a:t>will</a:t>
            </a:r>
            <a:r>
              <a:rPr lang="pl-PL" sz="2000" i="1" dirty="0">
                <a:ln w="0"/>
                <a:effectLst>
                  <a:outerShdw blurRad="38100" dist="19050" dir="2700000" algn="tl" rotWithShape="0">
                    <a:schemeClr val="dk1">
                      <a:alpha val="40000"/>
                    </a:schemeClr>
                  </a:outerShdw>
                </a:effectLst>
              </a:rPr>
              <a:t> </a:t>
            </a:r>
            <a:r>
              <a:rPr lang="pl-PL" sz="2000" i="1" dirty="0" err="1">
                <a:ln w="0"/>
                <a:effectLst>
                  <a:outerShdw blurRad="38100" dist="19050" dir="2700000" algn="tl" rotWithShape="0">
                    <a:schemeClr val="dk1">
                      <a:alpha val="40000"/>
                    </a:schemeClr>
                  </a:outerShdw>
                </a:effectLst>
              </a:rPr>
              <a:t>take</a:t>
            </a:r>
            <a:r>
              <a:rPr lang="pl-PL" sz="2000" i="1" dirty="0">
                <a:ln w="0"/>
                <a:effectLst>
                  <a:outerShdw blurRad="38100" dist="19050" dir="2700000" algn="tl" rotWithShape="0">
                    <a:schemeClr val="dk1">
                      <a:alpha val="40000"/>
                    </a:schemeClr>
                  </a:outerShdw>
                </a:effectLst>
              </a:rPr>
              <a:t> </a:t>
            </a:r>
            <a:r>
              <a:rPr lang="pl-PL" sz="2000" i="1" dirty="0" err="1">
                <a:ln w="0"/>
                <a:effectLst>
                  <a:outerShdw blurRad="38100" dist="19050" dir="2700000" algn="tl" rotWithShape="0">
                    <a:schemeClr val="dk1">
                      <a:alpha val="40000"/>
                    </a:schemeClr>
                  </a:outerShdw>
                </a:effectLst>
              </a:rPr>
              <a:t>some</a:t>
            </a:r>
            <a:r>
              <a:rPr lang="pl-PL" sz="2000" i="1" dirty="0">
                <a:ln w="0"/>
                <a:effectLst>
                  <a:outerShdw blurRad="38100" dist="19050" dir="2700000" algn="tl" rotWithShape="0">
                    <a:schemeClr val="dk1">
                      <a:alpha val="40000"/>
                    </a:schemeClr>
                  </a:outerShdw>
                </a:effectLst>
              </a:rPr>
              <a:t> </a:t>
            </a:r>
            <a:r>
              <a:rPr lang="pl-PL" sz="2000" i="1" dirty="0" err="1">
                <a:ln w="0"/>
                <a:effectLst>
                  <a:outerShdw blurRad="38100" dist="19050" dir="2700000" algn="tl" rotWithShape="0">
                    <a:schemeClr val="dk1">
                      <a:alpha val="40000"/>
                    </a:schemeClr>
                  </a:outerShdw>
                </a:effectLst>
              </a:rPr>
              <a:t>time</a:t>
            </a:r>
            <a:r>
              <a:rPr lang="pl-PL" sz="2000" dirty="0">
                <a:ln w="0"/>
                <a:solidFill>
                  <a:srgbClr val="0000CC"/>
                </a:solidFill>
                <a:effectLst>
                  <a:outerShdw blurRad="38100" dist="19050" dir="2700000" algn="tl" rotWithShape="0">
                    <a:schemeClr val="dk1">
                      <a:alpha val="40000"/>
                    </a:schemeClr>
                  </a:outerShdw>
                </a:effectLst>
              </a:rPr>
              <a:t>”.</a:t>
            </a:r>
          </a:p>
        </p:txBody>
      </p:sp>
      <p:sp>
        <p:nvSpPr>
          <p:cNvPr id="15" name="Elipsa 1"/>
          <p:cNvSpPr/>
          <p:nvPr/>
        </p:nvSpPr>
        <p:spPr bwMode="auto">
          <a:xfrm>
            <a:off x="4427984" y="2456936"/>
            <a:ext cx="4104456" cy="396000"/>
          </a:xfrm>
          <a:prstGeom prst="ellipse">
            <a:avLst/>
          </a:prstGeom>
          <a:no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3" name="Prostokąt 2"/>
          <p:cNvSpPr/>
          <p:nvPr/>
        </p:nvSpPr>
        <p:spPr>
          <a:xfrm>
            <a:off x="1098609" y="5715"/>
            <a:ext cx="6569736" cy="830997"/>
          </a:xfrm>
          <a:prstGeom prst="rect">
            <a:avLst/>
          </a:prstGeom>
        </p:spPr>
        <p:txBody>
          <a:bodyPr wrap="square">
            <a:spAutoFit/>
          </a:bodyPr>
          <a:lstStyle/>
          <a:p>
            <a:pPr algn="ctr"/>
            <a:r>
              <a:rPr lang="pl-PL" sz="2400" dirty="0">
                <a:ln w="0"/>
                <a:effectLst>
                  <a:outerShdw blurRad="38100" dist="19050" dir="2700000" algn="tl" rotWithShape="0">
                    <a:schemeClr val="dk1">
                      <a:alpha val="40000"/>
                    </a:schemeClr>
                  </a:outerShdw>
                </a:effectLst>
              </a:rPr>
              <a:t>STAN PRZYGOTOWAŃ DO WDROŻENIA DYREKTYWY W KRAJACH UNII EUROPEJSKIEJ</a:t>
            </a: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121" y="-7449"/>
            <a:ext cx="1383334" cy="2000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965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2" name="Prostokąt 1"/>
          <p:cNvSpPr/>
          <p:nvPr/>
        </p:nvSpPr>
        <p:spPr bwMode="auto">
          <a:xfrm>
            <a:off x="1114920" y="1052513"/>
            <a:ext cx="7561535" cy="3348000"/>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784" h="5411925">
                <a:moveTo>
                  <a:pt x="7054554" y="4650330"/>
                </a:moveTo>
                <a:cubicBezTo>
                  <a:pt x="7055298" y="4955672"/>
                  <a:pt x="7056040" y="5106583"/>
                  <a:pt x="7056784" y="5411925"/>
                </a:cubicBezTo>
                <a:lnTo>
                  <a:pt x="0" y="5411925"/>
                </a:lnTo>
                <a:lnTo>
                  <a:pt x="0" y="0"/>
                </a:lnTo>
                <a:lnTo>
                  <a:pt x="7056784" y="0"/>
                </a:lnTo>
                <a:cubicBezTo>
                  <a:pt x="7056040" y="279863"/>
                  <a:pt x="7055297" y="559725"/>
                  <a:pt x="7054553" y="839588"/>
                </a:cubicBezTo>
              </a:path>
            </a:pathLst>
          </a:custGeom>
          <a:noFill/>
          <a:ln w="1270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chemeClr val="tx1">
                  <a:lumMod val="50000"/>
                  <a:lumOff val="50000"/>
                </a:schemeClr>
              </a:buClr>
              <a:buSzPct val="150000"/>
              <a:buFont typeface="Wingdings" pitchFamily="2" charset="2"/>
              <a:buChar char="§"/>
            </a:pPr>
            <a:endParaRPr lang="en-US" sz="2400" b="1" dirty="0">
              <a:solidFill>
                <a:srgbClr val="3366FF"/>
              </a:solidFill>
              <a:ea typeface="Times New Roman" pitchFamily="18"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41</a:t>
            </a:fld>
            <a:endParaRPr lang="pl-PL" sz="1200" b="1" dirty="0"/>
          </a:p>
        </p:txBody>
      </p:sp>
      <p:sp>
        <p:nvSpPr>
          <p:cNvPr id="3" name="Prostokąt 2"/>
          <p:cNvSpPr/>
          <p:nvPr/>
        </p:nvSpPr>
        <p:spPr>
          <a:xfrm>
            <a:off x="1142739" y="1021286"/>
            <a:ext cx="7505895" cy="3785652"/>
          </a:xfrm>
          <a:prstGeom prst="rect">
            <a:avLst/>
          </a:prstGeom>
          <a:noFill/>
        </p:spPr>
        <p:txBody>
          <a:bodyPr wrap="square">
            <a:spAutoFit/>
          </a:bodyPr>
          <a:lstStyle/>
          <a:p>
            <a:r>
              <a:rPr lang="en-US" dirty="0">
                <a:ln w="0"/>
                <a:effectLst>
                  <a:outerShdw blurRad="38100" dist="19050" dir="2700000" algn="tl" rotWithShape="0">
                    <a:schemeClr val="dk1">
                      <a:alpha val="40000"/>
                    </a:schemeClr>
                  </a:outerShdw>
                </a:effectLst>
              </a:rPr>
              <a:t>W </a:t>
            </a:r>
            <a:r>
              <a:rPr lang="en-US" dirty="0" err="1">
                <a:ln w="0"/>
                <a:effectLst>
                  <a:outerShdw blurRad="38100" dist="19050" dir="2700000" algn="tl" rotWithShape="0">
                    <a:schemeClr val="dk1">
                      <a:alpha val="40000"/>
                    </a:schemeClr>
                  </a:outerShdw>
                </a:effectLst>
              </a:rPr>
              <a:t>celu</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usprawnienia</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procesu</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wdrożenia</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nowej</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Dyrektywy</a:t>
            </a:r>
            <a:r>
              <a:rPr lang="en-US" dirty="0">
                <a:ln w="0"/>
                <a:effectLst>
                  <a:outerShdw blurRad="38100" dist="19050" dir="2700000" algn="tl" rotWithShape="0">
                    <a:schemeClr val="dk1">
                      <a:alpha val="40000"/>
                    </a:schemeClr>
                  </a:outerShdw>
                </a:effectLst>
              </a:rPr>
              <a:t>, w 2015 r </a:t>
            </a:r>
            <a:r>
              <a:rPr lang="en-US" dirty="0" err="1">
                <a:ln w="0"/>
                <a:effectLst>
                  <a:outerShdw blurRad="38100" dist="19050" dir="2700000" algn="tl" rotWithShape="0">
                    <a:schemeClr val="dk1">
                      <a:alpha val="40000"/>
                    </a:schemeClr>
                  </a:outerShdw>
                </a:effectLst>
              </a:rPr>
              <a:t>Komisja</a:t>
            </a:r>
            <a:r>
              <a:rPr lang="en-US" dirty="0">
                <a:ln w="0"/>
                <a:effectLst>
                  <a:outerShdw blurRad="38100" dist="19050" dir="2700000" algn="tl" rotWithShape="0">
                    <a:schemeClr val="dk1">
                      <a:alpha val="40000"/>
                    </a:schemeClr>
                  </a:outerShdw>
                </a:effectLst>
              </a:rPr>
              <a:t> UE (DG ENERGY) </a:t>
            </a:r>
            <a:r>
              <a:rPr lang="en-US" dirty="0" err="1">
                <a:ln w="0"/>
                <a:effectLst>
                  <a:outerShdw blurRad="38100" dist="19050" dir="2700000" algn="tl" rotWithShape="0">
                    <a:schemeClr val="dk1">
                      <a:alpha val="40000"/>
                    </a:schemeClr>
                  </a:outerShdw>
                </a:effectLst>
              </a:rPr>
              <a:t>podjęła</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szereg</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działań</a:t>
            </a:r>
            <a:r>
              <a:rPr lang="en-US" dirty="0">
                <a:ln w="0"/>
                <a:effectLst>
                  <a:outerShdw blurRad="38100" dist="19050" dir="2700000" algn="tl" rotWithShape="0">
                    <a:schemeClr val="dk1">
                      <a:alpha val="40000"/>
                    </a:schemeClr>
                  </a:outerShdw>
                </a:effectLst>
              </a:rPr>
              <a:t> m.in. </a:t>
            </a:r>
            <a:r>
              <a:rPr lang="en-US" dirty="0" err="1">
                <a:ln w="0"/>
                <a:effectLst>
                  <a:outerShdw blurRad="38100" dist="19050" dir="2700000" algn="tl" rotWithShape="0">
                    <a:schemeClr val="dk1">
                      <a:alpha val="40000"/>
                    </a:schemeClr>
                  </a:outerShdw>
                </a:effectLst>
              </a:rPr>
              <a:t>ogłosiła</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konkursy</a:t>
            </a:r>
            <a:r>
              <a:rPr lang="en-US" dirty="0">
                <a:ln w="0"/>
                <a:effectLst>
                  <a:outerShdw blurRad="38100" dist="19050" dir="2700000" algn="tl" rotWithShape="0">
                    <a:schemeClr val="dk1">
                      <a:alpha val="40000"/>
                    </a:schemeClr>
                  </a:outerShdw>
                </a:effectLst>
              </a:rPr>
              <a:t> np. </a:t>
            </a:r>
            <a:r>
              <a:rPr lang="pl-PL" dirty="0">
                <a:ln w="0"/>
                <a:effectLst>
                  <a:outerShdw blurRad="38100" dist="19050" dir="2700000" algn="tl" rotWithShape="0">
                    <a:schemeClr val="dk1">
                      <a:alpha val="40000"/>
                    </a:schemeClr>
                  </a:outerShdw>
                </a:effectLst>
              </a:rPr>
              <a:t>:</a:t>
            </a:r>
          </a:p>
          <a:p>
            <a:endParaRPr lang="pl-PL" dirty="0">
              <a:ln w="0"/>
              <a:effectLst>
                <a:outerShdw blurRad="38100" dist="19050" dir="2700000" algn="tl" rotWithShape="0">
                  <a:schemeClr val="dk1">
                    <a:alpha val="40000"/>
                  </a:schemeClr>
                </a:outerShdw>
              </a:effectLst>
            </a:endParaRPr>
          </a:p>
          <a:p>
            <a:pPr marL="285750" indent="-285750">
              <a:lnSpc>
                <a:spcPts val="1800"/>
              </a:lnSpc>
              <a:buFont typeface="Wingdings" panose="05000000000000000000" pitchFamily="2" charset="2"/>
              <a:buChar char="§"/>
            </a:pPr>
            <a:r>
              <a:rPr lang="en-US" dirty="0" err="1">
                <a:ln w="0"/>
                <a:solidFill>
                  <a:srgbClr val="0000CC"/>
                </a:solidFill>
                <a:effectLst>
                  <a:outerShdw blurRad="38100" dist="19050" dir="2700000" algn="tl" rotWithShape="0">
                    <a:schemeClr val="dk1">
                      <a:alpha val="40000"/>
                    </a:schemeClr>
                  </a:outerShdw>
                </a:effectLst>
              </a:rPr>
              <a:t>projekt</a:t>
            </a:r>
            <a:r>
              <a:rPr lang="en-US" dirty="0">
                <a:ln w="0"/>
                <a:solidFill>
                  <a:srgbClr val="0000CC"/>
                </a:solidFill>
                <a:effectLst>
                  <a:outerShdw blurRad="38100" dist="19050" dir="2700000" algn="tl" rotWithShape="0">
                    <a:schemeClr val="dk1">
                      <a:alpha val="40000"/>
                    </a:schemeClr>
                  </a:outerShdw>
                </a:effectLst>
              </a:rPr>
              <a:t> 626-2014 "Evaluation of Member States strategies and plans for the transposition of the BSS Directive”</a:t>
            </a:r>
            <a:r>
              <a:rPr lang="pl-PL" dirty="0">
                <a:ln w="0"/>
                <a:solidFill>
                  <a:srgbClr val="0000CC"/>
                </a:solidFill>
                <a:effectLst>
                  <a:outerShdw blurRad="38100" dist="19050" dir="2700000" algn="tl" rotWithShape="0">
                    <a:schemeClr val="dk1">
                      <a:alpha val="40000"/>
                    </a:schemeClr>
                  </a:outerShdw>
                </a:effectLst>
              </a:rPr>
              <a:t>;</a:t>
            </a:r>
            <a:r>
              <a:rPr lang="en-US" dirty="0">
                <a:ln w="0"/>
                <a:solidFill>
                  <a:srgbClr val="0000CC"/>
                </a:solidFill>
                <a:effectLst>
                  <a:outerShdw blurRad="38100" dist="19050" dir="2700000" algn="tl" rotWithShape="0">
                    <a:schemeClr val="dk1">
                      <a:alpha val="40000"/>
                    </a:schemeClr>
                  </a:outerShdw>
                </a:effectLst>
              </a:rPr>
              <a:t> </a:t>
            </a:r>
            <a:r>
              <a:rPr lang="pl-PL" dirty="0">
                <a:ln w="0"/>
                <a:solidFill>
                  <a:srgbClr val="0000CC"/>
                </a:solidFill>
                <a:effectLst>
                  <a:outerShdw blurRad="38100" dist="19050" dir="2700000" algn="tl" rotWithShape="0">
                    <a:schemeClr val="dk1">
                      <a:alpha val="40000"/>
                    </a:schemeClr>
                  </a:outerShdw>
                </a:effectLst>
              </a:rPr>
              <a:t>30 miesięcy, do października 2017</a:t>
            </a:r>
          </a:p>
          <a:p>
            <a:pPr marL="285750" indent="-285750">
              <a:lnSpc>
                <a:spcPts val="1800"/>
              </a:lnSpc>
              <a:buFont typeface="Wingdings" panose="05000000000000000000" pitchFamily="2" charset="2"/>
              <a:buChar char="§"/>
            </a:pPr>
            <a:endParaRPr lang="pl-PL" dirty="0">
              <a:ln w="0"/>
              <a:effectLst>
                <a:outerShdw blurRad="38100" dist="19050" dir="2700000" algn="tl" rotWithShape="0">
                  <a:schemeClr val="dk1">
                    <a:alpha val="40000"/>
                  </a:schemeClr>
                </a:outerShdw>
              </a:effectLst>
            </a:endParaRPr>
          </a:p>
          <a:p>
            <a:pPr marL="285750" indent="-285750">
              <a:lnSpc>
                <a:spcPts val="1800"/>
              </a:lnSpc>
              <a:buFont typeface="Wingdings" panose="05000000000000000000" pitchFamily="2" charset="2"/>
              <a:buChar char="§"/>
            </a:pPr>
            <a:r>
              <a:rPr lang="pl-PL" dirty="0">
                <a:ln w="0"/>
                <a:solidFill>
                  <a:srgbClr val="0066FF"/>
                </a:solidFill>
                <a:effectLst>
                  <a:outerShdw blurRad="38100" dist="19050" dir="2700000" algn="tl" rotWithShape="0">
                    <a:schemeClr val="dk1">
                      <a:alpha val="40000"/>
                    </a:schemeClr>
                  </a:outerShdw>
                </a:effectLst>
              </a:rPr>
              <a:t>p</a:t>
            </a:r>
            <a:r>
              <a:rPr lang="en-US" dirty="0" err="1">
                <a:ln w="0"/>
                <a:solidFill>
                  <a:srgbClr val="0066FF"/>
                </a:solidFill>
                <a:effectLst>
                  <a:outerShdw blurRad="38100" dist="19050" dir="2700000" algn="tl" rotWithShape="0">
                    <a:schemeClr val="dk1">
                      <a:alpha val="40000"/>
                    </a:schemeClr>
                  </a:outerShdw>
                </a:effectLst>
              </a:rPr>
              <a:t>roje</a:t>
            </a:r>
            <a:r>
              <a:rPr lang="pl-PL" dirty="0">
                <a:ln w="0"/>
                <a:solidFill>
                  <a:srgbClr val="0066FF"/>
                </a:solidFill>
                <a:effectLst>
                  <a:outerShdw blurRad="38100" dist="19050" dir="2700000" algn="tl" rotWithShape="0">
                    <a:schemeClr val="dk1">
                      <a:alpha val="40000"/>
                    </a:schemeClr>
                  </a:outerShdw>
                </a:effectLst>
              </a:rPr>
              <a:t>k</a:t>
            </a:r>
            <a:r>
              <a:rPr lang="en-US" dirty="0">
                <a:ln w="0"/>
                <a:solidFill>
                  <a:srgbClr val="0066FF"/>
                </a:solidFill>
                <a:effectLst>
                  <a:outerShdw blurRad="38100" dist="19050" dir="2700000" algn="tl" rotWithShape="0">
                    <a:schemeClr val="dk1">
                      <a:alpha val="40000"/>
                    </a:schemeClr>
                  </a:outerShdw>
                </a:effectLst>
              </a:rPr>
              <a:t>t 330-215 on Medical "Evaluation of national actions regarding the transposition of Council Directive 2013/59/</a:t>
            </a:r>
            <a:r>
              <a:rPr lang="en-US" dirty="0" err="1">
                <a:ln w="0"/>
                <a:solidFill>
                  <a:srgbClr val="0066FF"/>
                </a:solidFill>
                <a:effectLst>
                  <a:outerShdw blurRad="38100" dist="19050" dir="2700000" algn="tl" rotWithShape="0">
                    <a:schemeClr val="dk1">
                      <a:alpha val="40000"/>
                    </a:schemeClr>
                  </a:outerShdw>
                </a:effectLst>
              </a:rPr>
              <a:t>Euratom's</a:t>
            </a:r>
            <a:r>
              <a:rPr lang="en-US" dirty="0">
                <a:ln w="0"/>
                <a:solidFill>
                  <a:srgbClr val="0066FF"/>
                </a:solidFill>
                <a:effectLst>
                  <a:outerShdw blurRad="38100" dist="19050" dir="2700000" algn="tl" rotWithShape="0">
                    <a:schemeClr val="dk1">
                      <a:alpha val="40000"/>
                    </a:schemeClr>
                  </a:outerShdw>
                </a:effectLst>
              </a:rPr>
              <a:t> requirements in the medical sector</a:t>
            </a:r>
            <a:r>
              <a:rPr lang="pl-PL" dirty="0">
                <a:ln w="0"/>
                <a:solidFill>
                  <a:srgbClr val="0066FF"/>
                </a:solidFill>
                <a:effectLst>
                  <a:outerShdw blurRad="38100" dist="19050" dir="2700000" algn="tl" rotWithShape="0">
                    <a:schemeClr val="dk1">
                      <a:alpha val="40000"/>
                    </a:schemeClr>
                  </a:outerShdw>
                </a:effectLst>
              </a:rPr>
              <a:t>”</a:t>
            </a:r>
          </a:p>
          <a:p>
            <a:pPr marL="285750" indent="-285750">
              <a:lnSpc>
                <a:spcPts val="1800"/>
              </a:lnSpc>
              <a:buFont typeface="Wingdings" panose="05000000000000000000" pitchFamily="2" charset="2"/>
              <a:buChar char="§"/>
            </a:pPr>
            <a:endParaRPr lang="pl-PL" dirty="0">
              <a:ln w="0"/>
              <a:solidFill>
                <a:srgbClr val="0000CC"/>
              </a:solidFill>
              <a:effectLst>
                <a:outerShdw blurRad="38100" dist="19050" dir="2700000" algn="tl" rotWithShape="0">
                  <a:schemeClr val="dk1">
                    <a:alpha val="40000"/>
                  </a:schemeClr>
                </a:outerShdw>
              </a:effectLst>
            </a:endParaRPr>
          </a:p>
          <a:p>
            <a:pPr marL="285750" indent="-285750">
              <a:lnSpc>
                <a:spcPts val="1800"/>
              </a:lnSpc>
              <a:buFont typeface="Wingdings" panose="05000000000000000000" pitchFamily="2" charset="2"/>
              <a:buChar char="§"/>
            </a:pPr>
            <a:r>
              <a:rPr lang="en-US" dirty="0">
                <a:ln w="0"/>
                <a:solidFill>
                  <a:srgbClr val="0066FF"/>
                </a:solidFill>
                <a:effectLst>
                  <a:outerShdw blurRad="38100" dist="19050" dir="2700000" algn="tl" rotWithShape="0">
                    <a:schemeClr val="dk1">
                      <a:alpha val="40000"/>
                    </a:schemeClr>
                  </a:outerShdw>
                </a:effectLst>
              </a:rPr>
              <a:t>project 353-2015 on Emergency Preparedness and Response "Evaluation of national actions regarding the transposition of Council Directive 2013/59/</a:t>
            </a:r>
            <a:r>
              <a:rPr lang="en-US" dirty="0" err="1">
                <a:ln w="0"/>
                <a:solidFill>
                  <a:srgbClr val="0066FF"/>
                </a:solidFill>
                <a:effectLst>
                  <a:outerShdw blurRad="38100" dist="19050" dir="2700000" algn="tl" rotWithShape="0">
                    <a:schemeClr val="dk1">
                      <a:alpha val="40000"/>
                    </a:schemeClr>
                  </a:outerShdw>
                </a:effectLst>
              </a:rPr>
              <a:t>Euratom's</a:t>
            </a:r>
            <a:r>
              <a:rPr lang="en-US" dirty="0">
                <a:ln w="0"/>
                <a:solidFill>
                  <a:srgbClr val="0066FF"/>
                </a:solidFill>
                <a:effectLst>
                  <a:outerShdw blurRad="38100" dist="19050" dir="2700000" algn="tl" rotWithShape="0">
                    <a:schemeClr val="dk1">
                      <a:alpha val="40000"/>
                    </a:schemeClr>
                  </a:outerShdw>
                </a:effectLst>
              </a:rPr>
              <a:t> requirements in the emergency preparedness sector"</a:t>
            </a:r>
          </a:p>
          <a:p>
            <a:pPr marL="285750" indent="-285750">
              <a:buFont typeface="Wingdings" panose="05000000000000000000" pitchFamily="2" charset="2"/>
              <a:buChar char="§"/>
            </a:pPr>
            <a:endParaRPr lang="pl-PL" dirty="0">
              <a:ln w="0"/>
              <a:effectLst>
                <a:outerShdw blurRad="38100" dist="19050" dir="2700000" algn="tl" rotWithShape="0">
                  <a:schemeClr val="dk1">
                    <a:alpha val="40000"/>
                  </a:schemeClr>
                </a:outerShdw>
              </a:effectLst>
            </a:endParaRPr>
          </a:p>
          <a:p>
            <a:endParaRPr lang="en-US" dirty="0"/>
          </a:p>
        </p:txBody>
      </p:sp>
      <p:sp>
        <p:nvSpPr>
          <p:cNvPr id="7" name="Prostokąt 6"/>
          <p:cNvSpPr/>
          <p:nvPr/>
        </p:nvSpPr>
        <p:spPr>
          <a:xfrm>
            <a:off x="1098609" y="5715"/>
            <a:ext cx="6569736" cy="830997"/>
          </a:xfrm>
          <a:prstGeom prst="rect">
            <a:avLst/>
          </a:prstGeom>
        </p:spPr>
        <p:txBody>
          <a:bodyPr wrap="square">
            <a:spAutoFit/>
          </a:bodyPr>
          <a:lstStyle/>
          <a:p>
            <a:pPr algn="ctr"/>
            <a:r>
              <a:rPr lang="pl-PL" sz="2400" dirty="0">
                <a:ln w="0"/>
                <a:effectLst>
                  <a:outerShdw blurRad="38100" dist="19050" dir="2700000" algn="tl" rotWithShape="0">
                    <a:schemeClr val="dk1">
                      <a:alpha val="40000"/>
                    </a:schemeClr>
                  </a:outerShdw>
                </a:effectLst>
              </a:rPr>
              <a:t>STAN PRZYGOTOWAŃ DO WDROŻENIA DYREKTYWY W KRAJACH UNII EUROPEJSKIEJ</a:t>
            </a:r>
          </a:p>
        </p:txBody>
      </p:sp>
    </p:spTree>
    <p:extLst>
      <p:ext uri="{BB962C8B-B14F-4D97-AF65-F5344CB8AC3E}">
        <p14:creationId xmlns:p14="http://schemas.microsoft.com/office/powerpoint/2010/main" val="2056376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bwMode="auto">
          <a:xfrm>
            <a:off x="1295648" y="1700808"/>
            <a:ext cx="108000" cy="3960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2" name="Prostokąt 1"/>
          <p:cNvSpPr/>
          <p:nvPr/>
        </p:nvSpPr>
        <p:spPr bwMode="auto">
          <a:xfrm>
            <a:off x="1114920" y="1052513"/>
            <a:ext cx="7561535" cy="5148000"/>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784" h="5411925">
                <a:moveTo>
                  <a:pt x="7054554" y="4650330"/>
                </a:moveTo>
                <a:cubicBezTo>
                  <a:pt x="7055298" y="4955672"/>
                  <a:pt x="7056040" y="5106583"/>
                  <a:pt x="7056784" y="5411925"/>
                </a:cubicBezTo>
                <a:lnTo>
                  <a:pt x="0" y="5411925"/>
                </a:lnTo>
                <a:lnTo>
                  <a:pt x="0" y="0"/>
                </a:lnTo>
                <a:lnTo>
                  <a:pt x="7056784" y="0"/>
                </a:lnTo>
                <a:cubicBezTo>
                  <a:pt x="7056040" y="279863"/>
                  <a:pt x="7055297" y="559725"/>
                  <a:pt x="7054553" y="839588"/>
                </a:cubicBezTo>
              </a:path>
            </a:pathLst>
          </a:custGeom>
          <a:noFill/>
          <a:ln w="1270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chemeClr val="tx1">
                  <a:lumMod val="50000"/>
                  <a:lumOff val="50000"/>
                </a:schemeClr>
              </a:buClr>
              <a:buSzPct val="150000"/>
              <a:buFont typeface="Wingdings" pitchFamily="2" charset="2"/>
              <a:buChar char="§"/>
            </a:pPr>
            <a:endParaRPr lang="en-US" sz="2400" b="1" dirty="0">
              <a:solidFill>
                <a:srgbClr val="3366FF"/>
              </a:solidFill>
              <a:ea typeface="Times New Roman" pitchFamily="18"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42</a:t>
            </a:fld>
            <a:endParaRPr lang="pl-PL" sz="1200" b="1" dirty="0"/>
          </a:p>
        </p:txBody>
      </p:sp>
      <p:sp>
        <p:nvSpPr>
          <p:cNvPr id="3" name="Prostokąt 2"/>
          <p:cNvSpPr/>
          <p:nvPr/>
        </p:nvSpPr>
        <p:spPr>
          <a:xfrm>
            <a:off x="1170560" y="1052513"/>
            <a:ext cx="7505895" cy="4708981"/>
          </a:xfrm>
          <a:prstGeom prst="rect">
            <a:avLst/>
          </a:prstGeom>
          <a:noFill/>
        </p:spPr>
        <p:txBody>
          <a:bodyPr wrap="square">
            <a:spAutoFit/>
          </a:bodyPr>
          <a:lstStyle/>
          <a:p>
            <a:r>
              <a:rPr lang="pl-PL" sz="2000" dirty="0">
                <a:ln w="0"/>
                <a:effectLst>
                  <a:outerShdw blurRad="38100" dist="19050" dir="2700000" algn="tl" rotWithShape="0">
                    <a:schemeClr val="dk1">
                      <a:alpha val="40000"/>
                    </a:schemeClr>
                  </a:outerShdw>
                </a:effectLst>
              </a:rPr>
              <a:t>również </a:t>
            </a:r>
            <a:r>
              <a:rPr lang="en-US" sz="2000" dirty="0" err="1">
                <a:ln w="0"/>
                <a:effectLst>
                  <a:outerShdw blurRad="38100" dist="19050" dir="2700000" algn="tl" rotWithShape="0">
                    <a:schemeClr val="dk1">
                      <a:alpha val="40000"/>
                    </a:schemeClr>
                  </a:outerShdw>
                </a:effectLst>
              </a:rPr>
              <a:t>zainicjowała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działanie</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międzynarodowych</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organizacji</a:t>
            </a:r>
            <a:r>
              <a:rPr lang="en-US" sz="2000" dirty="0">
                <a:ln w="0"/>
                <a:effectLst>
                  <a:outerShdw blurRad="38100" dist="19050" dir="2700000" algn="tl" rotWithShape="0">
                    <a:schemeClr val="dk1">
                      <a:alpha val="40000"/>
                    </a:schemeClr>
                  </a:outerShdw>
                </a:effectLst>
              </a:rPr>
              <a:t> np.</a:t>
            </a:r>
            <a:r>
              <a:rPr lang="pl-PL" sz="2000" dirty="0">
                <a:ln w="0"/>
                <a:effectLst>
                  <a:outerShdw blurRad="38100" dist="19050" dir="2700000" algn="tl" rotWithShape="0">
                    <a:schemeClr val="dk1">
                      <a:alpha val="40000"/>
                    </a:schemeClr>
                  </a:outerShdw>
                </a:effectLst>
              </a:rPr>
              <a:t>:</a:t>
            </a:r>
          </a:p>
          <a:p>
            <a:endParaRPr lang="pl-PL" sz="2000" dirty="0">
              <a:ln w="0"/>
              <a:effectLst>
                <a:outerShdw blurRad="38100" dist="19050" dir="2700000" algn="tl" rotWithShape="0">
                  <a:schemeClr val="dk1">
                    <a:alpha val="40000"/>
                  </a:schemeClr>
                </a:outerShdw>
              </a:effectLst>
            </a:endParaRPr>
          </a:p>
          <a:p>
            <a:pPr marL="342900" indent="-342900">
              <a:buSzPct val="140000"/>
              <a:buFont typeface="Wingdings" panose="05000000000000000000" pitchFamily="2" charset="2"/>
              <a:buChar char="§"/>
            </a:pPr>
            <a:r>
              <a:rPr lang="en-US" sz="2000" b="1" dirty="0">
                <a:ln w="0"/>
                <a:solidFill>
                  <a:srgbClr val="0000CC"/>
                </a:solidFill>
                <a:effectLst>
                  <a:outerShdw blurRad="38100" dist="19050" dir="2700000" algn="tl" rotWithShape="0">
                    <a:schemeClr val="dk1">
                      <a:alpha val="40000"/>
                    </a:schemeClr>
                  </a:outerShdw>
                </a:effectLst>
              </a:rPr>
              <a:t>H</a:t>
            </a:r>
            <a:r>
              <a:rPr lang="en-US" sz="2000" dirty="0">
                <a:ln w="0"/>
                <a:solidFill>
                  <a:srgbClr val="0000CC"/>
                </a:solidFill>
                <a:effectLst>
                  <a:outerShdw blurRad="38100" dist="19050" dir="2700000" algn="tl" rotWithShape="0">
                    <a:schemeClr val="dk1">
                      <a:alpha val="40000"/>
                    </a:schemeClr>
                  </a:outerShdw>
                </a:effectLst>
              </a:rPr>
              <a:t>eads of </a:t>
            </a:r>
            <a:r>
              <a:rPr lang="en-US" sz="2000" b="1" dirty="0">
                <a:ln w="0"/>
                <a:solidFill>
                  <a:srgbClr val="0000CC"/>
                </a:solidFill>
                <a:effectLst>
                  <a:outerShdw blurRad="38100" dist="19050" dir="2700000" algn="tl" rotWithShape="0">
                    <a:schemeClr val="dk1">
                      <a:alpha val="40000"/>
                    </a:schemeClr>
                  </a:outerShdw>
                </a:effectLst>
              </a:rPr>
              <a:t>R</a:t>
            </a:r>
            <a:r>
              <a:rPr lang="en-US" sz="2000" dirty="0">
                <a:ln w="0"/>
                <a:solidFill>
                  <a:srgbClr val="0000CC"/>
                </a:solidFill>
                <a:effectLst>
                  <a:outerShdw blurRad="38100" dist="19050" dir="2700000" algn="tl" rotWithShape="0">
                    <a:schemeClr val="dk1">
                      <a:alpha val="40000"/>
                    </a:schemeClr>
                  </a:outerShdw>
                </a:effectLst>
              </a:rPr>
              <a:t>adiation </a:t>
            </a:r>
            <a:r>
              <a:rPr lang="en-US" sz="2000" b="1" dirty="0">
                <a:ln w="0"/>
                <a:solidFill>
                  <a:srgbClr val="0000CC"/>
                </a:solidFill>
                <a:effectLst>
                  <a:outerShdw blurRad="38100" dist="19050" dir="2700000" algn="tl" rotWithShape="0">
                    <a:schemeClr val="dk1">
                      <a:alpha val="40000"/>
                    </a:schemeClr>
                  </a:outerShdw>
                </a:effectLst>
              </a:rPr>
              <a:t>P</a:t>
            </a:r>
            <a:r>
              <a:rPr lang="en-US" sz="2000" dirty="0">
                <a:ln w="0"/>
                <a:solidFill>
                  <a:srgbClr val="0000CC"/>
                </a:solidFill>
                <a:effectLst>
                  <a:outerShdw blurRad="38100" dist="19050" dir="2700000" algn="tl" rotWithShape="0">
                    <a:schemeClr val="dk1">
                      <a:alpha val="40000"/>
                    </a:schemeClr>
                  </a:outerShdw>
                </a:effectLst>
              </a:rPr>
              <a:t>rotection </a:t>
            </a:r>
            <a:r>
              <a:rPr lang="en-US" sz="2000" b="1" dirty="0">
                <a:ln w="0"/>
                <a:solidFill>
                  <a:srgbClr val="0000CC"/>
                </a:solidFill>
                <a:effectLst>
                  <a:outerShdw blurRad="38100" dist="19050" dir="2700000" algn="tl" rotWithShape="0">
                    <a:schemeClr val="dk1">
                      <a:alpha val="40000"/>
                    </a:schemeClr>
                  </a:outerShdw>
                </a:effectLst>
              </a:rPr>
              <a:t>A</a:t>
            </a:r>
            <a:r>
              <a:rPr lang="en-US" sz="2000" dirty="0">
                <a:ln w="0"/>
                <a:solidFill>
                  <a:srgbClr val="0000CC"/>
                </a:solidFill>
                <a:effectLst>
                  <a:outerShdw blurRad="38100" dist="19050" dir="2700000" algn="tl" rotWithShape="0">
                    <a:schemeClr val="dk1">
                      <a:alpha val="40000"/>
                    </a:schemeClr>
                  </a:outerShdw>
                </a:effectLst>
              </a:rPr>
              <a:t>uthorities HERCA “Action Plan in relation to the transposition and implementation of Directive 2013/59/</a:t>
            </a:r>
            <a:r>
              <a:rPr lang="en-US" sz="2000" dirty="0" err="1">
                <a:ln w="0"/>
                <a:solidFill>
                  <a:srgbClr val="0000CC"/>
                </a:solidFill>
                <a:effectLst>
                  <a:outerShdw blurRad="38100" dist="19050" dir="2700000" algn="tl" rotWithShape="0">
                    <a:schemeClr val="dk1">
                      <a:alpha val="40000"/>
                    </a:schemeClr>
                  </a:outerShdw>
                </a:effectLst>
              </a:rPr>
              <a:t>Euratom</a:t>
            </a:r>
            <a:r>
              <a:rPr lang="en-US" sz="2000" dirty="0">
                <a:ln w="0"/>
                <a:solidFill>
                  <a:srgbClr val="0000CC"/>
                </a:solidFill>
                <a:effectLst>
                  <a:outerShdw blurRad="38100" dist="19050" dir="2700000" algn="tl" rotWithShape="0">
                    <a:schemeClr val="dk1">
                      <a:alpha val="40000"/>
                    </a:schemeClr>
                  </a:outerShdw>
                </a:effectLst>
              </a:rPr>
              <a:t> (</a:t>
            </a:r>
            <a:r>
              <a:rPr lang="en-US" sz="2000" dirty="0" err="1">
                <a:ln w="0"/>
                <a:solidFill>
                  <a:srgbClr val="0000CC"/>
                </a:solidFill>
                <a:effectLst>
                  <a:outerShdw blurRad="38100" dist="19050" dir="2700000" algn="tl" rotWithShape="0">
                    <a:schemeClr val="dk1">
                      <a:alpha val="40000"/>
                    </a:schemeClr>
                  </a:outerShdw>
                </a:effectLst>
              </a:rPr>
              <a:t>Euratom</a:t>
            </a:r>
            <a:r>
              <a:rPr lang="en-US" sz="2000" dirty="0">
                <a:ln w="0"/>
                <a:solidFill>
                  <a:srgbClr val="0000CC"/>
                </a:solidFill>
                <a:effectLst>
                  <a:outerShdw blurRad="38100" dist="19050" dir="2700000" algn="tl" rotWithShape="0">
                    <a:schemeClr val="dk1">
                      <a:alpha val="40000"/>
                    </a:schemeClr>
                  </a:outerShdw>
                </a:effectLst>
              </a:rPr>
              <a:t> BSS)”.</a:t>
            </a:r>
          </a:p>
          <a:p>
            <a:pPr lvl="1"/>
            <a:r>
              <a:rPr lang="en-US" sz="2000" dirty="0">
                <a:ln w="0"/>
                <a:solidFill>
                  <a:srgbClr val="0000CC"/>
                </a:solidFill>
                <a:effectLst>
                  <a:outerShdw blurRad="38100" dist="19050" dir="2700000" algn="tl" rotWithShape="0">
                    <a:schemeClr val="dk1">
                      <a:alpha val="40000"/>
                    </a:schemeClr>
                  </a:outerShdw>
                </a:effectLst>
              </a:rPr>
              <a:t>HERCA Strategy to support the BSS implementation </a:t>
            </a:r>
          </a:p>
          <a:p>
            <a:pPr marL="895350" lvl="1" indent="-346075"/>
            <a:r>
              <a:rPr lang="en-US" sz="2000" dirty="0">
                <a:ln w="0"/>
                <a:solidFill>
                  <a:srgbClr val="0000CC"/>
                </a:solidFill>
                <a:effectLst>
                  <a:outerShdw blurRad="38100" dist="19050" dir="2700000" algn="tl" rotWithShape="0">
                    <a:schemeClr val="dk1">
                      <a:alpha val="40000"/>
                    </a:schemeClr>
                  </a:outerShdw>
                </a:effectLst>
              </a:rPr>
              <a:t>•</a:t>
            </a:r>
            <a:r>
              <a:rPr lang="pl-PL" sz="2000" dirty="0">
                <a:ln w="0"/>
                <a:solidFill>
                  <a:srgbClr val="0000CC"/>
                </a:solidFill>
                <a:effectLst>
                  <a:outerShdw blurRad="38100" dist="19050" dir="2700000" algn="tl" rotWithShape="0">
                    <a:schemeClr val="dk1">
                      <a:alpha val="40000"/>
                    </a:schemeClr>
                  </a:outerShdw>
                </a:effectLst>
              </a:rPr>
              <a:t>  </a:t>
            </a:r>
            <a:r>
              <a:rPr lang="en-US" sz="2000" dirty="0">
                <a:ln w="0"/>
                <a:solidFill>
                  <a:srgbClr val="0000CC"/>
                </a:solidFill>
                <a:effectLst>
                  <a:outerShdw blurRad="38100" dist="19050" dir="2700000" algn="tl" rotWithShape="0">
                    <a:schemeClr val="dk1">
                      <a:alpha val="40000"/>
                    </a:schemeClr>
                  </a:outerShdw>
                </a:effectLst>
              </a:rPr>
              <a:t>Support of bilateral and multilateral initiatives of MS </a:t>
            </a:r>
          </a:p>
          <a:p>
            <a:pPr marL="803275" lvl="1" indent="-268288"/>
            <a:r>
              <a:rPr lang="en-US" sz="2000" dirty="0">
                <a:ln w="0"/>
                <a:solidFill>
                  <a:srgbClr val="0000CC"/>
                </a:solidFill>
                <a:effectLst>
                  <a:outerShdw blurRad="38100" dist="19050" dir="2700000" algn="tl" rotWithShape="0">
                    <a:schemeClr val="dk1">
                      <a:alpha val="40000"/>
                    </a:schemeClr>
                  </a:outerShdw>
                </a:effectLst>
              </a:rPr>
              <a:t>•</a:t>
            </a:r>
            <a:r>
              <a:rPr lang="pl-PL" sz="2000" dirty="0">
                <a:ln w="0"/>
                <a:solidFill>
                  <a:srgbClr val="0000CC"/>
                </a:solidFill>
                <a:effectLst>
                  <a:outerShdw blurRad="38100" dist="19050" dir="2700000" algn="tl" rotWithShape="0">
                    <a:schemeClr val="dk1">
                      <a:alpha val="40000"/>
                    </a:schemeClr>
                  </a:outerShdw>
                </a:effectLst>
              </a:rPr>
              <a:t>  </a:t>
            </a:r>
            <a:r>
              <a:rPr lang="en-US" sz="2000" dirty="0">
                <a:ln w="0"/>
                <a:solidFill>
                  <a:srgbClr val="0000CC"/>
                </a:solidFill>
                <a:effectLst>
                  <a:outerShdw blurRad="38100" dist="19050" dir="2700000" algn="tl" rotWithShape="0">
                    <a:schemeClr val="dk1">
                      <a:alpha val="40000"/>
                    </a:schemeClr>
                  </a:outerShdw>
                </a:effectLst>
              </a:rPr>
              <a:t>Promoting the implementation of the BSS by relevant professionals </a:t>
            </a:r>
            <a:r>
              <a:rPr lang="pl-PL" sz="2000" dirty="0">
                <a:ln w="0"/>
                <a:solidFill>
                  <a:srgbClr val="0000CC"/>
                </a:solidFill>
                <a:effectLst>
                  <a:outerShdw blurRad="38100" dist="19050" dir="2700000" algn="tl" rotWithShape="0">
                    <a:schemeClr val="dk1">
                      <a:alpha val="40000"/>
                    </a:schemeClr>
                  </a:outerShdw>
                </a:effectLst>
              </a:rPr>
              <a:t>t</a:t>
            </a:r>
            <a:r>
              <a:rPr lang="en-US" sz="2000" dirty="0" err="1">
                <a:ln w="0"/>
                <a:solidFill>
                  <a:srgbClr val="0000CC"/>
                </a:solidFill>
                <a:effectLst>
                  <a:outerShdw blurRad="38100" dist="19050" dir="2700000" algn="tl" rotWithShape="0">
                    <a:schemeClr val="dk1">
                      <a:alpha val="40000"/>
                    </a:schemeClr>
                  </a:outerShdw>
                </a:effectLst>
              </a:rPr>
              <a:t>hrough</a:t>
            </a:r>
            <a:r>
              <a:rPr lang="en-US" sz="2000" dirty="0">
                <a:ln w="0"/>
                <a:solidFill>
                  <a:srgbClr val="0000CC"/>
                </a:solidFill>
                <a:effectLst>
                  <a:outerShdw blurRad="38100" dist="19050" dir="2700000" algn="tl" rotWithShape="0">
                    <a:schemeClr val="dk1">
                      <a:alpha val="40000"/>
                    </a:schemeClr>
                  </a:outerShdw>
                </a:effectLst>
              </a:rPr>
              <a:t> presentations at symposia, conferences and workshops </a:t>
            </a:r>
          </a:p>
          <a:p>
            <a:pPr marL="803275" lvl="1" indent="-268288">
              <a:buFont typeface="Arial" panose="020B0604020202020204" pitchFamily="34" charset="0"/>
              <a:buChar char="•"/>
            </a:pPr>
            <a:r>
              <a:rPr lang="en-US" sz="2000" dirty="0">
                <a:ln w="0"/>
                <a:solidFill>
                  <a:srgbClr val="0000CC"/>
                </a:solidFill>
                <a:effectLst>
                  <a:outerShdw blurRad="38100" dist="19050" dir="2700000" algn="tl" rotWithShape="0">
                    <a:schemeClr val="dk1">
                      <a:alpha val="40000"/>
                    </a:schemeClr>
                  </a:outerShdw>
                </a:effectLst>
              </a:rPr>
              <a:t>Commission implementation studies and guidance Bilateral/multilateral meetings with MS (if necessary)</a:t>
            </a:r>
          </a:p>
          <a:p>
            <a:endParaRPr lang="pl-PL" sz="2000" dirty="0">
              <a:ln w="0"/>
              <a:solidFill>
                <a:srgbClr val="0000CC"/>
              </a:solidFill>
              <a:effectLst>
                <a:outerShdw blurRad="38100" dist="19050" dir="2700000" algn="tl" rotWithShape="0">
                  <a:schemeClr val="dk1">
                    <a:alpha val="40000"/>
                  </a:schemeClr>
                </a:outerShdw>
              </a:effectLst>
            </a:endParaRPr>
          </a:p>
          <a:p>
            <a:pPr marL="342900" indent="-342900">
              <a:buSzPct val="150000"/>
              <a:buFont typeface="Wingdings" panose="05000000000000000000" pitchFamily="2" charset="2"/>
              <a:buChar char="§"/>
            </a:pPr>
            <a:r>
              <a:rPr lang="en-US" sz="2000" dirty="0">
                <a:ln w="0"/>
                <a:solidFill>
                  <a:srgbClr val="0000CC"/>
                </a:solidFill>
                <a:effectLst>
                  <a:outerShdw blurRad="38100" dist="19050" dir="2700000" algn="tl" rotWithShape="0">
                    <a:schemeClr val="dk1">
                      <a:alpha val="40000"/>
                    </a:schemeClr>
                  </a:outerShdw>
                </a:effectLst>
              </a:rPr>
              <a:t>RISKAUDIT IRSN/GRS International INSC project:  “Transposition EU Basic Safety Standards Directive”</a:t>
            </a:r>
            <a:endParaRPr lang="en-US" sz="2000" dirty="0">
              <a:solidFill>
                <a:srgbClr val="0000CC"/>
              </a:solidFill>
            </a:endParaRPr>
          </a:p>
        </p:txBody>
      </p:sp>
      <p:sp>
        <p:nvSpPr>
          <p:cNvPr id="7" name="Prostokąt 6"/>
          <p:cNvSpPr/>
          <p:nvPr/>
        </p:nvSpPr>
        <p:spPr>
          <a:xfrm>
            <a:off x="1098609" y="5715"/>
            <a:ext cx="6569736" cy="830997"/>
          </a:xfrm>
          <a:prstGeom prst="rect">
            <a:avLst/>
          </a:prstGeom>
        </p:spPr>
        <p:txBody>
          <a:bodyPr wrap="square">
            <a:spAutoFit/>
          </a:bodyPr>
          <a:lstStyle/>
          <a:p>
            <a:pPr algn="ctr"/>
            <a:r>
              <a:rPr lang="pl-PL" sz="2400" dirty="0">
                <a:ln w="0"/>
                <a:effectLst>
                  <a:outerShdw blurRad="38100" dist="19050" dir="2700000" algn="tl" rotWithShape="0">
                    <a:schemeClr val="dk1">
                      <a:alpha val="40000"/>
                    </a:schemeClr>
                  </a:outerShdw>
                </a:effectLst>
              </a:rPr>
              <a:t>STAN PRZYGOTOWAŃ DO WDROŻENIA DYREKTYWY W KRAJACH UNII EUROPEJSKIEJ</a:t>
            </a:r>
          </a:p>
        </p:txBody>
      </p:sp>
    </p:spTree>
    <p:extLst>
      <p:ext uri="{BB962C8B-B14F-4D97-AF65-F5344CB8AC3E}">
        <p14:creationId xmlns:p14="http://schemas.microsoft.com/office/powerpoint/2010/main" val="3048005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bwMode="auto">
          <a:xfrm>
            <a:off x="1332000" y="2780928"/>
            <a:ext cx="108000" cy="2124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43</a:t>
            </a:fld>
            <a:endParaRPr lang="pl-PL" sz="1200" b="1" dirty="0"/>
          </a:p>
        </p:txBody>
      </p:sp>
      <p:sp>
        <p:nvSpPr>
          <p:cNvPr id="13" name="Prostokąt 1"/>
          <p:cNvSpPr/>
          <p:nvPr/>
        </p:nvSpPr>
        <p:spPr bwMode="auto">
          <a:xfrm>
            <a:off x="1114921" y="1139260"/>
            <a:ext cx="7560000" cy="4152075"/>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784" h="5411925">
                <a:moveTo>
                  <a:pt x="7054554" y="4650330"/>
                </a:moveTo>
                <a:cubicBezTo>
                  <a:pt x="7055298" y="4955672"/>
                  <a:pt x="7056040" y="5106583"/>
                  <a:pt x="7056784" y="5411925"/>
                </a:cubicBezTo>
                <a:lnTo>
                  <a:pt x="0" y="5411925"/>
                </a:lnTo>
                <a:lnTo>
                  <a:pt x="0" y="0"/>
                </a:lnTo>
                <a:lnTo>
                  <a:pt x="7056784" y="0"/>
                </a:lnTo>
                <a:cubicBezTo>
                  <a:pt x="7056040" y="279863"/>
                  <a:pt x="7055297" y="559725"/>
                  <a:pt x="7054553" y="839588"/>
                </a:cubicBezTo>
              </a:path>
            </a:pathLst>
          </a:custGeom>
          <a:noFill/>
          <a:ln w="1270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88900" fontAlgn="base">
              <a:spcBef>
                <a:spcPct val="0"/>
              </a:spcBef>
              <a:spcAft>
                <a:spcPct val="0"/>
              </a:spcAft>
              <a:buClr>
                <a:schemeClr val="tx1">
                  <a:lumMod val="50000"/>
                  <a:lumOff val="50000"/>
                </a:schemeClr>
              </a:buClr>
              <a:buSzPct val="150000"/>
            </a:pPr>
            <a:r>
              <a:rPr lang="pl-PL" sz="2000" dirty="0">
                <a:ln w="0"/>
                <a:effectLst>
                  <a:outerShdw blurRad="38100" dist="19050" dir="2700000" algn="tl" rotWithShape="0">
                    <a:schemeClr val="dk1">
                      <a:alpha val="40000"/>
                    </a:schemeClr>
                  </a:outerShdw>
                </a:effectLst>
                <a:ea typeface="Times New Roman" pitchFamily="18" charset="0"/>
                <a:cs typeface="Arial" pitchFamily="34" charset="0"/>
              </a:rPr>
              <a:t>Nowe Dyrektywa </a:t>
            </a:r>
            <a:r>
              <a:rPr lang="pl-PL" sz="2000" dirty="0" err="1">
                <a:ln w="0"/>
                <a:effectLst>
                  <a:outerShdw blurRad="38100" dist="19050" dir="2700000" algn="tl" rotWithShape="0">
                    <a:schemeClr val="dk1">
                      <a:alpha val="40000"/>
                    </a:schemeClr>
                  </a:outerShdw>
                </a:effectLst>
                <a:ea typeface="Times New Roman" pitchFamily="18" charset="0"/>
                <a:cs typeface="Arial" pitchFamily="34" charset="0"/>
              </a:rPr>
              <a:t>DYREKTYWA</a:t>
            </a:r>
            <a:r>
              <a:rPr lang="pl-PL" sz="2000" dirty="0">
                <a:ln w="0"/>
                <a:effectLst>
                  <a:outerShdw blurRad="38100" dist="19050" dir="2700000" algn="tl" rotWithShape="0">
                    <a:schemeClr val="dk1">
                      <a:alpha val="40000"/>
                    </a:schemeClr>
                  </a:outerShdw>
                </a:effectLst>
                <a:ea typeface="Times New Roman" pitchFamily="18" charset="0"/>
                <a:cs typeface="Arial" pitchFamily="34" charset="0"/>
              </a:rPr>
              <a:t> RADY UE 2013/59/EURATOM ustanawiająca podstawowe normy bezpieczeństwa w celu ochrony przed zagrożeniami wynikającymi z narażenia na działanie promieniowania jonizującego</a:t>
            </a:r>
          </a:p>
          <a:p>
            <a:pPr marL="450850" indent="-361950" fontAlgn="base">
              <a:spcBef>
                <a:spcPct val="0"/>
              </a:spcBef>
              <a:spcAft>
                <a:spcPct val="0"/>
              </a:spcAft>
              <a:buClr>
                <a:schemeClr val="tx1">
                  <a:lumMod val="50000"/>
                  <a:lumOff val="50000"/>
                </a:schemeClr>
              </a:buClr>
              <a:buSzPct val="150000"/>
              <a:buFont typeface="Wingdings" pitchFamily="2" charset="2"/>
              <a:buChar char="§"/>
            </a:pPr>
            <a:endParaRPr lang="pl-PL" sz="2000" b="1" dirty="0">
              <a:solidFill>
                <a:srgbClr val="0000CC"/>
              </a:solidFill>
              <a:effectLst>
                <a:outerShdw blurRad="38100" dist="38100" dir="2700000" algn="tl">
                  <a:srgbClr val="000000">
                    <a:alpha val="43137"/>
                  </a:srgbClr>
                </a:outerShdw>
              </a:effectLst>
              <a:ea typeface="Times New Roman" pitchFamily="18" charset="0"/>
              <a:cs typeface="Arial" pitchFamily="34" charset="0"/>
            </a:endParaRPr>
          </a:p>
          <a:p>
            <a:pPr marL="431800" indent="-342900" fontAlgn="base">
              <a:spcBef>
                <a:spcPct val="0"/>
              </a:spcBef>
              <a:spcAft>
                <a:spcPct val="0"/>
              </a:spcAft>
              <a:buClr>
                <a:srgbClr val="0000CC"/>
              </a:buClr>
              <a:buSzPct val="150000"/>
              <a:buFont typeface="Wingdings" panose="05000000000000000000" pitchFamily="2" charset="2"/>
              <a:buChar char="§"/>
            </a:pPr>
            <a:r>
              <a:rPr lang="pl-PL" sz="20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będzie wymagała radykalnych zmian w ustawach oraz wykonawczych przepisach krajowych, ze względu na zaostrzony wymóg optymalizacji dawek dla wszystkich warunków narażenia</a:t>
            </a:r>
          </a:p>
          <a:p>
            <a:pPr marL="431800" indent="-342900" fontAlgn="base">
              <a:spcBef>
                <a:spcPct val="0"/>
              </a:spcBef>
              <a:spcAft>
                <a:spcPct val="0"/>
              </a:spcAft>
              <a:buClr>
                <a:srgbClr val="0000CC"/>
              </a:buClr>
              <a:buSzPct val="150000"/>
              <a:buFont typeface="Wingdings" panose="05000000000000000000" pitchFamily="2" charset="2"/>
              <a:buChar char="§"/>
            </a:pPr>
            <a:r>
              <a:rPr lang="pl-PL" sz="20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wprowadza nowe trudności interpretacyjne limitów dawek:</a:t>
            </a:r>
          </a:p>
          <a:p>
            <a:pPr marL="889000" lvl="1" indent="-342900" fontAlgn="base">
              <a:spcBef>
                <a:spcPct val="0"/>
              </a:spcBef>
              <a:spcAft>
                <a:spcPct val="0"/>
              </a:spcAft>
              <a:buClr>
                <a:srgbClr val="0000CC"/>
              </a:buClr>
              <a:buSzPct val="150000"/>
              <a:buFont typeface="Arial" panose="020B0604020202020204" pitchFamily="34" charset="0"/>
              <a:buChar char="•"/>
            </a:pPr>
            <a:r>
              <a:rPr lang="pl-PL" sz="20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ogranicznik dawki (</a:t>
            </a:r>
            <a:r>
              <a:rPr lang="en-US" sz="20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dose constraint</a:t>
            </a:r>
            <a:r>
              <a:rPr lang="pl-PL" sz="20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 </a:t>
            </a:r>
          </a:p>
          <a:p>
            <a:pPr marL="889000" lvl="1" indent="-342900" fontAlgn="base">
              <a:spcBef>
                <a:spcPct val="0"/>
              </a:spcBef>
              <a:spcAft>
                <a:spcPct val="0"/>
              </a:spcAft>
              <a:buClr>
                <a:srgbClr val="0000CC"/>
              </a:buClr>
              <a:buSzPct val="150000"/>
              <a:buFont typeface="Arial" panose="020B0604020202020204" pitchFamily="34" charset="0"/>
              <a:buChar char="•"/>
            </a:pPr>
            <a:r>
              <a:rPr lang="pl-PL" sz="20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poziomy pochodne (</a:t>
            </a:r>
            <a:r>
              <a:rPr lang="pl-PL" sz="2000" dirty="0" err="1">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reference</a:t>
            </a:r>
            <a:r>
              <a:rPr lang="pl-PL" sz="20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 </a:t>
            </a:r>
            <a:r>
              <a:rPr lang="pl-PL" sz="2000" dirty="0" err="1">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levels</a:t>
            </a:r>
            <a:r>
              <a:rPr lang="pl-PL" sz="20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a:t>
            </a:r>
          </a:p>
          <a:p>
            <a:pPr marL="431800" indent="-342900" fontAlgn="base">
              <a:spcBef>
                <a:spcPct val="0"/>
              </a:spcBef>
              <a:spcAft>
                <a:spcPct val="0"/>
              </a:spcAft>
              <a:buClr>
                <a:srgbClr val="0000CC"/>
              </a:buClr>
              <a:buSzPct val="150000"/>
              <a:buFont typeface="Wingdings" panose="05000000000000000000" pitchFamily="2" charset="2"/>
              <a:buChar char="§"/>
            </a:pPr>
            <a:r>
              <a:rPr lang="pl-PL" sz="20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kosztowne limity stężeń radonu</a:t>
            </a:r>
          </a:p>
          <a:p>
            <a:pPr marL="450850" indent="-361950" fontAlgn="base">
              <a:spcBef>
                <a:spcPct val="0"/>
              </a:spcBef>
              <a:spcAft>
                <a:spcPct val="0"/>
              </a:spcAft>
              <a:buClr>
                <a:schemeClr val="tx1">
                  <a:lumMod val="50000"/>
                  <a:lumOff val="50000"/>
                </a:schemeClr>
              </a:buClr>
              <a:buSzPct val="150000"/>
              <a:buFont typeface="Wingdings" pitchFamily="2" charset="2"/>
              <a:buChar char="§"/>
            </a:pPr>
            <a:endParaRPr lang="en-GB" i="1"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endParaRPr>
          </a:p>
        </p:txBody>
      </p:sp>
      <p:sp>
        <p:nvSpPr>
          <p:cNvPr id="8" name="Rectangle 1"/>
          <p:cNvSpPr>
            <a:spLocks noChangeAspect="1" noChangeArrowheads="1"/>
          </p:cNvSpPr>
          <p:nvPr/>
        </p:nvSpPr>
        <p:spPr bwMode="auto">
          <a:xfrm>
            <a:off x="927759" y="116632"/>
            <a:ext cx="7992888" cy="533672"/>
          </a:xfrm>
          <a:prstGeom prst="rect">
            <a:avLst/>
          </a:prstGeom>
        </p:spPr>
        <p:txBody>
          <a:bodyPr wrap="square">
            <a:spAutoFit/>
          </a:bodyPr>
          <a:lstStyle/>
          <a:p>
            <a:pPr algn="ctr">
              <a:lnSpc>
                <a:spcPct val="130000"/>
              </a:lnSpc>
            </a:pPr>
            <a:r>
              <a:rPr lang="pl-PL" sz="2400" dirty="0">
                <a:ln w="0"/>
                <a:effectLst>
                  <a:outerShdw blurRad="38100" dist="19050" dir="2700000" algn="tl" rotWithShape="0">
                    <a:schemeClr val="dk1">
                      <a:alpha val="40000"/>
                    </a:schemeClr>
                  </a:outerShdw>
                </a:effectLst>
                <a:latin typeface="+mj-lt"/>
                <a:ea typeface="Tahoma" pitchFamily="34" charset="0"/>
                <a:cs typeface="Tahoma" pitchFamily="34" charset="0"/>
              </a:rPr>
              <a:t>Podsumowanie</a:t>
            </a:r>
            <a:endParaRPr lang="pl-PL" sz="2000" dirty="0">
              <a:ln w="0"/>
              <a:effectLst>
                <a:outerShdw blurRad="38100" dist="19050" dir="2700000" algn="tl" rotWithShape="0">
                  <a:schemeClr val="dk1">
                    <a:alpha val="40000"/>
                  </a:schemeClr>
                </a:outerShdw>
              </a:effectLst>
              <a:latin typeface="+mj-lt"/>
              <a:ea typeface="Tahoma" pitchFamily="34" charset="0"/>
              <a:cs typeface="Tahoma" pitchFamily="34" charset="0"/>
            </a:endParaRPr>
          </a:p>
        </p:txBody>
      </p:sp>
    </p:spTree>
    <p:extLst>
      <p:ext uri="{BB962C8B-B14F-4D97-AF65-F5344CB8AC3E}">
        <p14:creationId xmlns:p14="http://schemas.microsoft.com/office/powerpoint/2010/main" val="3521982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95" y="2771373"/>
            <a:ext cx="2137448" cy="13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1550" y="3589835"/>
            <a:ext cx="2023023" cy="132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Wycinek koła 21"/>
          <p:cNvSpPr>
            <a:spLocks noChangeAspect="1"/>
          </p:cNvSpPr>
          <p:nvPr/>
        </p:nvSpPr>
        <p:spPr bwMode="auto">
          <a:xfrm rot="20384348">
            <a:off x="1799628" y="3865620"/>
            <a:ext cx="3972273" cy="2376723"/>
          </a:xfrm>
          <a:custGeom>
            <a:avLst/>
            <a:gdLst>
              <a:gd name="connsiteX0" fmla="*/ 5116524 w 6539812"/>
              <a:gd name="connsiteY0" fmla="*/ 4261116 h 4669013"/>
              <a:gd name="connsiteX1" fmla="*/ 1988990 w 6539812"/>
              <a:gd name="connsiteY1" fmla="*/ 4482441 h 4669013"/>
              <a:gd name="connsiteX2" fmla="*/ 219309 w 6539812"/>
              <a:gd name="connsiteY2" fmla="*/ 1493956 h 4669013"/>
              <a:gd name="connsiteX3" fmla="*/ 3269906 w 6539812"/>
              <a:gd name="connsiteY3" fmla="*/ 0 h 4669013"/>
              <a:gd name="connsiteX4" fmla="*/ 3269906 w 6539812"/>
              <a:gd name="connsiteY4" fmla="*/ 2334507 h 4669013"/>
              <a:gd name="connsiteX5" fmla="*/ 5116524 w 6539812"/>
              <a:gd name="connsiteY5" fmla="*/ 4261116 h 4669013"/>
              <a:gd name="connsiteX0" fmla="*/ 3270670 w 5117288"/>
              <a:gd name="connsiteY0" fmla="*/ 2334507 h 4669023"/>
              <a:gd name="connsiteX1" fmla="*/ 5117288 w 5117288"/>
              <a:gd name="connsiteY1" fmla="*/ 4261116 h 4669023"/>
              <a:gd name="connsiteX2" fmla="*/ 1989754 w 5117288"/>
              <a:gd name="connsiteY2" fmla="*/ 4482441 h 4669023"/>
              <a:gd name="connsiteX3" fmla="*/ 220073 w 5117288"/>
              <a:gd name="connsiteY3" fmla="*/ 1493956 h 4669023"/>
              <a:gd name="connsiteX4" fmla="*/ 3270670 w 5117288"/>
              <a:gd name="connsiteY4" fmla="*/ 0 h 4669023"/>
              <a:gd name="connsiteX5" fmla="*/ 3362110 w 5117288"/>
              <a:gd name="connsiteY5"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4" fmla="*/ 3362110 w 5117288"/>
              <a:gd name="connsiteY4"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2767160 h 3175067"/>
              <a:gd name="connsiteX1" fmla="*/ 2043024 w 5170558"/>
              <a:gd name="connsiteY1" fmla="*/ 2988485 h 3175067"/>
              <a:gd name="connsiteX2" fmla="*/ 273343 w 5170558"/>
              <a:gd name="connsiteY2" fmla="*/ 0 h 3175067"/>
              <a:gd name="connsiteX0" fmla="*/ 5255906 w 5255906"/>
              <a:gd name="connsiteY0" fmla="*/ 2767160 h 3175067"/>
              <a:gd name="connsiteX1" fmla="*/ 2128372 w 5255906"/>
              <a:gd name="connsiteY1" fmla="*/ 2988485 h 3175067"/>
              <a:gd name="connsiteX2" fmla="*/ 90240 w 5255906"/>
              <a:gd name="connsiteY2" fmla="*/ 621391 h 3175067"/>
              <a:gd name="connsiteX3" fmla="*/ 358691 w 5255906"/>
              <a:gd name="connsiteY3" fmla="*/ 0 h 3175067"/>
              <a:gd name="connsiteX0" fmla="*/ 5189175 w 5189175"/>
              <a:gd name="connsiteY0" fmla="*/ 2767160 h 3175067"/>
              <a:gd name="connsiteX1" fmla="*/ 2061641 w 5189175"/>
              <a:gd name="connsiteY1" fmla="*/ 2988485 h 3175067"/>
              <a:gd name="connsiteX2" fmla="*/ 23509 w 5189175"/>
              <a:gd name="connsiteY2" fmla="*/ 621391 h 3175067"/>
              <a:gd name="connsiteX3" fmla="*/ 291960 w 5189175"/>
              <a:gd name="connsiteY3" fmla="*/ 0 h 3175067"/>
              <a:gd name="connsiteX0" fmla="*/ 5189175 w 5189175"/>
              <a:gd name="connsiteY0" fmla="*/ 2767160 h 3175067"/>
              <a:gd name="connsiteX1" fmla="*/ 2061641 w 5189175"/>
              <a:gd name="connsiteY1" fmla="*/ 2988485 h 3175067"/>
              <a:gd name="connsiteX2" fmla="*/ 23509 w 5189175"/>
              <a:gd name="connsiteY2" fmla="*/ 621391 h 3175067"/>
              <a:gd name="connsiteX3" fmla="*/ 291960 w 5189175"/>
              <a:gd name="connsiteY3" fmla="*/ 0 h 3175067"/>
              <a:gd name="connsiteX0" fmla="*/ 5235945 w 5235945"/>
              <a:gd name="connsiteY0" fmla="*/ 2767160 h 3175067"/>
              <a:gd name="connsiteX1" fmla="*/ 2108411 w 5235945"/>
              <a:gd name="connsiteY1" fmla="*/ 2988485 h 3175067"/>
              <a:gd name="connsiteX2" fmla="*/ 21047 w 5235945"/>
              <a:gd name="connsiteY2" fmla="*/ 700720 h 3175067"/>
              <a:gd name="connsiteX3" fmla="*/ 338730 w 5235945"/>
              <a:gd name="connsiteY3" fmla="*/ 0 h 3175067"/>
              <a:gd name="connsiteX0" fmla="*/ 5158337 w 5158337"/>
              <a:gd name="connsiteY0" fmla="*/ 2767160 h 3175067"/>
              <a:gd name="connsiteX1" fmla="*/ 2030803 w 5158337"/>
              <a:gd name="connsiteY1" fmla="*/ 2988485 h 3175067"/>
              <a:gd name="connsiteX2" fmla="*/ 25492 w 5158337"/>
              <a:gd name="connsiteY2" fmla="*/ 700720 h 3175067"/>
              <a:gd name="connsiteX3" fmla="*/ 261122 w 5158337"/>
              <a:gd name="connsiteY3" fmla="*/ 0 h 3175067"/>
              <a:gd name="connsiteX0" fmla="*/ 5133722 w 5133722"/>
              <a:gd name="connsiteY0" fmla="*/ 2767160 h 3175067"/>
              <a:gd name="connsiteX1" fmla="*/ 2006188 w 5133722"/>
              <a:gd name="connsiteY1" fmla="*/ 2988485 h 3175067"/>
              <a:gd name="connsiteX2" fmla="*/ 877 w 5133722"/>
              <a:gd name="connsiteY2" fmla="*/ 700720 h 3175067"/>
              <a:gd name="connsiteX3" fmla="*/ 236507 w 5133722"/>
              <a:gd name="connsiteY3" fmla="*/ 0 h 3175067"/>
              <a:gd name="connsiteX0" fmla="*/ 5133722 w 5133722"/>
              <a:gd name="connsiteY0" fmla="*/ 2767160 h 3175067"/>
              <a:gd name="connsiteX1" fmla="*/ 2006188 w 5133722"/>
              <a:gd name="connsiteY1" fmla="*/ 2988485 h 3175067"/>
              <a:gd name="connsiteX2" fmla="*/ 877 w 5133722"/>
              <a:gd name="connsiteY2" fmla="*/ 700720 h 3175067"/>
              <a:gd name="connsiteX3" fmla="*/ 236507 w 5133722"/>
              <a:gd name="connsiteY3" fmla="*/ 0 h 3175067"/>
              <a:gd name="connsiteX0" fmla="*/ 5132846 w 5132846"/>
              <a:gd name="connsiteY0" fmla="*/ 2066440 h 2474347"/>
              <a:gd name="connsiteX1" fmla="*/ 2005312 w 5132846"/>
              <a:gd name="connsiteY1" fmla="*/ 2287765 h 2474347"/>
              <a:gd name="connsiteX2" fmla="*/ 1 w 5132846"/>
              <a:gd name="connsiteY2" fmla="*/ 0 h 2474347"/>
            </a:gdLst>
            <a:ahLst/>
            <a:cxnLst>
              <a:cxn ang="0">
                <a:pos x="connsiteX0" y="connsiteY0"/>
              </a:cxn>
              <a:cxn ang="0">
                <a:pos x="connsiteX1" y="connsiteY1"/>
              </a:cxn>
              <a:cxn ang="0">
                <a:pos x="connsiteX2" y="connsiteY2"/>
              </a:cxn>
            </a:cxnLst>
            <a:rect l="l" t="t" r="r" b="b"/>
            <a:pathLst>
              <a:path w="5132846" h="2474347">
                <a:moveTo>
                  <a:pt x="5132846" y="2066440"/>
                </a:moveTo>
                <a:cubicBezTo>
                  <a:pt x="4211593" y="2516512"/>
                  <a:pt x="3032396" y="2599960"/>
                  <a:pt x="2005312" y="2287765"/>
                </a:cubicBezTo>
                <a:cubicBezTo>
                  <a:pt x="1144368" y="1930137"/>
                  <a:pt x="-442" y="498081"/>
                  <a:pt x="1" y="0"/>
                </a:cubicBezTo>
              </a:path>
            </a:pathLst>
          </a:custGeom>
          <a:ln>
            <a:headEnd/>
            <a:tailEnd/>
          </a:ln>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21" name="Wycinek koła 21"/>
          <p:cNvSpPr>
            <a:spLocks noChangeAspect="1"/>
          </p:cNvSpPr>
          <p:nvPr/>
        </p:nvSpPr>
        <p:spPr bwMode="auto">
          <a:xfrm rot="20475750">
            <a:off x="1636794" y="3865619"/>
            <a:ext cx="3972273" cy="2376723"/>
          </a:xfrm>
          <a:custGeom>
            <a:avLst/>
            <a:gdLst>
              <a:gd name="connsiteX0" fmla="*/ 5116524 w 6539812"/>
              <a:gd name="connsiteY0" fmla="*/ 4261116 h 4669013"/>
              <a:gd name="connsiteX1" fmla="*/ 1988990 w 6539812"/>
              <a:gd name="connsiteY1" fmla="*/ 4482441 h 4669013"/>
              <a:gd name="connsiteX2" fmla="*/ 219309 w 6539812"/>
              <a:gd name="connsiteY2" fmla="*/ 1493956 h 4669013"/>
              <a:gd name="connsiteX3" fmla="*/ 3269906 w 6539812"/>
              <a:gd name="connsiteY3" fmla="*/ 0 h 4669013"/>
              <a:gd name="connsiteX4" fmla="*/ 3269906 w 6539812"/>
              <a:gd name="connsiteY4" fmla="*/ 2334507 h 4669013"/>
              <a:gd name="connsiteX5" fmla="*/ 5116524 w 6539812"/>
              <a:gd name="connsiteY5" fmla="*/ 4261116 h 4669013"/>
              <a:gd name="connsiteX0" fmla="*/ 3270670 w 5117288"/>
              <a:gd name="connsiteY0" fmla="*/ 2334507 h 4669023"/>
              <a:gd name="connsiteX1" fmla="*/ 5117288 w 5117288"/>
              <a:gd name="connsiteY1" fmla="*/ 4261116 h 4669023"/>
              <a:gd name="connsiteX2" fmla="*/ 1989754 w 5117288"/>
              <a:gd name="connsiteY2" fmla="*/ 4482441 h 4669023"/>
              <a:gd name="connsiteX3" fmla="*/ 220073 w 5117288"/>
              <a:gd name="connsiteY3" fmla="*/ 1493956 h 4669023"/>
              <a:gd name="connsiteX4" fmla="*/ 3270670 w 5117288"/>
              <a:gd name="connsiteY4" fmla="*/ 0 h 4669023"/>
              <a:gd name="connsiteX5" fmla="*/ 3362110 w 5117288"/>
              <a:gd name="connsiteY5"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4" fmla="*/ 3362110 w 5117288"/>
              <a:gd name="connsiteY4" fmla="*/ 2425947 h 4669023"/>
              <a:gd name="connsiteX0" fmla="*/ 5117288 w 5117288"/>
              <a:gd name="connsiteY0" fmla="*/ 4261116 h 4669023"/>
              <a:gd name="connsiteX1" fmla="*/ 1989754 w 5117288"/>
              <a:gd name="connsiteY1" fmla="*/ 4482441 h 4669023"/>
              <a:gd name="connsiteX2" fmla="*/ 220073 w 5117288"/>
              <a:gd name="connsiteY2" fmla="*/ 1493956 h 4669023"/>
              <a:gd name="connsiteX3" fmla="*/ 3270670 w 5117288"/>
              <a:gd name="connsiteY3" fmla="*/ 0 h 4669023"/>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988797 h 4396704"/>
              <a:gd name="connsiteX1" fmla="*/ 1989754 w 5117288"/>
              <a:gd name="connsiteY1" fmla="*/ 4210122 h 4396704"/>
              <a:gd name="connsiteX2" fmla="*/ 220073 w 5117288"/>
              <a:gd name="connsiteY2" fmla="*/ 1221637 h 4396704"/>
              <a:gd name="connsiteX3" fmla="*/ 1513209 w 5117288"/>
              <a:gd name="connsiteY3" fmla="*/ 0 h 4396704"/>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17288 w 5117288"/>
              <a:gd name="connsiteY0" fmla="*/ 3729909 h 4137816"/>
              <a:gd name="connsiteX1" fmla="*/ 1989754 w 5117288"/>
              <a:gd name="connsiteY1" fmla="*/ 3951234 h 4137816"/>
              <a:gd name="connsiteX2" fmla="*/ 220073 w 5117288"/>
              <a:gd name="connsiteY2" fmla="*/ 962749 h 4137816"/>
              <a:gd name="connsiteX3" fmla="*/ 984855 w 511728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3729909 h 4137816"/>
              <a:gd name="connsiteX1" fmla="*/ 2043024 w 5170558"/>
              <a:gd name="connsiteY1" fmla="*/ 3951234 h 4137816"/>
              <a:gd name="connsiteX2" fmla="*/ 273343 w 5170558"/>
              <a:gd name="connsiteY2" fmla="*/ 962749 h 4137816"/>
              <a:gd name="connsiteX3" fmla="*/ 1038125 w 5170558"/>
              <a:gd name="connsiteY3" fmla="*/ 0 h 4137816"/>
              <a:gd name="connsiteX0" fmla="*/ 5170558 w 5170558"/>
              <a:gd name="connsiteY0" fmla="*/ 2767160 h 3175067"/>
              <a:gd name="connsiteX1" fmla="*/ 2043024 w 5170558"/>
              <a:gd name="connsiteY1" fmla="*/ 2988485 h 3175067"/>
              <a:gd name="connsiteX2" fmla="*/ 273343 w 5170558"/>
              <a:gd name="connsiteY2" fmla="*/ 0 h 3175067"/>
              <a:gd name="connsiteX0" fmla="*/ 5255906 w 5255906"/>
              <a:gd name="connsiteY0" fmla="*/ 2767160 h 3175067"/>
              <a:gd name="connsiteX1" fmla="*/ 2128372 w 5255906"/>
              <a:gd name="connsiteY1" fmla="*/ 2988485 h 3175067"/>
              <a:gd name="connsiteX2" fmla="*/ 90240 w 5255906"/>
              <a:gd name="connsiteY2" fmla="*/ 621391 h 3175067"/>
              <a:gd name="connsiteX3" fmla="*/ 358691 w 5255906"/>
              <a:gd name="connsiteY3" fmla="*/ 0 h 3175067"/>
              <a:gd name="connsiteX0" fmla="*/ 5189175 w 5189175"/>
              <a:gd name="connsiteY0" fmla="*/ 2767160 h 3175067"/>
              <a:gd name="connsiteX1" fmla="*/ 2061641 w 5189175"/>
              <a:gd name="connsiteY1" fmla="*/ 2988485 h 3175067"/>
              <a:gd name="connsiteX2" fmla="*/ 23509 w 5189175"/>
              <a:gd name="connsiteY2" fmla="*/ 621391 h 3175067"/>
              <a:gd name="connsiteX3" fmla="*/ 291960 w 5189175"/>
              <a:gd name="connsiteY3" fmla="*/ 0 h 3175067"/>
              <a:gd name="connsiteX0" fmla="*/ 5189175 w 5189175"/>
              <a:gd name="connsiteY0" fmla="*/ 2767160 h 3175067"/>
              <a:gd name="connsiteX1" fmla="*/ 2061641 w 5189175"/>
              <a:gd name="connsiteY1" fmla="*/ 2988485 h 3175067"/>
              <a:gd name="connsiteX2" fmla="*/ 23509 w 5189175"/>
              <a:gd name="connsiteY2" fmla="*/ 621391 h 3175067"/>
              <a:gd name="connsiteX3" fmla="*/ 291960 w 5189175"/>
              <a:gd name="connsiteY3" fmla="*/ 0 h 3175067"/>
              <a:gd name="connsiteX0" fmla="*/ 5235945 w 5235945"/>
              <a:gd name="connsiteY0" fmla="*/ 2767160 h 3175067"/>
              <a:gd name="connsiteX1" fmla="*/ 2108411 w 5235945"/>
              <a:gd name="connsiteY1" fmla="*/ 2988485 h 3175067"/>
              <a:gd name="connsiteX2" fmla="*/ 21047 w 5235945"/>
              <a:gd name="connsiteY2" fmla="*/ 700720 h 3175067"/>
              <a:gd name="connsiteX3" fmla="*/ 338730 w 5235945"/>
              <a:gd name="connsiteY3" fmla="*/ 0 h 3175067"/>
              <a:gd name="connsiteX0" fmla="*/ 5158337 w 5158337"/>
              <a:gd name="connsiteY0" fmla="*/ 2767160 h 3175067"/>
              <a:gd name="connsiteX1" fmla="*/ 2030803 w 5158337"/>
              <a:gd name="connsiteY1" fmla="*/ 2988485 h 3175067"/>
              <a:gd name="connsiteX2" fmla="*/ 25492 w 5158337"/>
              <a:gd name="connsiteY2" fmla="*/ 700720 h 3175067"/>
              <a:gd name="connsiteX3" fmla="*/ 261122 w 5158337"/>
              <a:gd name="connsiteY3" fmla="*/ 0 h 3175067"/>
              <a:gd name="connsiteX0" fmla="*/ 5133722 w 5133722"/>
              <a:gd name="connsiteY0" fmla="*/ 2767160 h 3175067"/>
              <a:gd name="connsiteX1" fmla="*/ 2006188 w 5133722"/>
              <a:gd name="connsiteY1" fmla="*/ 2988485 h 3175067"/>
              <a:gd name="connsiteX2" fmla="*/ 877 w 5133722"/>
              <a:gd name="connsiteY2" fmla="*/ 700720 h 3175067"/>
              <a:gd name="connsiteX3" fmla="*/ 236507 w 5133722"/>
              <a:gd name="connsiteY3" fmla="*/ 0 h 3175067"/>
              <a:gd name="connsiteX0" fmla="*/ 5133722 w 5133722"/>
              <a:gd name="connsiteY0" fmla="*/ 2767160 h 3175067"/>
              <a:gd name="connsiteX1" fmla="*/ 2006188 w 5133722"/>
              <a:gd name="connsiteY1" fmla="*/ 2988485 h 3175067"/>
              <a:gd name="connsiteX2" fmla="*/ 877 w 5133722"/>
              <a:gd name="connsiteY2" fmla="*/ 700720 h 3175067"/>
              <a:gd name="connsiteX3" fmla="*/ 236507 w 5133722"/>
              <a:gd name="connsiteY3" fmla="*/ 0 h 3175067"/>
              <a:gd name="connsiteX0" fmla="*/ 5132846 w 5132846"/>
              <a:gd name="connsiteY0" fmla="*/ 2066440 h 2474347"/>
              <a:gd name="connsiteX1" fmla="*/ 2005312 w 5132846"/>
              <a:gd name="connsiteY1" fmla="*/ 2287765 h 2474347"/>
              <a:gd name="connsiteX2" fmla="*/ 1 w 5132846"/>
              <a:gd name="connsiteY2" fmla="*/ 0 h 2474347"/>
            </a:gdLst>
            <a:ahLst/>
            <a:cxnLst>
              <a:cxn ang="0">
                <a:pos x="connsiteX0" y="connsiteY0"/>
              </a:cxn>
              <a:cxn ang="0">
                <a:pos x="connsiteX1" y="connsiteY1"/>
              </a:cxn>
              <a:cxn ang="0">
                <a:pos x="connsiteX2" y="connsiteY2"/>
              </a:cxn>
            </a:cxnLst>
            <a:rect l="l" t="t" r="r" b="b"/>
            <a:pathLst>
              <a:path w="5132846" h="2474347">
                <a:moveTo>
                  <a:pt x="5132846" y="2066440"/>
                </a:moveTo>
                <a:cubicBezTo>
                  <a:pt x="4211593" y="2516512"/>
                  <a:pt x="3032396" y="2599960"/>
                  <a:pt x="2005312" y="2287765"/>
                </a:cubicBezTo>
                <a:cubicBezTo>
                  <a:pt x="1144368" y="1930137"/>
                  <a:pt x="-442" y="498081"/>
                  <a:pt x="1" y="0"/>
                </a:cubicBezTo>
              </a:path>
            </a:pathLst>
          </a:custGeom>
          <a:ln>
            <a:headEnd/>
            <a:tailEn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152480" y="44624"/>
            <a:ext cx="7740000" cy="2664000"/>
          </a:xfrm>
          <a:prstGeom prst="rect">
            <a:avLst/>
          </a:prstGeom>
          <a:solidFill>
            <a:schemeClr val="bg1"/>
          </a:solidFill>
        </p:spPr>
        <p:txBody>
          <a:bodyPr wrap="square" anchor="ctr" anchorCtr="0">
            <a:spAutoFit/>
          </a:bodyPr>
          <a:lstStyle/>
          <a:p>
            <a:pPr algn="ct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DYREKTYWA RADY UE 2013/59/EURATOM </a:t>
            </a:r>
          </a:p>
          <a:p>
            <a:pPr algn="ct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ustanawiająca nowe zaostrzone normy ochrony </a:t>
            </a:r>
          </a:p>
          <a:p>
            <a:pPr algn="ctr"/>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przed promieniowaniem jonizującym</a:t>
            </a:r>
          </a:p>
          <a:p>
            <a:pPr algn="ctr"/>
            <a:r>
              <a:rPr lang="pl-PL" i="1" dirty="0">
                <a:ln w="0"/>
                <a:solidFill>
                  <a:schemeClr val="tx1">
                    <a:lumMod val="85000"/>
                    <a:lumOff val="15000"/>
                  </a:schemeClr>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stan przygotowań do wdrożenia dyrektywy w krajach Unii Europejskiej</a:t>
            </a:r>
          </a:p>
        </p:txBody>
      </p:sp>
      <p:cxnSp>
        <p:nvCxnSpPr>
          <p:cNvPr id="10" name="Łącznik prostoliniowy 9"/>
          <p:cNvCxnSpPr/>
          <p:nvPr/>
        </p:nvCxnSpPr>
        <p:spPr>
          <a:xfrm flipV="1">
            <a:off x="1475656" y="2382595"/>
            <a:ext cx="7380000" cy="3829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
          <p:cNvSpPr>
            <a:spLocks noChangeAspect="1" noChangeArrowheads="1"/>
          </p:cNvSpPr>
          <p:nvPr/>
        </p:nvSpPr>
        <p:spPr bwMode="auto">
          <a:xfrm>
            <a:off x="3203848" y="2633148"/>
            <a:ext cx="3023350" cy="409856"/>
          </a:xfrm>
          <a:prstGeom prst="rect">
            <a:avLst/>
          </a:prstGeom>
        </p:spPr>
        <p:txBody>
          <a:bodyPr wrap="square">
            <a:spAutoFit/>
          </a:bodyPr>
          <a:lstStyle/>
          <a:p>
            <a:pPr algn="ctr">
              <a:lnSpc>
                <a:spcPct val="130000"/>
              </a:lnSpc>
            </a:pPr>
            <a:r>
              <a:rPr lang="pl-PL" dirty="0">
                <a:ln/>
                <a:solidFill>
                  <a:srgbClr val="0000CC"/>
                </a:solidFill>
                <a:latin typeface="Tahoma" panose="020B0604030504040204" pitchFamily="34" charset="0"/>
                <a:ea typeface="Tahoma" panose="020B0604030504040204" pitchFamily="34" charset="0"/>
                <a:cs typeface="Tahoma" panose="020B0604030504040204" pitchFamily="34" charset="0"/>
              </a:rPr>
              <a:t>Paweł KRAJEWSKI</a:t>
            </a:r>
          </a:p>
        </p:txBody>
      </p:sp>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4165733"/>
            <a:ext cx="1891915" cy="1386342"/>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6009" y="3409370"/>
            <a:ext cx="2124410" cy="138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73862" y="4869160"/>
            <a:ext cx="1898138" cy="1368152"/>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print">
            <a:lum contrast="40000"/>
            <a:extLst>
              <a:ext uri="{28A0092B-C50C-407E-A947-70E740481C1C}">
                <a14:useLocalDpi xmlns:a14="http://schemas.microsoft.com/office/drawing/2010/main" val="0"/>
              </a:ext>
            </a:extLst>
          </a:blip>
          <a:srcRect/>
          <a:stretch>
            <a:fillRect/>
          </a:stretch>
        </p:blipFill>
        <p:spPr bwMode="auto">
          <a:xfrm>
            <a:off x="5030419" y="4935504"/>
            <a:ext cx="1712886" cy="1284930"/>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rostokąt 13"/>
          <p:cNvSpPr/>
          <p:nvPr/>
        </p:nvSpPr>
        <p:spPr>
          <a:xfrm>
            <a:off x="2460976" y="3695154"/>
            <a:ext cx="4878699" cy="769441"/>
          </a:xfrm>
          <a:prstGeom prst="rect">
            <a:avLst/>
          </a:prstGeom>
          <a:solidFill>
            <a:schemeClr val="bg1"/>
          </a:solidFill>
        </p:spPr>
        <p:txBody>
          <a:bodyPr wrap="square">
            <a:spAutoFit/>
          </a:bodyPr>
          <a:lstStyle/>
          <a:p>
            <a:pPr algn="ctr"/>
            <a:r>
              <a:rPr lang="pl-PL" sz="4400" b="1" dirty="0">
                <a:solidFill>
                  <a:srgbClr val="0066FF"/>
                </a:solidFill>
                <a:effectLst>
                  <a:outerShdw blurRad="38100" dist="38100" dir="2700000" algn="tl">
                    <a:srgbClr val="000000">
                      <a:alpha val="43137"/>
                    </a:srgbClr>
                  </a:outerShdw>
                </a:effectLst>
                <a:latin typeface="AR BLANCA" pitchFamily="2" charset="0"/>
              </a:rPr>
              <a:t>Dziękuję z uwagę</a:t>
            </a:r>
            <a:endParaRPr lang="en-GB" sz="4400" b="1" dirty="0">
              <a:solidFill>
                <a:srgbClr val="0066FF"/>
              </a:solidFill>
              <a:effectLst>
                <a:outerShdw blurRad="38100" dist="38100" dir="2700000" algn="tl">
                  <a:srgbClr val="000000">
                    <a:alpha val="43137"/>
                  </a:srgbClr>
                </a:outerShdw>
              </a:effectLst>
              <a:latin typeface="AR BLANCA" pitchFamily="2" charset="0"/>
            </a:endParaRPr>
          </a:p>
        </p:txBody>
      </p:sp>
    </p:spTree>
    <p:extLst>
      <p:ext uri="{BB962C8B-B14F-4D97-AF65-F5344CB8AC3E}">
        <p14:creationId xmlns:p14="http://schemas.microsoft.com/office/powerpoint/2010/main" val="3814920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8" name="Prostokąt 1"/>
          <p:cNvSpPr/>
          <p:nvPr/>
        </p:nvSpPr>
        <p:spPr bwMode="auto">
          <a:xfrm>
            <a:off x="1116456" y="1196975"/>
            <a:ext cx="7560000" cy="5040000"/>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784" h="5411925">
                <a:moveTo>
                  <a:pt x="7054554" y="4650330"/>
                </a:moveTo>
                <a:cubicBezTo>
                  <a:pt x="7055298" y="4955672"/>
                  <a:pt x="7056040" y="5106583"/>
                  <a:pt x="7056784" y="5411925"/>
                </a:cubicBezTo>
                <a:lnTo>
                  <a:pt x="0" y="5411925"/>
                </a:lnTo>
                <a:lnTo>
                  <a:pt x="0" y="0"/>
                </a:lnTo>
                <a:lnTo>
                  <a:pt x="7056784" y="0"/>
                </a:lnTo>
                <a:cubicBezTo>
                  <a:pt x="7056040" y="279863"/>
                  <a:pt x="7055297" y="559725"/>
                  <a:pt x="7054553" y="839588"/>
                </a:cubicBezTo>
              </a:path>
            </a:pathLst>
          </a:custGeom>
          <a:noFill/>
          <a:ln w="1270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rgbClr val="0000CC"/>
              </a:buClr>
              <a:buSzPct val="175000"/>
              <a:buFont typeface="Wingdings" pitchFamily="2" charset="2"/>
              <a:buChar char="§"/>
            </a:pPr>
            <a:endParaRPr lang="pl-PL" dirty="0">
              <a:solidFill>
                <a:srgbClr val="0000CC"/>
              </a:solidFill>
              <a:ea typeface="Times New Roman" pitchFamily="18"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694" y="1844823"/>
            <a:ext cx="7527762"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p:cNvSpPr>
            <a:spLocks noChangeAspect="1" noChangeArrowheads="1"/>
          </p:cNvSpPr>
          <p:nvPr/>
        </p:nvSpPr>
        <p:spPr bwMode="auto">
          <a:xfrm>
            <a:off x="971600" y="-99392"/>
            <a:ext cx="7992888" cy="972574"/>
          </a:xfrm>
          <a:prstGeom prst="rect">
            <a:avLst/>
          </a:prstGeom>
        </p:spPr>
        <p:txBody>
          <a:bodyPr wrap="square">
            <a:spAutoFit/>
          </a:bodyPr>
          <a:lstStyle/>
          <a:p>
            <a:pPr algn="ctr">
              <a:lnSpc>
                <a:spcPct val="130000"/>
              </a:lnSpc>
            </a:pPr>
            <a:r>
              <a:rPr lang="pl-PL" sz="2400" dirty="0">
                <a:ln w="0"/>
                <a:effectLst>
                  <a:outerShdw blurRad="38100" dist="19050" dir="2700000" algn="tl" rotWithShape="0">
                    <a:schemeClr val="dk1">
                      <a:alpha val="40000"/>
                    </a:schemeClr>
                  </a:outerShdw>
                </a:effectLst>
                <a:latin typeface="+mj-lt"/>
                <a:ea typeface="Tahoma" pitchFamily="34" charset="0"/>
                <a:cs typeface="Tahoma" pitchFamily="34" charset="0"/>
              </a:rPr>
              <a:t>Ogranicznik dawki w Krajach UE</a:t>
            </a:r>
          </a:p>
          <a:p>
            <a:pPr algn="ctr">
              <a:lnSpc>
                <a:spcPct val="130000"/>
              </a:lnSpc>
            </a:pPr>
            <a:r>
              <a:rPr lang="pl-PL" sz="2000" dirty="0">
                <a:ln w="0"/>
                <a:effectLst>
                  <a:outerShdw blurRad="38100" dist="19050" dir="2700000" algn="tl" rotWithShape="0">
                    <a:schemeClr val="dk1">
                      <a:alpha val="40000"/>
                    </a:schemeClr>
                  </a:outerShdw>
                </a:effectLst>
                <a:latin typeface="+mj-lt"/>
                <a:ea typeface="Tahoma" pitchFamily="34" charset="0"/>
                <a:cs typeface="Tahoma" pitchFamily="34" charset="0"/>
              </a:rPr>
              <a:t>Badania przeprowadzone w ramach </a:t>
            </a:r>
            <a:r>
              <a:rPr lang="pl-PL" sz="2000" dirty="0" err="1">
                <a:ln w="0"/>
                <a:effectLst>
                  <a:outerShdw blurRad="38100" dist="19050" dir="2700000" algn="tl" rotWithShape="0">
                    <a:schemeClr val="dk1">
                      <a:alpha val="40000"/>
                    </a:schemeClr>
                  </a:outerShdw>
                </a:effectLst>
                <a:latin typeface="+mj-lt"/>
                <a:ea typeface="Tahoma" pitchFamily="34" charset="0"/>
                <a:cs typeface="Tahoma" pitchFamily="34" charset="0"/>
              </a:rPr>
              <a:t>European</a:t>
            </a:r>
            <a:r>
              <a:rPr lang="pl-PL" sz="2000" dirty="0">
                <a:ln w="0"/>
                <a:effectLst>
                  <a:outerShdw blurRad="38100" dist="19050" dir="2700000" algn="tl" rotWithShape="0">
                    <a:schemeClr val="dk1">
                      <a:alpha val="40000"/>
                    </a:schemeClr>
                  </a:outerShdw>
                </a:effectLst>
                <a:latin typeface="+mj-lt"/>
                <a:ea typeface="Tahoma" pitchFamily="34" charset="0"/>
                <a:cs typeface="Tahoma" pitchFamily="34" charset="0"/>
              </a:rPr>
              <a:t> ALARA Network 2013-2014</a:t>
            </a:r>
          </a:p>
        </p:txBody>
      </p:sp>
      <p:sp>
        <p:nvSpPr>
          <p:cNvPr id="2" name="Prostokąt 1"/>
          <p:cNvSpPr/>
          <p:nvPr/>
        </p:nvSpPr>
        <p:spPr>
          <a:xfrm>
            <a:off x="1403648" y="1300698"/>
            <a:ext cx="3395545" cy="461665"/>
          </a:xfrm>
          <a:prstGeom prst="rect">
            <a:avLst/>
          </a:prstGeom>
        </p:spPr>
        <p:txBody>
          <a:bodyPr wrap="none">
            <a:spAutoFit/>
          </a:bodyPr>
          <a:lstStyle/>
          <a:p>
            <a:pPr marL="88900" fontAlgn="base">
              <a:spcBef>
                <a:spcPct val="0"/>
              </a:spcBef>
              <a:spcAft>
                <a:spcPct val="0"/>
              </a:spcAft>
              <a:buClr>
                <a:schemeClr val="tx1">
                  <a:lumMod val="75000"/>
                  <a:lumOff val="25000"/>
                </a:schemeClr>
              </a:buClr>
              <a:buSzPct val="150000"/>
            </a:pPr>
            <a:r>
              <a:rPr lang="pl-PL" sz="24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Ustawodawstwo krajowe</a:t>
            </a:r>
            <a:endParaRPr lang="en-US" sz="24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endParaRPr>
          </a:p>
        </p:txBody>
      </p:sp>
      <p:sp>
        <p:nvSpPr>
          <p:cNvPr id="7" name="Slide Number Placeholder 4"/>
          <p:cNvSpPr txBox="1">
            <a:spLocks/>
          </p:cNvSpPr>
          <p:nvPr/>
        </p:nvSpPr>
        <p:spPr>
          <a:xfrm>
            <a:off x="8604504" y="116672"/>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45</a:t>
            </a:fld>
            <a:endParaRPr lang="pl-PL" sz="1200" b="1" dirty="0"/>
          </a:p>
        </p:txBody>
      </p:sp>
      <p:pic>
        <p:nvPicPr>
          <p:cNvPr id="3" name="Obraz 2"/>
          <p:cNvPicPr>
            <a:picLocks noChangeAspect="1"/>
          </p:cNvPicPr>
          <p:nvPr/>
        </p:nvPicPr>
        <p:blipFill>
          <a:blip r:embed="rId4"/>
          <a:stretch>
            <a:fillRect/>
          </a:stretch>
        </p:blipFill>
        <p:spPr>
          <a:xfrm>
            <a:off x="5724128" y="873182"/>
            <a:ext cx="2935525" cy="779183"/>
          </a:xfrm>
          <a:prstGeom prst="rect">
            <a:avLst/>
          </a:prstGeom>
        </p:spPr>
      </p:pic>
    </p:spTree>
    <p:extLst>
      <p:ext uri="{BB962C8B-B14F-4D97-AF65-F5344CB8AC3E}">
        <p14:creationId xmlns:p14="http://schemas.microsoft.com/office/powerpoint/2010/main" val="1675217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8" name="Prostokąt 1"/>
          <p:cNvSpPr/>
          <p:nvPr/>
        </p:nvSpPr>
        <p:spPr bwMode="auto">
          <a:xfrm>
            <a:off x="1116456" y="1196975"/>
            <a:ext cx="7560000" cy="5040000"/>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784" h="5411925">
                <a:moveTo>
                  <a:pt x="7054554" y="4650330"/>
                </a:moveTo>
                <a:cubicBezTo>
                  <a:pt x="7055298" y="4955672"/>
                  <a:pt x="7056040" y="5106583"/>
                  <a:pt x="7056784" y="5411925"/>
                </a:cubicBezTo>
                <a:lnTo>
                  <a:pt x="0" y="5411925"/>
                </a:lnTo>
                <a:lnTo>
                  <a:pt x="0" y="0"/>
                </a:lnTo>
                <a:lnTo>
                  <a:pt x="7056784" y="0"/>
                </a:lnTo>
                <a:cubicBezTo>
                  <a:pt x="7056040" y="279863"/>
                  <a:pt x="7055297" y="559725"/>
                  <a:pt x="7054553" y="839588"/>
                </a:cubicBezTo>
              </a:path>
            </a:pathLst>
          </a:custGeom>
          <a:noFill/>
          <a:ln w="1270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rgbClr val="0000CC"/>
              </a:buClr>
              <a:buSzPct val="175000"/>
              <a:buFont typeface="Wingdings" pitchFamily="2" charset="2"/>
              <a:buChar char="§"/>
            </a:pPr>
            <a:endParaRPr lang="pl-PL" dirty="0">
              <a:solidFill>
                <a:srgbClr val="0000CC"/>
              </a:solidFill>
              <a:ea typeface="Times New Roman" pitchFamily="18"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72816"/>
            <a:ext cx="6787446"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rostokąt 10"/>
          <p:cNvSpPr/>
          <p:nvPr/>
        </p:nvSpPr>
        <p:spPr>
          <a:xfrm>
            <a:off x="1403648" y="1300698"/>
            <a:ext cx="2886368" cy="461665"/>
          </a:xfrm>
          <a:prstGeom prst="rect">
            <a:avLst/>
          </a:prstGeom>
        </p:spPr>
        <p:txBody>
          <a:bodyPr wrap="none">
            <a:spAutoFit/>
          </a:bodyPr>
          <a:lstStyle/>
          <a:p>
            <a:pPr marL="88900" fontAlgn="base">
              <a:spcBef>
                <a:spcPct val="0"/>
              </a:spcBef>
              <a:spcAft>
                <a:spcPct val="0"/>
              </a:spcAft>
              <a:buClr>
                <a:schemeClr val="tx1">
                  <a:lumMod val="75000"/>
                  <a:lumOff val="25000"/>
                </a:schemeClr>
              </a:buClr>
              <a:buSzPct val="150000"/>
            </a:pPr>
            <a:r>
              <a:rPr lang="pl-PL" sz="24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Zakres zastosowania </a:t>
            </a:r>
            <a:endParaRPr lang="en-US" sz="24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endParaRPr>
          </a:p>
        </p:txBody>
      </p:sp>
      <p:sp>
        <p:nvSpPr>
          <p:cNvPr id="7"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46</a:t>
            </a:fld>
            <a:endParaRPr lang="pl-PL" sz="1200" b="1" dirty="0"/>
          </a:p>
        </p:txBody>
      </p:sp>
      <p:sp>
        <p:nvSpPr>
          <p:cNvPr id="9" name="Rectangle 1"/>
          <p:cNvSpPr>
            <a:spLocks noChangeAspect="1" noChangeArrowheads="1"/>
          </p:cNvSpPr>
          <p:nvPr/>
        </p:nvSpPr>
        <p:spPr bwMode="auto">
          <a:xfrm>
            <a:off x="971600" y="-99392"/>
            <a:ext cx="7992888" cy="972574"/>
          </a:xfrm>
          <a:prstGeom prst="rect">
            <a:avLst/>
          </a:prstGeom>
        </p:spPr>
        <p:txBody>
          <a:bodyPr wrap="square">
            <a:spAutoFit/>
          </a:bodyPr>
          <a:lstStyle/>
          <a:p>
            <a:pPr algn="ctr">
              <a:lnSpc>
                <a:spcPct val="130000"/>
              </a:lnSpc>
            </a:pPr>
            <a:r>
              <a:rPr lang="pl-PL" sz="2400" dirty="0">
                <a:ln w="0"/>
                <a:effectLst>
                  <a:outerShdw blurRad="38100" dist="19050" dir="2700000" algn="tl" rotWithShape="0">
                    <a:schemeClr val="dk1">
                      <a:alpha val="40000"/>
                    </a:schemeClr>
                  </a:outerShdw>
                </a:effectLst>
                <a:latin typeface="+mj-lt"/>
                <a:ea typeface="Tahoma" pitchFamily="34" charset="0"/>
                <a:cs typeface="Tahoma" pitchFamily="34" charset="0"/>
              </a:rPr>
              <a:t>Ogranicznik dawki w Krajach UE</a:t>
            </a:r>
          </a:p>
          <a:p>
            <a:pPr algn="ctr">
              <a:lnSpc>
                <a:spcPct val="130000"/>
              </a:lnSpc>
            </a:pPr>
            <a:r>
              <a:rPr lang="pl-PL" sz="2000" dirty="0">
                <a:ln w="0"/>
                <a:effectLst>
                  <a:outerShdw blurRad="38100" dist="19050" dir="2700000" algn="tl" rotWithShape="0">
                    <a:schemeClr val="dk1">
                      <a:alpha val="40000"/>
                    </a:schemeClr>
                  </a:outerShdw>
                </a:effectLst>
                <a:latin typeface="+mj-lt"/>
                <a:ea typeface="Tahoma" pitchFamily="34" charset="0"/>
                <a:cs typeface="Tahoma" pitchFamily="34" charset="0"/>
              </a:rPr>
              <a:t>Badania przeprowadzone w ramach </a:t>
            </a:r>
            <a:r>
              <a:rPr lang="pl-PL" sz="2000" dirty="0" err="1">
                <a:ln w="0"/>
                <a:effectLst>
                  <a:outerShdw blurRad="38100" dist="19050" dir="2700000" algn="tl" rotWithShape="0">
                    <a:schemeClr val="dk1">
                      <a:alpha val="40000"/>
                    </a:schemeClr>
                  </a:outerShdw>
                </a:effectLst>
                <a:latin typeface="+mj-lt"/>
                <a:ea typeface="Tahoma" pitchFamily="34" charset="0"/>
                <a:cs typeface="Tahoma" pitchFamily="34" charset="0"/>
              </a:rPr>
              <a:t>European</a:t>
            </a:r>
            <a:r>
              <a:rPr lang="pl-PL" sz="2000" dirty="0">
                <a:ln w="0"/>
                <a:effectLst>
                  <a:outerShdw blurRad="38100" dist="19050" dir="2700000" algn="tl" rotWithShape="0">
                    <a:schemeClr val="dk1">
                      <a:alpha val="40000"/>
                    </a:schemeClr>
                  </a:outerShdw>
                </a:effectLst>
                <a:latin typeface="+mj-lt"/>
                <a:ea typeface="Tahoma" pitchFamily="34" charset="0"/>
                <a:cs typeface="Tahoma" pitchFamily="34" charset="0"/>
              </a:rPr>
              <a:t> ALARA Network 2013-2014</a:t>
            </a:r>
          </a:p>
        </p:txBody>
      </p:sp>
      <p:pic>
        <p:nvPicPr>
          <p:cNvPr id="12" name="Obraz 11"/>
          <p:cNvPicPr>
            <a:picLocks noChangeAspect="1"/>
          </p:cNvPicPr>
          <p:nvPr/>
        </p:nvPicPr>
        <p:blipFill>
          <a:blip r:embed="rId4"/>
          <a:stretch>
            <a:fillRect/>
          </a:stretch>
        </p:blipFill>
        <p:spPr>
          <a:xfrm>
            <a:off x="5724128" y="873182"/>
            <a:ext cx="2935525" cy="779183"/>
          </a:xfrm>
          <a:prstGeom prst="rect">
            <a:avLst/>
          </a:prstGeom>
        </p:spPr>
      </p:pic>
    </p:spTree>
    <p:extLst>
      <p:ext uri="{BB962C8B-B14F-4D97-AF65-F5344CB8AC3E}">
        <p14:creationId xmlns:p14="http://schemas.microsoft.com/office/powerpoint/2010/main" val="3064520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8" name="Prostokąt 1"/>
          <p:cNvSpPr/>
          <p:nvPr/>
        </p:nvSpPr>
        <p:spPr bwMode="auto">
          <a:xfrm>
            <a:off x="1116456" y="1196975"/>
            <a:ext cx="7560000" cy="5040000"/>
          </a:xfrm>
          <a:custGeom>
            <a:avLst/>
            <a:gdLst>
              <a:gd name="connsiteX0" fmla="*/ 0 w 7056784"/>
              <a:gd name="connsiteY0" fmla="*/ 0 h 5411925"/>
              <a:gd name="connsiteX1" fmla="*/ 7056784 w 7056784"/>
              <a:gd name="connsiteY1" fmla="*/ 0 h 5411925"/>
              <a:gd name="connsiteX2" fmla="*/ 7056784 w 7056784"/>
              <a:gd name="connsiteY2" fmla="*/ 5411925 h 5411925"/>
              <a:gd name="connsiteX3" fmla="*/ 0 w 7056784"/>
              <a:gd name="connsiteY3" fmla="*/ 5411925 h 5411925"/>
              <a:gd name="connsiteX4" fmla="*/ 0 w 7056784"/>
              <a:gd name="connsiteY4" fmla="*/ 0 h 5411925"/>
              <a:gd name="connsiteX0" fmla="*/ 0 w 7056784"/>
              <a:gd name="connsiteY0" fmla="*/ 0 h 5411925"/>
              <a:gd name="connsiteX1" fmla="*/ 7056784 w 7056784"/>
              <a:gd name="connsiteY1" fmla="*/ 0 h 5411925"/>
              <a:gd name="connsiteX2" fmla="*/ 7054552 w 7056784"/>
              <a:gd name="connsiteY2" fmla="*/ 2593320 h 5411925"/>
              <a:gd name="connsiteX3" fmla="*/ 7056784 w 7056784"/>
              <a:gd name="connsiteY3" fmla="*/ 5411925 h 5411925"/>
              <a:gd name="connsiteX4" fmla="*/ 0 w 7056784"/>
              <a:gd name="connsiteY4" fmla="*/ 5411925 h 5411925"/>
              <a:gd name="connsiteX5" fmla="*/ 0 w 7056784"/>
              <a:gd name="connsiteY5" fmla="*/ 0 h 5411925"/>
              <a:gd name="connsiteX0" fmla="*/ 0 w 7056784"/>
              <a:gd name="connsiteY0" fmla="*/ 0 h 5411925"/>
              <a:gd name="connsiteX1" fmla="*/ 7056784 w 7056784"/>
              <a:gd name="connsiteY1" fmla="*/ 0 h 5411925"/>
              <a:gd name="connsiteX2" fmla="*/ 7054552 w 7056784"/>
              <a:gd name="connsiteY2" fmla="*/ 2412345 h 5411925"/>
              <a:gd name="connsiteX3" fmla="*/ 7054552 w 7056784"/>
              <a:gd name="connsiteY3" fmla="*/ 2593320 h 5411925"/>
              <a:gd name="connsiteX4" fmla="*/ 7056784 w 7056784"/>
              <a:gd name="connsiteY4" fmla="*/ 5411925 h 5411925"/>
              <a:gd name="connsiteX5" fmla="*/ 0 w 7056784"/>
              <a:gd name="connsiteY5" fmla="*/ 5411925 h 5411925"/>
              <a:gd name="connsiteX6" fmla="*/ 0 w 7056784"/>
              <a:gd name="connsiteY6" fmla="*/ 0 h 5411925"/>
              <a:gd name="connsiteX0" fmla="*/ 7054552 w 7145992"/>
              <a:gd name="connsiteY0" fmla="*/ 2593320 h 5411925"/>
              <a:gd name="connsiteX1" fmla="*/ 7056784 w 7145992"/>
              <a:gd name="connsiteY1" fmla="*/ 5411925 h 5411925"/>
              <a:gd name="connsiteX2" fmla="*/ 0 w 7145992"/>
              <a:gd name="connsiteY2" fmla="*/ 5411925 h 5411925"/>
              <a:gd name="connsiteX3" fmla="*/ 0 w 7145992"/>
              <a:gd name="connsiteY3" fmla="*/ 0 h 5411925"/>
              <a:gd name="connsiteX4" fmla="*/ 7056784 w 7145992"/>
              <a:gd name="connsiteY4" fmla="*/ 0 h 5411925"/>
              <a:gd name="connsiteX5" fmla="*/ 7054552 w 7145992"/>
              <a:gd name="connsiteY5" fmla="*/ 2412345 h 5411925"/>
              <a:gd name="connsiteX6" fmla="*/ 7145992 w 7145992"/>
              <a:gd name="connsiteY6" fmla="*/ 2684760 h 5411925"/>
              <a:gd name="connsiteX0" fmla="*/ 7054552 w 7056784"/>
              <a:gd name="connsiteY0" fmla="*/ 259332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2412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2 w 7056784"/>
              <a:gd name="connsiteY5" fmla="*/ 1650345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45044 w 7056784"/>
              <a:gd name="connsiteY5" fmla="*/ 633681 h 5411925"/>
              <a:gd name="connsiteX0" fmla="*/ 7054552 w 7092586"/>
              <a:gd name="connsiteY0" fmla="*/ 3955395 h 5411925"/>
              <a:gd name="connsiteX1" fmla="*/ 7056784 w 7092586"/>
              <a:gd name="connsiteY1" fmla="*/ 5411925 h 5411925"/>
              <a:gd name="connsiteX2" fmla="*/ 0 w 7092586"/>
              <a:gd name="connsiteY2" fmla="*/ 5411925 h 5411925"/>
              <a:gd name="connsiteX3" fmla="*/ 0 w 7092586"/>
              <a:gd name="connsiteY3" fmla="*/ 0 h 5411925"/>
              <a:gd name="connsiteX4" fmla="*/ 7056784 w 7092586"/>
              <a:gd name="connsiteY4" fmla="*/ 0 h 5411925"/>
              <a:gd name="connsiteX5" fmla="*/ 7092586 w 7092586"/>
              <a:gd name="connsiteY5" fmla="*/ 633681 h 5411925"/>
              <a:gd name="connsiteX0" fmla="*/ 7054552 w 7083078"/>
              <a:gd name="connsiteY0" fmla="*/ 3955395 h 5411925"/>
              <a:gd name="connsiteX1" fmla="*/ 7056784 w 7083078"/>
              <a:gd name="connsiteY1" fmla="*/ 5411925 h 5411925"/>
              <a:gd name="connsiteX2" fmla="*/ 0 w 7083078"/>
              <a:gd name="connsiteY2" fmla="*/ 5411925 h 5411925"/>
              <a:gd name="connsiteX3" fmla="*/ 0 w 7083078"/>
              <a:gd name="connsiteY3" fmla="*/ 0 h 5411925"/>
              <a:gd name="connsiteX4" fmla="*/ 7056784 w 7083078"/>
              <a:gd name="connsiteY4" fmla="*/ 0 h 5411925"/>
              <a:gd name="connsiteX5" fmla="*/ 7083078 w 7083078"/>
              <a:gd name="connsiteY5" fmla="*/ 839588 h 5411925"/>
              <a:gd name="connsiteX0" fmla="*/ 7054552 w 7056784"/>
              <a:gd name="connsiteY0" fmla="*/ 3955395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3 w 7056784"/>
              <a:gd name="connsiteY0" fmla="*/ 4495899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 name="connsiteX0" fmla="*/ 7054554 w 7056784"/>
              <a:gd name="connsiteY0" fmla="*/ 4650330 h 5411925"/>
              <a:gd name="connsiteX1" fmla="*/ 7056784 w 7056784"/>
              <a:gd name="connsiteY1" fmla="*/ 5411925 h 5411925"/>
              <a:gd name="connsiteX2" fmla="*/ 0 w 7056784"/>
              <a:gd name="connsiteY2" fmla="*/ 5411925 h 5411925"/>
              <a:gd name="connsiteX3" fmla="*/ 0 w 7056784"/>
              <a:gd name="connsiteY3" fmla="*/ 0 h 5411925"/>
              <a:gd name="connsiteX4" fmla="*/ 7056784 w 7056784"/>
              <a:gd name="connsiteY4" fmla="*/ 0 h 5411925"/>
              <a:gd name="connsiteX5" fmla="*/ 7054553 w 7056784"/>
              <a:gd name="connsiteY5" fmla="*/ 839588 h 541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784" h="5411925">
                <a:moveTo>
                  <a:pt x="7054554" y="4650330"/>
                </a:moveTo>
                <a:cubicBezTo>
                  <a:pt x="7055298" y="4955672"/>
                  <a:pt x="7056040" y="5106583"/>
                  <a:pt x="7056784" y="5411925"/>
                </a:cubicBezTo>
                <a:lnTo>
                  <a:pt x="0" y="5411925"/>
                </a:lnTo>
                <a:lnTo>
                  <a:pt x="0" y="0"/>
                </a:lnTo>
                <a:lnTo>
                  <a:pt x="7056784" y="0"/>
                </a:lnTo>
                <a:cubicBezTo>
                  <a:pt x="7056040" y="279863"/>
                  <a:pt x="7055297" y="559725"/>
                  <a:pt x="7054553" y="839588"/>
                </a:cubicBezTo>
              </a:path>
            </a:pathLst>
          </a:custGeom>
          <a:noFill/>
          <a:ln w="12700">
            <a:solidFill>
              <a:schemeClr val="tx1">
                <a:lumMod val="50000"/>
                <a:lumOff val="50000"/>
              </a:schemeClr>
            </a:solidFill>
            <a:miter lim="800000"/>
            <a:headEnd/>
            <a:tailEnd/>
          </a:ln>
          <a:effectLst/>
        </p:spPr>
        <p:txBody>
          <a:bodyPr vert="horz" wrap="square" lIns="91440" tIns="180000" rIns="91440" bIns="0" numCol="1" rtlCol="0" anchor="ctr" anchorCtr="0" compatLnSpc="1">
            <a:prstTxWarp prst="textNoShape">
              <a:avLst/>
            </a:prstTxWarp>
            <a:spAutoFit/>
          </a:bodyPr>
          <a:lstStyle/>
          <a:p>
            <a:pPr marL="714375" indent="-628650" fontAlgn="base">
              <a:spcBef>
                <a:spcPct val="0"/>
              </a:spcBef>
              <a:spcAft>
                <a:spcPct val="0"/>
              </a:spcAft>
              <a:buClr>
                <a:srgbClr val="0000CC"/>
              </a:buClr>
              <a:buSzPct val="175000"/>
              <a:buFont typeface="Wingdings" pitchFamily="2" charset="2"/>
              <a:buChar char="§"/>
            </a:pPr>
            <a:endParaRPr lang="pl-PL" dirty="0">
              <a:solidFill>
                <a:srgbClr val="0000CC"/>
              </a:solidFill>
              <a:ea typeface="Times New Roman" pitchFamily="18" charset="0"/>
              <a:cs typeface="Arial" pitchFamily="34" charset="0"/>
            </a:endParaRPr>
          </a:p>
        </p:txBody>
      </p:sp>
      <p:sp>
        <p:nvSpPr>
          <p:cNvPr id="11" name="Prostokąt 10"/>
          <p:cNvSpPr/>
          <p:nvPr/>
        </p:nvSpPr>
        <p:spPr>
          <a:xfrm>
            <a:off x="1403648" y="1300698"/>
            <a:ext cx="2704010" cy="461665"/>
          </a:xfrm>
          <a:prstGeom prst="rect">
            <a:avLst/>
          </a:prstGeom>
        </p:spPr>
        <p:txBody>
          <a:bodyPr wrap="none">
            <a:spAutoFit/>
          </a:bodyPr>
          <a:lstStyle/>
          <a:p>
            <a:pPr marL="88900" fontAlgn="base">
              <a:spcBef>
                <a:spcPct val="0"/>
              </a:spcBef>
              <a:spcAft>
                <a:spcPct val="0"/>
              </a:spcAft>
              <a:buClr>
                <a:schemeClr val="tx1">
                  <a:lumMod val="75000"/>
                  <a:lumOff val="25000"/>
                </a:schemeClr>
              </a:buClr>
              <a:buSzPct val="150000"/>
            </a:pPr>
            <a:r>
              <a:rPr lang="pl-PL" sz="24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rPr>
              <a:t>Kiedy go się stosuje</a:t>
            </a:r>
            <a:endParaRPr lang="en-US" sz="2400" dirty="0">
              <a:ln w="0"/>
              <a:solidFill>
                <a:srgbClr val="0000CC"/>
              </a:solidFill>
              <a:effectLst>
                <a:outerShdw blurRad="38100" dist="19050" dir="2700000" algn="tl" rotWithShape="0">
                  <a:schemeClr val="dk1">
                    <a:alpha val="40000"/>
                  </a:schemeClr>
                </a:outerShdw>
              </a:effectLst>
              <a:ea typeface="Times New Roman" pitchFamily="18"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72816"/>
            <a:ext cx="6429219"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47</a:t>
            </a:fld>
            <a:endParaRPr lang="pl-PL" sz="1200" b="1" dirty="0"/>
          </a:p>
        </p:txBody>
      </p:sp>
      <p:sp>
        <p:nvSpPr>
          <p:cNvPr id="9" name="Rectangle 1"/>
          <p:cNvSpPr>
            <a:spLocks noChangeAspect="1" noChangeArrowheads="1"/>
          </p:cNvSpPr>
          <p:nvPr/>
        </p:nvSpPr>
        <p:spPr bwMode="auto">
          <a:xfrm>
            <a:off x="971600" y="-99392"/>
            <a:ext cx="7992888" cy="972574"/>
          </a:xfrm>
          <a:prstGeom prst="rect">
            <a:avLst/>
          </a:prstGeom>
        </p:spPr>
        <p:txBody>
          <a:bodyPr wrap="square">
            <a:spAutoFit/>
          </a:bodyPr>
          <a:lstStyle/>
          <a:p>
            <a:pPr algn="ctr">
              <a:lnSpc>
                <a:spcPct val="130000"/>
              </a:lnSpc>
            </a:pPr>
            <a:r>
              <a:rPr lang="pl-PL" sz="2400" dirty="0">
                <a:ln w="0"/>
                <a:effectLst>
                  <a:outerShdw blurRad="38100" dist="19050" dir="2700000" algn="tl" rotWithShape="0">
                    <a:schemeClr val="dk1">
                      <a:alpha val="40000"/>
                    </a:schemeClr>
                  </a:outerShdw>
                </a:effectLst>
                <a:latin typeface="+mj-lt"/>
                <a:ea typeface="Tahoma" pitchFamily="34" charset="0"/>
                <a:cs typeface="Tahoma" pitchFamily="34" charset="0"/>
              </a:rPr>
              <a:t>Ogranicznik dawki w Krajach UE</a:t>
            </a:r>
          </a:p>
          <a:p>
            <a:pPr algn="ctr">
              <a:lnSpc>
                <a:spcPct val="130000"/>
              </a:lnSpc>
            </a:pPr>
            <a:r>
              <a:rPr lang="pl-PL" sz="2000" dirty="0">
                <a:ln w="0"/>
                <a:effectLst>
                  <a:outerShdw blurRad="38100" dist="19050" dir="2700000" algn="tl" rotWithShape="0">
                    <a:schemeClr val="dk1">
                      <a:alpha val="40000"/>
                    </a:schemeClr>
                  </a:outerShdw>
                </a:effectLst>
                <a:latin typeface="+mj-lt"/>
                <a:ea typeface="Tahoma" pitchFamily="34" charset="0"/>
                <a:cs typeface="Tahoma" pitchFamily="34" charset="0"/>
              </a:rPr>
              <a:t>Badania przeprowadzone w ramach </a:t>
            </a:r>
            <a:r>
              <a:rPr lang="pl-PL" sz="2000" dirty="0" err="1">
                <a:ln w="0"/>
                <a:effectLst>
                  <a:outerShdw blurRad="38100" dist="19050" dir="2700000" algn="tl" rotWithShape="0">
                    <a:schemeClr val="dk1">
                      <a:alpha val="40000"/>
                    </a:schemeClr>
                  </a:outerShdw>
                </a:effectLst>
                <a:latin typeface="+mj-lt"/>
                <a:ea typeface="Tahoma" pitchFamily="34" charset="0"/>
                <a:cs typeface="Tahoma" pitchFamily="34" charset="0"/>
              </a:rPr>
              <a:t>European</a:t>
            </a:r>
            <a:r>
              <a:rPr lang="pl-PL" sz="2000" dirty="0">
                <a:ln w="0"/>
                <a:effectLst>
                  <a:outerShdw blurRad="38100" dist="19050" dir="2700000" algn="tl" rotWithShape="0">
                    <a:schemeClr val="dk1">
                      <a:alpha val="40000"/>
                    </a:schemeClr>
                  </a:outerShdw>
                </a:effectLst>
                <a:latin typeface="+mj-lt"/>
                <a:ea typeface="Tahoma" pitchFamily="34" charset="0"/>
                <a:cs typeface="Tahoma" pitchFamily="34" charset="0"/>
              </a:rPr>
              <a:t> ALARA Network 2013-2014</a:t>
            </a:r>
          </a:p>
        </p:txBody>
      </p:sp>
      <p:pic>
        <p:nvPicPr>
          <p:cNvPr id="12" name="Obraz 11"/>
          <p:cNvPicPr>
            <a:picLocks noChangeAspect="1"/>
          </p:cNvPicPr>
          <p:nvPr/>
        </p:nvPicPr>
        <p:blipFill>
          <a:blip r:embed="rId4"/>
          <a:stretch>
            <a:fillRect/>
          </a:stretch>
        </p:blipFill>
        <p:spPr>
          <a:xfrm>
            <a:off x="5724128" y="873182"/>
            <a:ext cx="2935525" cy="779183"/>
          </a:xfrm>
          <a:prstGeom prst="rect">
            <a:avLst/>
          </a:prstGeom>
        </p:spPr>
      </p:pic>
    </p:spTree>
    <p:extLst>
      <p:ext uri="{BB962C8B-B14F-4D97-AF65-F5344CB8AC3E}">
        <p14:creationId xmlns:p14="http://schemas.microsoft.com/office/powerpoint/2010/main" val="22241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bwMode="auto">
          <a:xfrm>
            <a:off x="1224000" y="1224000"/>
            <a:ext cx="108000" cy="4680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5</a:t>
            </a:fld>
            <a:endParaRPr lang="pl-PL" sz="1200" b="1" dirty="0"/>
          </a:p>
        </p:txBody>
      </p:sp>
      <p:sp>
        <p:nvSpPr>
          <p:cNvPr id="15" name="Prostokąt 14"/>
          <p:cNvSpPr/>
          <p:nvPr/>
        </p:nvSpPr>
        <p:spPr>
          <a:xfrm>
            <a:off x="1258936" y="5949280"/>
            <a:ext cx="7633544" cy="276999"/>
          </a:xfrm>
          <a:prstGeom prst="rect">
            <a:avLst/>
          </a:prstGeom>
        </p:spPr>
        <p:txBody>
          <a:bodyPr wrap="square">
            <a:spAutoFit/>
          </a:bodyPr>
          <a:lstStyle/>
          <a:p>
            <a:r>
              <a:rPr lang="pl-PL" sz="1200" i="1" dirty="0"/>
              <a:t>Na podstawie Dziennika Urzędowego Unii Europejskiej C84 (wydanie polskie )  Tom 53 z dn. 30 marca 2010 r..  </a:t>
            </a:r>
          </a:p>
        </p:txBody>
      </p:sp>
      <p:sp>
        <p:nvSpPr>
          <p:cNvPr id="17" name="Prostokąt 3"/>
          <p:cNvSpPr/>
          <p:nvPr/>
        </p:nvSpPr>
        <p:spPr bwMode="auto">
          <a:xfrm>
            <a:off x="1115834" y="1052736"/>
            <a:ext cx="7488670" cy="4968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0" name="Prostokąt 9"/>
          <p:cNvSpPr/>
          <p:nvPr/>
        </p:nvSpPr>
        <p:spPr>
          <a:xfrm>
            <a:off x="1115616" y="1124744"/>
            <a:ext cx="7344816" cy="480131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lgn="just">
              <a:buSzPct val="150000"/>
              <a:buFont typeface="Wingdings" panose="05000000000000000000" pitchFamily="2" charset="2"/>
              <a:buChar char="§"/>
            </a:pPr>
            <a:r>
              <a:rPr lang="pl-PL" b="1" dirty="0">
                <a:ln/>
                <a:solidFill>
                  <a:srgbClr val="0000CC"/>
                </a:solidFill>
              </a:rPr>
              <a:t>Artykuł 30: W ramach Wspólnoty ustanawia się podstawowe normy ochrony zdrowia pracowników i ludności przed niebezpieczeństwem promieniowania jonizującego:</a:t>
            </a:r>
          </a:p>
          <a:p>
            <a:pPr lvl="1" algn="just">
              <a:buSzPct val="150000"/>
            </a:pPr>
            <a:r>
              <a:rPr lang="pl-PL" b="1" dirty="0">
                <a:ln/>
                <a:solidFill>
                  <a:srgbClr val="0000CC"/>
                </a:solidFill>
              </a:rPr>
              <a:t>Pojęcie „podstawowe normy” oznacza:</a:t>
            </a:r>
          </a:p>
          <a:p>
            <a:pPr marL="1076325" lvl="2" indent="-200025">
              <a:buSzPct val="150000"/>
            </a:pPr>
            <a:r>
              <a:rPr lang="pl-PL" b="1" dirty="0">
                <a:ln/>
                <a:solidFill>
                  <a:srgbClr val="0000CC"/>
                </a:solidFill>
              </a:rPr>
              <a:t>a)  maksymalne dopuszczalne dawki nie stanowiące zagrożenia;</a:t>
            </a:r>
          </a:p>
          <a:p>
            <a:pPr marL="1162050" lvl="2" indent="-266700">
              <a:buSzPct val="150000"/>
            </a:pPr>
            <a:r>
              <a:rPr lang="pl-PL" b="1" dirty="0">
                <a:ln/>
                <a:solidFill>
                  <a:srgbClr val="0000CC"/>
                </a:solidFill>
              </a:rPr>
              <a:t>b)  maksymalne dopuszczalne poziomy narażenia na promieniowanie i skażenia;</a:t>
            </a:r>
          </a:p>
          <a:p>
            <a:pPr lvl="2" algn="just">
              <a:buSzPct val="150000"/>
            </a:pPr>
            <a:r>
              <a:rPr lang="pl-PL" b="1" dirty="0">
                <a:ln/>
                <a:solidFill>
                  <a:srgbClr val="0000CC"/>
                </a:solidFill>
              </a:rPr>
              <a:t>c)  podstawowe zasady opieki medycznej nad pracownikami. </a:t>
            </a:r>
          </a:p>
          <a:p>
            <a:pPr lvl="2" algn="just">
              <a:buSzPct val="150000"/>
            </a:pPr>
            <a:endParaRPr lang="pl-PL" b="1" dirty="0">
              <a:ln/>
              <a:solidFill>
                <a:srgbClr val="0000CC"/>
              </a:solidFill>
            </a:endParaRPr>
          </a:p>
          <a:p>
            <a:pPr marL="285750" indent="-285750" algn="just">
              <a:buSzPct val="150000"/>
              <a:buFont typeface="Wingdings" panose="05000000000000000000" pitchFamily="2" charset="2"/>
              <a:buChar char="§"/>
            </a:pPr>
            <a:r>
              <a:rPr lang="pl-PL" b="1" dirty="0">
                <a:ln/>
                <a:solidFill>
                  <a:srgbClr val="0000CC"/>
                </a:solidFill>
              </a:rPr>
              <a:t>Artykuł 31: Podstawowe normy opracowuje Komisja po uzyskaniu opinii grupy osób wyznaczonych przez Komitet Naukowo-Techniczny spośród ekspertów naukowych, zwłaszcza w dziedzinie zdrowia publicznego, z Państw Członkowskich. Komisja uzyskuje opinię Komitetu Ekonomiczno-Społecznego odnośnie do tych norm. Po konsultacji z Parlamentem Europejskim Rada, stanowiąc większością kwalifikowaną na wniosek Komisji, która przekazuje jej zebrane przez siebie opinie tych komitetów, ustanawia normy</a:t>
            </a:r>
          </a:p>
        </p:txBody>
      </p:sp>
      <p:sp>
        <p:nvSpPr>
          <p:cNvPr id="12" name="Prostokąt 11"/>
          <p:cNvSpPr/>
          <p:nvPr/>
        </p:nvSpPr>
        <p:spPr>
          <a:xfrm>
            <a:off x="1116230" y="16168"/>
            <a:ext cx="7992274" cy="892552"/>
          </a:xfrm>
          <a:prstGeom prst="rect">
            <a:avLst/>
          </a:prstGeom>
          <a:noFill/>
        </p:spPr>
        <p:txBody>
          <a:bodyPr wrap="square" lIns="91440" tIns="45720" rIns="91440" bIns="45720">
            <a:spAutoFit/>
          </a:bodyPr>
          <a:lstStyle/>
          <a:p>
            <a:r>
              <a:rPr lang="pl-PL" sz="2600" b="0" cap="none" spc="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Podstawa prawna: Traktat </a:t>
            </a:r>
            <a:r>
              <a:rPr lang="pl-PL" sz="2600" b="0" cap="none" spc="0" dirty="0" err="1">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Euratom</a:t>
            </a:r>
            <a:r>
              <a:rPr lang="pl-PL" sz="2600" b="0" cap="none" spc="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 (1957) ustanawiający Europejską Wspólnotę Energii Atomowej</a:t>
            </a:r>
            <a:endParaRPr lang="pl-PL" sz="2600" b="0" cap="none" spc="0" dirty="0">
              <a:ln w="0"/>
              <a:solidFill>
                <a:schemeClr val="tx1">
                  <a:lumMod val="85000"/>
                  <a:lumOff val="1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55434803"/>
      </p:ext>
    </p:extLst>
  </p:cSld>
  <p:clrMapOvr>
    <a:masterClrMapping/>
  </p:clrMapOvr>
  <mc:AlternateContent xmlns:mc="http://schemas.openxmlformats.org/markup-compatibility/2006" xmlns:p14="http://schemas.microsoft.com/office/powerpoint/2010/main">
    <mc:Choice Requires="p14">
      <p:transition spd="slow" p14:dur="2000" advTm="50292"/>
    </mc:Choice>
    <mc:Fallback xmlns="">
      <p:transition spd="slow" advTm="5029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bwMode="auto">
          <a:xfrm>
            <a:off x="1224000" y="1053128"/>
            <a:ext cx="108000" cy="3528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6</a:t>
            </a:fld>
            <a:endParaRPr lang="pl-PL" sz="1200" b="1" dirty="0"/>
          </a:p>
        </p:txBody>
      </p:sp>
      <p:sp>
        <p:nvSpPr>
          <p:cNvPr id="15" name="Prostokąt 14"/>
          <p:cNvSpPr/>
          <p:nvPr/>
        </p:nvSpPr>
        <p:spPr>
          <a:xfrm>
            <a:off x="1258936" y="5949280"/>
            <a:ext cx="7633544" cy="276999"/>
          </a:xfrm>
          <a:prstGeom prst="rect">
            <a:avLst/>
          </a:prstGeom>
        </p:spPr>
        <p:txBody>
          <a:bodyPr wrap="square">
            <a:spAutoFit/>
          </a:bodyPr>
          <a:lstStyle/>
          <a:p>
            <a:r>
              <a:rPr lang="pl-PL" sz="1200" i="1" dirty="0"/>
              <a:t>Na podstawie Dziennika Urzędowego Unii Europejskiej C84 (wydanie polskie )  Tom 53 z dn. 30 marca 2010 r..  </a:t>
            </a:r>
          </a:p>
        </p:txBody>
      </p:sp>
      <p:sp>
        <p:nvSpPr>
          <p:cNvPr id="17" name="Prostokąt 3"/>
          <p:cNvSpPr/>
          <p:nvPr/>
        </p:nvSpPr>
        <p:spPr bwMode="auto">
          <a:xfrm>
            <a:off x="1116013" y="981280"/>
            <a:ext cx="7488000" cy="4968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0" name="Prostokąt 9"/>
          <p:cNvSpPr/>
          <p:nvPr/>
        </p:nvSpPr>
        <p:spPr>
          <a:xfrm>
            <a:off x="1099702" y="924887"/>
            <a:ext cx="7344816" cy="375487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lgn="just">
              <a:buSzPct val="150000"/>
              <a:buFont typeface="Wingdings" panose="05000000000000000000" pitchFamily="2" charset="2"/>
              <a:buChar char="§"/>
            </a:pPr>
            <a:r>
              <a:rPr lang="pl-PL" b="1" dirty="0">
                <a:ln/>
                <a:solidFill>
                  <a:srgbClr val="0000CC"/>
                </a:solidFill>
              </a:rPr>
              <a:t>Artykuł 33:</a:t>
            </a:r>
          </a:p>
          <a:p>
            <a:pPr lvl="1" algn="just">
              <a:buSzPct val="150000"/>
            </a:pPr>
            <a:r>
              <a:rPr lang="pl-PL" b="1" dirty="0">
                <a:ln/>
                <a:solidFill>
                  <a:srgbClr val="0000CC"/>
                </a:solidFill>
              </a:rPr>
              <a:t> Każde Państwo Członkowskie przyjmuje odpowiednie przepisy ustawowe, wykonawcze lub administracyjne w celu zapewnienia przestrzegania ustanowionych podstawowych norm oraz podejmuje niezbędne środki w zakresie nauczania, kształcenia i szkolenia zawodowego. Komisja kieruje odpowiednie zalecenia dotyczące harmonizacji przepisów stosowanych w tej dziedzinie w Państwach Członkowskich.</a:t>
            </a:r>
          </a:p>
          <a:p>
            <a:pPr lvl="1" algn="just">
              <a:buSzPct val="150000"/>
            </a:pPr>
            <a:r>
              <a:rPr lang="pl-PL" b="1" dirty="0">
                <a:ln/>
                <a:solidFill>
                  <a:srgbClr val="0000CC"/>
                </a:solidFill>
              </a:rPr>
              <a:t>W tym celu Państwa Członkowskie powiadamiają Komisję o przepisach obowiązujących w dniu wejścia w życie niniejszego Traktatu oraz o wszelkich kolejnych projektach takich przepisów.</a:t>
            </a:r>
          </a:p>
          <a:p>
            <a:pPr lvl="1" algn="just">
              <a:buSzPct val="150000"/>
            </a:pPr>
            <a:r>
              <a:rPr lang="pl-PL" b="1" dirty="0">
                <a:ln/>
              </a:rPr>
              <a:t>Komisja kieruje wszelkie ewentualne zalecenia dotyczące tych projektów w ciągu trzech miesięcy od daty ich otrzymania.</a:t>
            </a:r>
          </a:p>
        </p:txBody>
      </p:sp>
      <p:sp>
        <p:nvSpPr>
          <p:cNvPr id="12" name="Prostokąt 11"/>
          <p:cNvSpPr/>
          <p:nvPr/>
        </p:nvSpPr>
        <p:spPr>
          <a:xfrm>
            <a:off x="1116230" y="16168"/>
            <a:ext cx="7992274" cy="892552"/>
          </a:xfrm>
          <a:prstGeom prst="rect">
            <a:avLst/>
          </a:prstGeom>
          <a:noFill/>
        </p:spPr>
        <p:txBody>
          <a:bodyPr wrap="square" lIns="91440" tIns="45720" rIns="91440" bIns="45720">
            <a:spAutoFit/>
          </a:bodyPr>
          <a:lstStyle/>
          <a:p>
            <a:r>
              <a:rPr lang="pl-PL" sz="2600" b="0" cap="none" spc="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Podstawa prawna: Traktat </a:t>
            </a:r>
            <a:r>
              <a:rPr lang="pl-PL" sz="2600" b="0" cap="none" spc="0" dirty="0" err="1">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Euratom</a:t>
            </a:r>
            <a:r>
              <a:rPr lang="pl-PL" sz="2600" b="0" cap="none" spc="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 (1957) ustanawiający Europejską Wspólnotę Energii Atomowej</a:t>
            </a:r>
            <a:endParaRPr lang="pl-PL" sz="2600" b="0" cap="none" spc="0" dirty="0">
              <a:ln w="0"/>
              <a:solidFill>
                <a:schemeClr val="tx1">
                  <a:lumMod val="85000"/>
                  <a:lumOff val="15000"/>
                </a:schemeClr>
              </a:solidFill>
              <a:effectLst>
                <a:outerShdw blurRad="38100" dist="19050" dir="2700000" algn="tl" rotWithShape="0">
                  <a:schemeClr val="dk1">
                    <a:alpha val="40000"/>
                  </a:schemeClr>
                </a:outerShdw>
              </a:effectLst>
            </a:endParaRPr>
          </a:p>
        </p:txBody>
      </p:sp>
      <p:sp>
        <p:nvSpPr>
          <p:cNvPr id="4" name="Prostokąt 3"/>
          <p:cNvSpPr/>
          <p:nvPr/>
        </p:nvSpPr>
        <p:spPr>
          <a:xfrm>
            <a:off x="1332000" y="4653136"/>
            <a:ext cx="7220505" cy="1246495"/>
          </a:xfrm>
          <a:prstGeom prst="rect">
            <a:avLst/>
          </a:prstGeom>
          <a:noFill/>
        </p:spPr>
        <p:txBody>
          <a:bodyPr wrap="square" lIns="91440" tIns="45720" rIns="91440" bIns="45720">
            <a:spAutoFit/>
          </a:bodyPr>
          <a:lstStyle/>
          <a:p>
            <a:pPr>
              <a:lnSpc>
                <a:spcPts val="1800"/>
              </a:lnSpc>
            </a:pPr>
            <a:r>
              <a:rPr lang="pl-PL" sz="1700" b="0" cap="none" spc="0" dirty="0">
                <a:ln w="0"/>
                <a:solidFill>
                  <a:srgbClr val="001E7E"/>
                </a:solidFill>
                <a:effectLst>
                  <a:outerShdw blurRad="38100" dist="19050" dir="2700000" algn="tl" rotWithShape="0">
                    <a:schemeClr val="dk1">
                      <a:alpha val="40000"/>
                    </a:schemeClr>
                  </a:outerShdw>
                </a:effectLst>
              </a:rPr>
              <a:t>Zgodnie z tym postanowieniem, projekty ustaw i rozporządzeń wdrażających Dyrektywę Rady UE 2013/59/EURATOM powinny być przedstawione Komisji najpóźniej do 6 listopada 2017 r. Ponieważ ocena dokumentacji 28 członków UE w tak krótkim czasie wydaje się niemożliwa, Komisja apelowała do członków UE o wcześniejsze przesłanie  projektów do września 2017 lub nawet wcześniej.</a:t>
            </a:r>
          </a:p>
        </p:txBody>
      </p:sp>
    </p:spTree>
    <p:extLst>
      <p:ext uri="{BB962C8B-B14F-4D97-AF65-F5344CB8AC3E}">
        <p14:creationId xmlns:p14="http://schemas.microsoft.com/office/powerpoint/2010/main" val="3592616645"/>
      </p:ext>
    </p:extLst>
  </p:cSld>
  <p:clrMapOvr>
    <a:masterClrMapping/>
  </p:clrMapOvr>
  <mc:AlternateContent xmlns:mc="http://schemas.openxmlformats.org/markup-compatibility/2006" xmlns:p14="http://schemas.microsoft.com/office/powerpoint/2010/main">
    <mc:Choice Requires="p14">
      <p:transition spd="slow" p14:dur="2000" advTm="51508"/>
    </mc:Choice>
    <mc:Fallback xmlns="">
      <p:transition spd="slow" advTm="5150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7" name="Prostokąt 6"/>
          <p:cNvSpPr/>
          <p:nvPr/>
        </p:nvSpPr>
        <p:spPr bwMode="auto">
          <a:xfrm>
            <a:off x="1242000" y="1040512"/>
            <a:ext cx="108000" cy="5112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7</a:t>
            </a:fld>
            <a:endParaRPr lang="pl-PL" sz="1200" b="1" dirty="0"/>
          </a:p>
        </p:txBody>
      </p:sp>
      <p:sp>
        <p:nvSpPr>
          <p:cNvPr id="13" name="Prostokąt 3"/>
          <p:cNvSpPr/>
          <p:nvPr/>
        </p:nvSpPr>
        <p:spPr bwMode="auto">
          <a:xfrm>
            <a:off x="1125630" y="981304"/>
            <a:ext cx="7488492" cy="5292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2" name="Prostokąt 1"/>
          <p:cNvSpPr/>
          <p:nvPr/>
        </p:nvSpPr>
        <p:spPr>
          <a:xfrm>
            <a:off x="899592" y="-27384"/>
            <a:ext cx="8064896" cy="913070"/>
          </a:xfrm>
          <a:prstGeom prst="rect">
            <a:avLst/>
          </a:prstGeom>
        </p:spPr>
        <p:txBody>
          <a:bodyPr wrap="square">
            <a:spAutoFit/>
          </a:bodyPr>
          <a:lstStyle/>
          <a:p>
            <a:pPr algn="ctr">
              <a:lnSpc>
                <a:spcPts val="32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Podstawy merytoryczne i zakres zmian wprowadzonych</a:t>
            </a:r>
          </a:p>
          <a:p>
            <a:pPr algn="ctr">
              <a:lnSpc>
                <a:spcPts val="32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Dyrektywą Rady UE 2013/59/EURATOM</a:t>
            </a:r>
          </a:p>
        </p:txBody>
      </p:sp>
      <p:sp>
        <p:nvSpPr>
          <p:cNvPr id="8" name="Prostokąt 7"/>
          <p:cNvSpPr/>
          <p:nvPr/>
        </p:nvSpPr>
        <p:spPr>
          <a:xfrm>
            <a:off x="1125630" y="1003355"/>
            <a:ext cx="7344816" cy="535531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lgn="just">
              <a:buSzPct val="150000"/>
              <a:buFont typeface="Wingdings" panose="05000000000000000000" pitchFamily="2" charset="2"/>
              <a:buChar char="§"/>
            </a:pPr>
            <a:r>
              <a:rPr lang="pl-PL" b="1" spc="-40" dirty="0">
                <a:ln/>
                <a:solidFill>
                  <a:srgbClr val="0000CC"/>
                </a:solidFill>
              </a:rPr>
              <a:t>uwzględnienie ostatnich wyników badań podsumowanych w publikacjach ICRP:</a:t>
            </a:r>
          </a:p>
          <a:p>
            <a:pPr marL="742950" lvl="1" indent="-285750" algn="just">
              <a:buSzPct val="150000"/>
              <a:buFont typeface="Arial" panose="020B0604020202020204" pitchFamily="34" charset="0"/>
              <a:buChar char="•"/>
            </a:pPr>
            <a:r>
              <a:rPr lang="pl-PL" b="1" spc="-40" dirty="0">
                <a:ln/>
                <a:solidFill>
                  <a:srgbClr val="0000CC"/>
                </a:solidFill>
              </a:rPr>
              <a:t>ICRP </a:t>
            </a:r>
            <a:r>
              <a:rPr lang="pl-PL" b="1" spc="-40" dirty="0" err="1">
                <a:ln/>
                <a:solidFill>
                  <a:srgbClr val="0000CC"/>
                </a:solidFill>
              </a:rPr>
              <a:t>Publication</a:t>
            </a:r>
            <a:r>
              <a:rPr lang="pl-PL" b="1" spc="-40" dirty="0">
                <a:ln/>
                <a:solidFill>
                  <a:srgbClr val="0000CC"/>
                </a:solidFill>
              </a:rPr>
              <a:t> 103, 2007</a:t>
            </a:r>
          </a:p>
          <a:p>
            <a:pPr marL="742950" lvl="1" indent="-285750" algn="just">
              <a:buSzPct val="150000"/>
              <a:buFont typeface="Arial" panose="020B0604020202020204" pitchFamily="34" charset="0"/>
              <a:buChar char="•"/>
            </a:pPr>
            <a:r>
              <a:rPr lang="pl-PL" b="1" spc="-40" dirty="0">
                <a:ln/>
                <a:solidFill>
                  <a:srgbClr val="0000CC"/>
                </a:solidFill>
              </a:rPr>
              <a:t>ICRP </a:t>
            </a:r>
            <a:r>
              <a:rPr lang="pl-PL" b="1" spc="-40" dirty="0" err="1">
                <a:ln/>
                <a:solidFill>
                  <a:srgbClr val="0000CC"/>
                </a:solidFill>
              </a:rPr>
              <a:t>Publication</a:t>
            </a:r>
            <a:r>
              <a:rPr lang="pl-PL" b="1" spc="-40" dirty="0">
                <a:ln/>
                <a:solidFill>
                  <a:srgbClr val="0000CC"/>
                </a:solidFill>
              </a:rPr>
              <a:t> 109, 2009</a:t>
            </a:r>
          </a:p>
          <a:p>
            <a:pPr marL="742950" lvl="1" indent="-285750" algn="just">
              <a:buSzPct val="150000"/>
              <a:buFont typeface="Arial" panose="020B0604020202020204" pitchFamily="34" charset="0"/>
              <a:buChar char="•"/>
            </a:pPr>
            <a:r>
              <a:rPr lang="pl-PL" b="1" spc="-40" dirty="0">
                <a:ln/>
                <a:solidFill>
                  <a:srgbClr val="0000CC"/>
                </a:solidFill>
              </a:rPr>
              <a:t>ICRP </a:t>
            </a:r>
            <a:r>
              <a:rPr lang="pl-PL" b="1" spc="-40" dirty="0" err="1">
                <a:ln/>
                <a:solidFill>
                  <a:srgbClr val="0000CC"/>
                </a:solidFill>
              </a:rPr>
              <a:t>Publication</a:t>
            </a:r>
            <a:r>
              <a:rPr lang="pl-PL" b="1" spc="-40" dirty="0">
                <a:ln/>
                <a:solidFill>
                  <a:srgbClr val="0000CC"/>
                </a:solidFill>
              </a:rPr>
              <a:t> 111, 2009</a:t>
            </a:r>
          </a:p>
          <a:p>
            <a:pPr marL="285750" indent="-285750" algn="just">
              <a:buSzPct val="150000"/>
              <a:buFont typeface="Wingdings" panose="05000000000000000000" pitchFamily="2" charset="2"/>
              <a:buChar char="§"/>
            </a:pPr>
            <a:r>
              <a:rPr lang="pl-PL" b="1" spc="-40" dirty="0">
                <a:ln/>
                <a:solidFill>
                  <a:srgbClr val="0000CC"/>
                </a:solidFill>
              </a:rPr>
              <a:t>rozwój technologiczny i doświadczenie operacyjne od 1996 r.</a:t>
            </a:r>
          </a:p>
          <a:p>
            <a:pPr marL="285750" indent="-285750" algn="just">
              <a:buSzPct val="150000"/>
              <a:buFont typeface="Wingdings" panose="05000000000000000000" pitchFamily="2" charset="2"/>
              <a:buChar char="§"/>
            </a:pPr>
            <a:r>
              <a:rPr lang="pl-PL" b="1" spc="-40" dirty="0">
                <a:ln/>
                <a:solidFill>
                  <a:srgbClr val="0000CC"/>
                </a:solidFill>
              </a:rPr>
              <a:t>opracowanie wspólnych i jednolitych norm bezpieczeństwa obejmujących:</a:t>
            </a:r>
          </a:p>
          <a:p>
            <a:pPr marL="742950" lvl="1" indent="-285750" algn="just">
              <a:buSzPct val="150000"/>
              <a:buFont typeface="Courier New" panose="02070309020205020404" pitchFamily="49" charset="0"/>
              <a:buChar char="o"/>
            </a:pPr>
            <a:r>
              <a:rPr lang="pl-PL" b="1" spc="-40" dirty="0">
                <a:ln/>
                <a:solidFill>
                  <a:srgbClr val="0000CC"/>
                </a:solidFill>
              </a:rPr>
              <a:t>wszystkie rodzaje źródeł promieniowania łącznie z tzw. naturalnymi</a:t>
            </a:r>
          </a:p>
          <a:p>
            <a:pPr marL="742950" lvl="1" indent="-285750" algn="just">
              <a:buSzPct val="150000"/>
              <a:buFont typeface="Courier New" panose="02070309020205020404" pitchFamily="49" charset="0"/>
              <a:buChar char="o"/>
            </a:pPr>
            <a:r>
              <a:rPr lang="pl-PL" b="1" spc="-40" dirty="0">
                <a:ln/>
                <a:solidFill>
                  <a:srgbClr val="0000CC"/>
                </a:solidFill>
              </a:rPr>
              <a:t>wszystkie sytuacje narażenia: </a:t>
            </a:r>
          </a:p>
          <a:p>
            <a:pPr marL="1200150" lvl="2" indent="-285750" algn="just">
              <a:buSzPct val="150000"/>
              <a:buFont typeface="Arial" panose="020B0604020202020204" pitchFamily="34" charset="0"/>
              <a:buChar char="•"/>
            </a:pPr>
            <a:r>
              <a:rPr lang="pl-PL" b="1" spc="-40" dirty="0">
                <a:ln/>
                <a:solidFill>
                  <a:srgbClr val="0000CC"/>
                </a:solidFill>
              </a:rPr>
              <a:t>planowanego, </a:t>
            </a:r>
          </a:p>
          <a:p>
            <a:pPr marL="1200150" lvl="2" indent="-285750" algn="just">
              <a:buSzPct val="150000"/>
              <a:buFont typeface="Arial" panose="020B0604020202020204" pitchFamily="34" charset="0"/>
              <a:buChar char="•"/>
            </a:pPr>
            <a:r>
              <a:rPr lang="pl-PL" b="1" spc="-40" dirty="0">
                <a:ln/>
                <a:solidFill>
                  <a:srgbClr val="0000CC"/>
                </a:solidFill>
              </a:rPr>
              <a:t>istniejącego oraz </a:t>
            </a:r>
          </a:p>
          <a:p>
            <a:pPr marL="1200150" lvl="2" indent="-285750" algn="just">
              <a:buSzPct val="150000"/>
              <a:buFont typeface="Arial" panose="020B0604020202020204" pitchFamily="34" charset="0"/>
              <a:buChar char="•"/>
            </a:pPr>
            <a:r>
              <a:rPr lang="pl-PL" b="1" spc="-40" dirty="0">
                <a:ln/>
                <a:solidFill>
                  <a:srgbClr val="0000CC"/>
                </a:solidFill>
              </a:rPr>
              <a:t>wyjątkowego</a:t>
            </a:r>
          </a:p>
          <a:p>
            <a:pPr marL="742950" lvl="1" indent="-285750" algn="just">
              <a:buSzPct val="150000"/>
              <a:buFont typeface="Courier New" panose="02070309020205020404" pitchFamily="49" charset="0"/>
              <a:buChar char="o"/>
            </a:pPr>
            <a:r>
              <a:rPr lang="pl-PL" b="1" spc="-40" dirty="0">
                <a:ln/>
                <a:solidFill>
                  <a:srgbClr val="0000CC"/>
                </a:solidFill>
              </a:rPr>
              <a:t>wszystkich potencjalnie narażonych na promieniowanie jonizujące tzn.:</a:t>
            </a:r>
          </a:p>
          <a:p>
            <a:pPr marL="742950" lvl="1" indent="-285750" algn="just">
              <a:buSzPct val="150000"/>
              <a:buFont typeface="Arial" panose="020B0604020202020204" pitchFamily="34" charset="0"/>
              <a:buChar char="•"/>
            </a:pPr>
            <a:r>
              <a:rPr lang="pl-PL" b="1" spc="-40" dirty="0">
                <a:ln/>
                <a:solidFill>
                  <a:srgbClr val="0000CC"/>
                </a:solidFill>
              </a:rPr>
              <a:t>  pracowników narażonych zawodowo (</a:t>
            </a:r>
            <a:r>
              <a:rPr lang="pl-PL" b="1" i="1" spc="-40" dirty="0">
                <a:ln/>
                <a:solidFill>
                  <a:srgbClr val="0000CC"/>
                </a:solidFill>
              </a:rPr>
              <a:t>w tym również załogi samolotów pasażerskich</a:t>
            </a:r>
            <a:r>
              <a:rPr lang="pl-PL" b="1" spc="-40" dirty="0">
                <a:ln/>
                <a:solidFill>
                  <a:srgbClr val="0000CC"/>
                </a:solidFill>
              </a:rPr>
              <a:t>), </a:t>
            </a:r>
          </a:p>
          <a:p>
            <a:pPr marL="742950" lvl="1" indent="-285750" algn="just">
              <a:buSzPct val="150000"/>
              <a:buFont typeface="Arial" panose="020B0604020202020204" pitchFamily="34" charset="0"/>
              <a:buChar char="•"/>
            </a:pPr>
            <a:r>
              <a:rPr lang="pl-PL" b="1" spc="-40" dirty="0">
                <a:ln/>
                <a:solidFill>
                  <a:srgbClr val="0000CC"/>
                </a:solidFill>
              </a:rPr>
              <a:t>przedstawicieli ludności, </a:t>
            </a:r>
          </a:p>
          <a:p>
            <a:pPr marL="742950" lvl="1" indent="-285750" algn="just">
              <a:buSzPct val="150000"/>
              <a:buFont typeface="Arial" panose="020B0604020202020204" pitchFamily="34" charset="0"/>
              <a:buChar char="•"/>
            </a:pPr>
            <a:r>
              <a:rPr lang="pl-PL" b="1" spc="-40" dirty="0">
                <a:ln/>
                <a:solidFill>
                  <a:srgbClr val="0000CC"/>
                </a:solidFill>
              </a:rPr>
              <a:t>pacjentów poddanych medycznej procedurze radiologicznej,  </a:t>
            </a:r>
          </a:p>
          <a:p>
            <a:pPr marL="742950" lvl="1" indent="-285750" algn="just">
              <a:buSzPct val="150000"/>
              <a:buFont typeface="Arial" panose="020B0604020202020204" pitchFamily="34" charset="0"/>
              <a:buChar char="•"/>
            </a:pPr>
            <a:r>
              <a:rPr lang="pl-PL" b="1" spc="-40" dirty="0">
                <a:ln/>
                <a:solidFill>
                  <a:srgbClr val="0000CC"/>
                </a:solidFill>
              </a:rPr>
              <a:t>jak również środowisko, gdzie przez środowisko rozumie się rozmaite gatunki roślin i zwierząt.</a:t>
            </a:r>
          </a:p>
        </p:txBody>
      </p:sp>
    </p:spTree>
    <p:extLst>
      <p:ext uri="{BB962C8B-B14F-4D97-AF65-F5344CB8AC3E}">
        <p14:creationId xmlns:p14="http://schemas.microsoft.com/office/powerpoint/2010/main" val="2039459973"/>
      </p:ext>
    </p:extLst>
  </p:cSld>
  <p:clrMapOvr>
    <a:masterClrMapping/>
  </p:clrMapOvr>
  <mc:AlternateContent xmlns:mc="http://schemas.openxmlformats.org/markup-compatibility/2006" xmlns:p14="http://schemas.microsoft.com/office/powerpoint/2010/main">
    <mc:Choice Requires="p14">
      <p:transition spd="slow" p14:dur="2000" advTm="120130"/>
    </mc:Choice>
    <mc:Fallback xmlns="">
      <p:transition spd="slow" advTm="12013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bwMode="auto">
          <a:xfrm>
            <a:off x="1223640" y="1074069"/>
            <a:ext cx="108000" cy="4392000"/>
          </a:xfrm>
          <a:prstGeom prst="rect">
            <a:avLst/>
          </a:prstGeom>
          <a:solidFill>
            <a:srgbClr val="E7EFF9"/>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25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8</a:t>
            </a:fld>
            <a:endParaRPr lang="pl-PL" sz="1200" b="1" dirty="0"/>
          </a:p>
        </p:txBody>
      </p:sp>
      <p:sp>
        <p:nvSpPr>
          <p:cNvPr id="13" name="Rectangle 1"/>
          <p:cNvSpPr>
            <a:spLocks noChangeAspect="1" noChangeArrowheads="1"/>
          </p:cNvSpPr>
          <p:nvPr/>
        </p:nvSpPr>
        <p:spPr bwMode="auto">
          <a:xfrm>
            <a:off x="971601" y="-27384"/>
            <a:ext cx="6480720" cy="913070"/>
          </a:xfrm>
          <a:prstGeom prst="rect">
            <a:avLst/>
          </a:prstGeom>
        </p:spPr>
        <p:txBody>
          <a:bodyPr wrap="square">
            <a:spAutoFit/>
          </a:bodyPr>
          <a:lstStyle/>
          <a:p>
            <a:pPr algn="ctr">
              <a:lnSpc>
                <a:spcPts val="32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Rekomendacje Komisji ICRP - podstawa </a:t>
            </a:r>
          </a:p>
          <a:p>
            <a:pPr algn="ctr">
              <a:lnSpc>
                <a:spcPts val="3200"/>
              </a:lnSpc>
            </a:pPr>
            <a:r>
              <a:rPr lang="pl-PL" sz="26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Dyrektywy Rady UE 2013/59/EURATOM</a:t>
            </a:r>
          </a:p>
        </p:txBody>
      </p:sp>
      <p:sp>
        <p:nvSpPr>
          <p:cNvPr id="15" name="Prostokąt 3"/>
          <p:cNvSpPr/>
          <p:nvPr/>
        </p:nvSpPr>
        <p:spPr bwMode="auto">
          <a:xfrm>
            <a:off x="1125630" y="996618"/>
            <a:ext cx="7488492" cy="5184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pic>
        <p:nvPicPr>
          <p:cNvPr id="4" name="Obraz 3"/>
          <p:cNvPicPr>
            <a:picLocks noChangeAspect="1"/>
          </p:cNvPicPr>
          <p:nvPr/>
        </p:nvPicPr>
        <p:blipFill>
          <a:blip r:embed="rId3"/>
          <a:stretch>
            <a:fillRect/>
          </a:stretch>
        </p:blipFill>
        <p:spPr>
          <a:xfrm>
            <a:off x="7757922" y="180416"/>
            <a:ext cx="1332000" cy="1888655"/>
          </a:xfrm>
          <a:prstGeom prst="rect">
            <a:avLst/>
          </a:prstGeom>
        </p:spPr>
      </p:pic>
      <p:sp>
        <p:nvSpPr>
          <p:cNvPr id="16" name="Prostokąt 15"/>
          <p:cNvSpPr/>
          <p:nvPr/>
        </p:nvSpPr>
        <p:spPr>
          <a:xfrm>
            <a:off x="1115616" y="1124744"/>
            <a:ext cx="5544616" cy="452431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lgn="just">
              <a:buSzPct val="150000"/>
              <a:buFont typeface="Wingdings" panose="05000000000000000000" pitchFamily="2" charset="2"/>
              <a:buChar char="§"/>
            </a:pPr>
            <a:r>
              <a:rPr lang="en-US" b="1" dirty="0">
                <a:ln/>
                <a:solidFill>
                  <a:srgbClr val="0000CC"/>
                </a:solidFill>
              </a:rPr>
              <a:t>The 2007 Recommendations of the International Commission on Radiological Protection, </a:t>
            </a:r>
            <a:endParaRPr lang="pl-PL" b="1" dirty="0">
              <a:ln/>
              <a:solidFill>
                <a:srgbClr val="0000CC"/>
              </a:solidFill>
            </a:endParaRPr>
          </a:p>
          <a:p>
            <a:pPr lvl="1" algn="just">
              <a:buSzPct val="150000"/>
            </a:pPr>
            <a:r>
              <a:rPr lang="en-US" b="1" dirty="0">
                <a:ln/>
                <a:solidFill>
                  <a:srgbClr val="0000CC"/>
                </a:solidFill>
              </a:rPr>
              <a:t>ICRP Publication 103, Ann. ICRP 37 (2-4), 2007</a:t>
            </a:r>
          </a:p>
          <a:p>
            <a:pPr marL="285750" indent="-285750" algn="just">
              <a:buSzPct val="150000"/>
              <a:buFont typeface="Wingdings" panose="05000000000000000000" pitchFamily="2" charset="2"/>
              <a:buChar char="§"/>
            </a:pPr>
            <a:endParaRPr lang="pl-PL" b="1" dirty="0">
              <a:ln/>
              <a:solidFill>
                <a:srgbClr val="0000CC"/>
              </a:solidFill>
            </a:endParaRPr>
          </a:p>
          <a:p>
            <a:pPr marL="285750" indent="-285750" algn="just">
              <a:buSzPct val="150000"/>
              <a:buFont typeface="Wingdings" panose="05000000000000000000" pitchFamily="2" charset="2"/>
              <a:buChar char="§"/>
            </a:pPr>
            <a:endParaRPr lang="pl-PL" b="1" dirty="0">
              <a:ln/>
              <a:solidFill>
                <a:srgbClr val="0000CC"/>
              </a:solidFill>
            </a:endParaRPr>
          </a:p>
          <a:p>
            <a:pPr marL="285750" indent="-285750" algn="just">
              <a:buSzPct val="150000"/>
              <a:buFont typeface="Wingdings" panose="05000000000000000000" pitchFamily="2" charset="2"/>
              <a:buChar char="§"/>
            </a:pPr>
            <a:r>
              <a:rPr lang="en-US" b="1" dirty="0">
                <a:ln/>
                <a:solidFill>
                  <a:srgbClr val="0000CC"/>
                </a:solidFill>
              </a:rPr>
              <a:t> Application of the Commission's Recommendations for the Protection of People in Emergency Exposure Situations</a:t>
            </a:r>
            <a:r>
              <a:rPr lang="pl-PL" b="1" dirty="0">
                <a:ln/>
                <a:solidFill>
                  <a:srgbClr val="0000CC"/>
                </a:solidFill>
              </a:rPr>
              <a:t>,</a:t>
            </a:r>
            <a:r>
              <a:rPr lang="en-US" b="1" dirty="0">
                <a:ln/>
                <a:solidFill>
                  <a:srgbClr val="0000CC"/>
                </a:solidFill>
              </a:rPr>
              <a:t> ICRP Publication 109, Ann. ICRP 39 (1), 2009</a:t>
            </a:r>
            <a:endParaRPr lang="pl-PL" b="1" dirty="0">
              <a:ln/>
              <a:solidFill>
                <a:srgbClr val="0000CC"/>
              </a:solidFill>
            </a:endParaRPr>
          </a:p>
          <a:p>
            <a:pPr marL="285750" indent="-285750" algn="just">
              <a:buSzPct val="150000"/>
              <a:buFont typeface="Wingdings" panose="05000000000000000000" pitchFamily="2" charset="2"/>
              <a:buChar char="§"/>
            </a:pPr>
            <a:endParaRPr lang="pl-PL" b="1" dirty="0">
              <a:ln/>
              <a:solidFill>
                <a:srgbClr val="0000CC"/>
              </a:solidFill>
            </a:endParaRPr>
          </a:p>
          <a:p>
            <a:pPr marL="285750" indent="-285750" algn="just">
              <a:buSzPct val="150000"/>
              <a:buFont typeface="Wingdings" panose="05000000000000000000" pitchFamily="2" charset="2"/>
              <a:buChar char="§"/>
            </a:pPr>
            <a:endParaRPr lang="en-US" b="1" dirty="0">
              <a:ln/>
              <a:solidFill>
                <a:srgbClr val="0000CC"/>
              </a:solidFill>
            </a:endParaRPr>
          </a:p>
          <a:p>
            <a:pPr marL="285750" indent="-285750" algn="just">
              <a:buSzPct val="150000"/>
              <a:buFont typeface="Wingdings" panose="05000000000000000000" pitchFamily="2" charset="2"/>
              <a:buChar char="§"/>
            </a:pPr>
            <a:r>
              <a:rPr lang="en-US" b="1" dirty="0">
                <a:ln/>
                <a:solidFill>
                  <a:srgbClr val="0000CC"/>
                </a:solidFill>
              </a:rPr>
              <a:t>Application of the Commission's Recommendations to the Protection of People Living in Long-term Contaminated Areas after a Nuclear Accident or a Radiation Emergency</a:t>
            </a:r>
            <a:r>
              <a:rPr lang="pl-PL" b="1" dirty="0">
                <a:ln/>
                <a:solidFill>
                  <a:srgbClr val="0000CC"/>
                </a:solidFill>
              </a:rPr>
              <a:t>,</a:t>
            </a:r>
            <a:r>
              <a:rPr lang="en-US" b="1" dirty="0">
                <a:ln/>
                <a:solidFill>
                  <a:srgbClr val="0000CC"/>
                </a:solidFill>
              </a:rPr>
              <a:t> ICRP Publication 111,  Ann. ICRP 39 (3), 2009</a:t>
            </a:r>
          </a:p>
        </p:txBody>
      </p:sp>
      <p:pic>
        <p:nvPicPr>
          <p:cNvPr id="17" name="Obraz 16"/>
          <p:cNvPicPr>
            <a:picLocks noChangeAspect="1"/>
          </p:cNvPicPr>
          <p:nvPr/>
        </p:nvPicPr>
        <p:blipFill>
          <a:blip r:embed="rId4"/>
          <a:stretch>
            <a:fillRect/>
          </a:stretch>
        </p:blipFill>
        <p:spPr>
          <a:xfrm>
            <a:off x="7757922" y="2154705"/>
            <a:ext cx="1332000" cy="1862749"/>
          </a:xfrm>
          <a:prstGeom prst="rect">
            <a:avLst/>
          </a:prstGeom>
        </p:spPr>
      </p:pic>
      <p:pic>
        <p:nvPicPr>
          <p:cNvPr id="18" name="Obraz 17"/>
          <p:cNvPicPr>
            <a:picLocks noChangeAspect="1"/>
          </p:cNvPicPr>
          <p:nvPr/>
        </p:nvPicPr>
        <p:blipFill>
          <a:blip r:embed="rId5"/>
          <a:stretch>
            <a:fillRect/>
          </a:stretch>
        </p:blipFill>
        <p:spPr>
          <a:xfrm>
            <a:off x="7752539" y="4167637"/>
            <a:ext cx="1332000" cy="1862797"/>
          </a:xfrm>
          <a:prstGeom prst="rect">
            <a:avLst/>
          </a:prstGeom>
        </p:spPr>
      </p:pic>
    </p:spTree>
    <p:extLst>
      <p:ext uri="{BB962C8B-B14F-4D97-AF65-F5344CB8AC3E}">
        <p14:creationId xmlns:p14="http://schemas.microsoft.com/office/powerpoint/2010/main" val="3546790043"/>
      </p:ext>
    </p:extLst>
  </p:cSld>
  <p:clrMapOvr>
    <a:masterClrMapping/>
  </p:clrMapOvr>
  <mc:AlternateContent xmlns:mc="http://schemas.openxmlformats.org/markup-compatibility/2006" xmlns:p14="http://schemas.microsoft.com/office/powerpoint/2010/main">
    <mc:Choice Requires="p14">
      <p:transition spd="slow" p14:dur="2000" advTm="54516"/>
    </mc:Choice>
    <mc:Fallback xmlns="">
      <p:transition spd="slow" advTm="545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a:ln>
                  <a:noFill/>
                </a:ln>
                <a:solidFill>
                  <a:schemeClr val="tx1"/>
                </a:solidFill>
                <a:effectLst/>
                <a:latin typeface="Arial" pitchFamily="34" charset="0"/>
                <a:cs typeface="Arial" pitchFamily="34" charset="0"/>
              </a:rPr>
            </a:b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9" name="Slide Number Placeholder 4"/>
          <p:cNvSpPr txBox="1">
            <a:spLocks/>
          </p:cNvSpPr>
          <p:nvPr/>
        </p:nvSpPr>
        <p:spPr>
          <a:xfrm>
            <a:off x="8604000" y="6300000"/>
            <a:ext cx="504000" cy="360000"/>
          </a:xfrm>
          <a:prstGeom prst="ellipse">
            <a:avLst/>
          </a:prstGeom>
          <a:ln>
            <a:solidFill>
              <a:srgbClr val="FFC000"/>
            </a:solidFill>
          </a:ln>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E2184F6-B7EF-4020-A117-128689956E96}" type="slidenum">
              <a:rPr lang="pl-PL" sz="1200" b="1" smtClean="0"/>
              <a:pPr algn="ctr"/>
              <a:t>9</a:t>
            </a:fld>
            <a:endParaRPr lang="pl-PL" sz="1200" b="1" dirty="0"/>
          </a:p>
        </p:txBody>
      </p:sp>
      <p:sp>
        <p:nvSpPr>
          <p:cNvPr id="13" name="Prostokąt 3"/>
          <p:cNvSpPr/>
          <p:nvPr/>
        </p:nvSpPr>
        <p:spPr bwMode="auto">
          <a:xfrm>
            <a:off x="1116013" y="981304"/>
            <a:ext cx="7560000" cy="5184000"/>
          </a:xfrm>
          <a:custGeom>
            <a:avLst/>
            <a:gdLst>
              <a:gd name="connsiteX0" fmla="*/ 0 w 7974476"/>
              <a:gd name="connsiteY0" fmla="*/ 0 h 3096344"/>
              <a:gd name="connsiteX1" fmla="*/ 7974476 w 7974476"/>
              <a:gd name="connsiteY1" fmla="*/ 0 h 3096344"/>
              <a:gd name="connsiteX2" fmla="*/ 7974476 w 7974476"/>
              <a:gd name="connsiteY2" fmla="*/ 3096344 h 3096344"/>
              <a:gd name="connsiteX3" fmla="*/ 0 w 7974476"/>
              <a:gd name="connsiteY3" fmla="*/ 3096344 h 3096344"/>
              <a:gd name="connsiteX4" fmla="*/ 0 w 7974476"/>
              <a:gd name="connsiteY4" fmla="*/ 0 h 3096344"/>
              <a:gd name="connsiteX0" fmla="*/ 0 w 7995812"/>
              <a:gd name="connsiteY0" fmla="*/ 0 h 3096344"/>
              <a:gd name="connsiteX1" fmla="*/ 7974476 w 7995812"/>
              <a:gd name="connsiteY1" fmla="*/ 0 h 3096344"/>
              <a:gd name="connsiteX2" fmla="*/ 7995812 w 7995812"/>
              <a:gd name="connsiteY2" fmla="*/ 1348080 h 3096344"/>
              <a:gd name="connsiteX3" fmla="*/ 7974476 w 7995812"/>
              <a:gd name="connsiteY3" fmla="*/ 3096344 h 3096344"/>
              <a:gd name="connsiteX4" fmla="*/ 0 w 7995812"/>
              <a:gd name="connsiteY4" fmla="*/ 3096344 h 3096344"/>
              <a:gd name="connsiteX5" fmla="*/ 0 w 7995812"/>
              <a:gd name="connsiteY5" fmla="*/ 0 h 3096344"/>
              <a:gd name="connsiteX0" fmla="*/ 0 w 8005972"/>
              <a:gd name="connsiteY0" fmla="*/ 0 h 3096344"/>
              <a:gd name="connsiteX1" fmla="*/ 7974476 w 8005972"/>
              <a:gd name="connsiteY1" fmla="*/ 0 h 3096344"/>
              <a:gd name="connsiteX2" fmla="*/ 7995812 w 8005972"/>
              <a:gd name="connsiteY2" fmla="*/ 1348080 h 3096344"/>
              <a:gd name="connsiteX3" fmla="*/ 8005972 w 8005972"/>
              <a:gd name="connsiteY3" fmla="*/ 2333600 h 3096344"/>
              <a:gd name="connsiteX4" fmla="*/ 7974476 w 8005972"/>
              <a:gd name="connsiteY4" fmla="*/ 3096344 h 3096344"/>
              <a:gd name="connsiteX5" fmla="*/ 0 w 8005972"/>
              <a:gd name="connsiteY5" fmla="*/ 3096344 h 3096344"/>
              <a:gd name="connsiteX6" fmla="*/ 0 w 8005972"/>
              <a:gd name="connsiteY6" fmla="*/ 0 h 3096344"/>
              <a:gd name="connsiteX0" fmla="*/ 0 w 8005972"/>
              <a:gd name="connsiteY0" fmla="*/ 0 h 3096344"/>
              <a:gd name="connsiteX1" fmla="*/ 7974476 w 8005972"/>
              <a:gd name="connsiteY1" fmla="*/ 0 h 3096344"/>
              <a:gd name="connsiteX2" fmla="*/ 7995812 w 8005972"/>
              <a:gd name="connsiteY2" fmla="*/ 1348080 h 3096344"/>
              <a:gd name="connsiteX3" fmla="*/ 7996792 w 8005972"/>
              <a:gd name="connsiteY3" fmla="*/ 1764640 h 3096344"/>
              <a:gd name="connsiteX4" fmla="*/ 8005972 w 8005972"/>
              <a:gd name="connsiteY4" fmla="*/ 2333600 h 3096344"/>
              <a:gd name="connsiteX5" fmla="*/ 7974476 w 8005972"/>
              <a:gd name="connsiteY5" fmla="*/ 3096344 h 3096344"/>
              <a:gd name="connsiteX6" fmla="*/ 0 w 8005972"/>
              <a:gd name="connsiteY6" fmla="*/ 3096344 h 3096344"/>
              <a:gd name="connsiteX7" fmla="*/ 0 w 8005972"/>
              <a:gd name="connsiteY7" fmla="*/ 0 h 3096344"/>
              <a:gd name="connsiteX0" fmla="*/ 7996792 w 8088593"/>
              <a:gd name="connsiteY0" fmla="*/ 1764640 h 3096344"/>
              <a:gd name="connsiteX1" fmla="*/ 8005972 w 8088593"/>
              <a:gd name="connsiteY1" fmla="*/ 2333600 h 3096344"/>
              <a:gd name="connsiteX2" fmla="*/ 7974476 w 8088593"/>
              <a:gd name="connsiteY2" fmla="*/ 3096344 h 3096344"/>
              <a:gd name="connsiteX3" fmla="*/ 0 w 8088593"/>
              <a:gd name="connsiteY3" fmla="*/ 3096344 h 3096344"/>
              <a:gd name="connsiteX4" fmla="*/ 0 w 8088593"/>
              <a:gd name="connsiteY4" fmla="*/ 0 h 3096344"/>
              <a:gd name="connsiteX5" fmla="*/ 7974476 w 8088593"/>
              <a:gd name="connsiteY5" fmla="*/ 0 h 3096344"/>
              <a:gd name="connsiteX6" fmla="*/ 7995812 w 8088593"/>
              <a:gd name="connsiteY6" fmla="*/ 1348080 h 3096344"/>
              <a:gd name="connsiteX7" fmla="*/ 8088593 w 8088593"/>
              <a:gd name="connsiteY7" fmla="*/ 1856080 h 3096344"/>
              <a:gd name="connsiteX0" fmla="*/ 7996792 w 8005972"/>
              <a:gd name="connsiteY0" fmla="*/ 1764640 h 3096344"/>
              <a:gd name="connsiteX1" fmla="*/ 8005972 w 8005972"/>
              <a:gd name="connsiteY1" fmla="*/ 2333600 h 3096344"/>
              <a:gd name="connsiteX2" fmla="*/ 7974476 w 8005972"/>
              <a:gd name="connsiteY2" fmla="*/ 3096344 h 3096344"/>
              <a:gd name="connsiteX3" fmla="*/ 0 w 8005972"/>
              <a:gd name="connsiteY3" fmla="*/ 3096344 h 3096344"/>
              <a:gd name="connsiteX4" fmla="*/ 0 w 8005972"/>
              <a:gd name="connsiteY4" fmla="*/ 0 h 3096344"/>
              <a:gd name="connsiteX5" fmla="*/ 7974476 w 8005972"/>
              <a:gd name="connsiteY5" fmla="*/ 0 h 3096344"/>
              <a:gd name="connsiteX6" fmla="*/ 7995812 w 8005972"/>
              <a:gd name="connsiteY6" fmla="*/ 1348080 h 3096344"/>
              <a:gd name="connsiteX0" fmla="*/ 8005972 w 8005972"/>
              <a:gd name="connsiteY0" fmla="*/ 2333600 h 3096344"/>
              <a:gd name="connsiteX1" fmla="*/ 7974476 w 8005972"/>
              <a:gd name="connsiteY1" fmla="*/ 3096344 h 3096344"/>
              <a:gd name="connsiteX2" fmla="*/ 0 w 8005972"/>
              <a:gd name="connsiteY2" fmla="*/ 3096344 h 3096344"/>
              <a:gd name="connsiteX3" fmla="*/ 0 w 8005972"/>
              <a:gd name="connsiteY3" fmla="*/ 0 h 3096344"/>
              <a:gd name="connsiteX4" fmla="*/ 7974476 w 8005972"/>
              <a:gd name="connsiteY4" fmla="*/ 0 h 3096344"/>
              <a:gd name="connsiteX5" fmla="*/ 7995812 w 800597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95812"/>
              <a:gd name="connsiteY0" fmla="*/ 2038960 h 3096344"/>
              <a:gd name="connsiteX1" fmla="*/ 7974476 w 7995812"/>
              <a:gd name="connsiteY1" fmla="*/ 3096344 h 3096344"/>
              <a:gd name="connsiteX2" fmla="*/ 0 w 7995812"/>
              <a:gd name="connsiteY2" fmla="*/ 3096344 h 3096344"/>
              <a:gd name="connsiteX3" fmla="*/ 0 w 7995812"/>
              <a:gd name="connsiteY3" fmla="*/ 0 h 3096344"/>
              <a:gd name="connsiteX4" fmla="*/ 7974476 w 7995812"/>
              <a:gd name="connsiteY4" fmla="*/ 0 h 3096344"/>
              <a:gd name="connsiteX5" fmla="*/ 7995812 w 7995812"/>
              <a:gd name="connsiteY5" fmla="*/ 134808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8646"/>
              <a:gd name="connsiteY0" fmla="*/ 2038960 h 3096344"/>
              <a:gd name="connsiteX1" fmla="*/ 7974476 w 7978646"/>
              <a:gd name="connsiteY1" fmla="*/ 3096344 h 3096344"/>
              <a:gd name="connsiteX2" fmla="*/ 0 w 7978646"/>
              <a:gd name="connsiteY2" fmla="*/ 3096344 h 3096344"/>
              <a:gd name="connsiteX3" fmla="*/ 0 w 7978646"/>
              <a:gd name="connsiteY3" fmla="*/ 0 h 3096344"/>
              <a:gd name="connsiteX4" fmla="*/ 7974476 w 7978646"/>
              <a:gd name="connsiteY4" fmla="*/ 0 h 3096344"/>
              <a:gd name="connsiteX5" fmla="*/ 7952971 w 7978646"/>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74476 w 7975372"/>
              <a:gd name="connsiteY4" fmla="*/ 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52971 w 7975372"/>
              <a:gd name="connsiteY5" fmla="*/ 137246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33846 w 7975372"/>
              <a:gd name="connsiteY5" fmla="*/ 1368654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5" fmla="*/ 7924573 w 7975372"/>
              <a:gd name="connsiteY5" fmla="*/ 768291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932401 w 7975372"/>
              <a:gd name="connsiteY4"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810 h 3096344"/>
              <a:gd name="connsiteX0" fmla="*/ 7975372 w 7975372"/>
              <a:gd name="connsiteY0" fmla="*/ 2038960 h 3096344"/>
              <a:gd name="connsiteX1" fmla="*/ 7974476 w 7975372"/>
              <a:gd name="connsiteY1" fmla="*/ 3096344 h 3096344"/>
              <a:gd name="connsiteX2" fmla="*/ 0 w 7975372"/>
              <a:gd name="connsiteY2" fmla="*/ 3096344 h 3096344"/>
              <a:gd name="connsiteX3" fmla="*/ 0 w 7975372"/>
              <a:gd name="connsiteY3" fmla="*/ 0 h 3096344"/>
              <a:gd name="connsiteX4" fmla="*/ 7847615 w 7975372"/>
              <a:gd name="connsiteY4" fmla="*/ 1880 h 3096344"/>
              <a:gd name="connsiteX5" fmla="*/ 7932401 w 7975372"/>
              <a:gd name="connsiteY5" fmla="*/ 377190 h 3096344"/>
              <a:gd name="connsiteX0" fmla="*/ 7975372 w 7975372"/>
              <a:gd name="connsiteY0" fmla="*/ 2040890 h 3098274"/>
              <a:gd name="connsiteX1" fmla="*/ 7974476 w 7975372"/>
              <a:gd name="connsiteY1" fmla="*/ 3098274 h 3098274"/>
              <a:gd name="connsiteX2" fmla="*/ 0 w 7975372"/>
              <a:gd name="connsiteY2" fmla="*/ 3098274 h 3098274"/>
              <a:gd name="connsiteX3" fmla="*/ 0 w 7975372"/>
              <a:gd name="connsiteY3" fmla="*/ 1930 h 3098274"/>
              <a:gd name="connsiteX4" fmla="*/ 7931766 w 7975372"/>
              <a:gd name="connsiteY4" fmla="*/ 0 h 3098274"/>
              <a:gd name="connsiteX5" fmla="*/ 7932401 w 7975372"/>
              <a:gd name="connsiteY5" fmla="*/ 379120 h 3098274"/>
              <a:gd name="connsiteX0" fmla="*/ 7974476 w 7974476"/>
              <a:gd name="connsiteY0" fmla="*/ 3098274 h 3098274"/>
              <a:gd name="connsiteX1" fmla="*/ 0 w 7974476"/>
              <a:gd name="connsiteY1" fmla="*/ 3098274 h 3098274"/>
              <a:gd name="connsiteX2" fmla="*/ 0 w 7974476"/>
              <a:gd name="connsiteY2" fmla="*/ 1930 h 3098274"/>
              <a:gd name="connsiteX3" fmla="*/ 7931766 w 7974476"/>
              <a:gd name="connsiteY3" fmla="*/ 0 h 3098274"/>
              <a:gd name="connsiteX4" fmla="*/ 7932401 w 7974476"/>
              <a:gd name="connsiteY4"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74476 w 7974476"/>
              <a:gd name="connsiteY0" fmla="*/ 3098274 h 3098274"/>
              <a:gd name="connsiteX1" fmla="*/ 7939416 w 7974476"/>
              <a:gd name="connsiteY1" fmla="*/ 3095625 h 3098274"/>
              <a:gd name="connsiteX2" fmla="*/ 0 w 7974476"/>
              <a:gd name="connsiteY2" fmla="*/ 3098274 h 3098274"/>
              <a:gd name="connsiteX3" fmla="*/ 0 w 7974476"/>
              <a:gd name="connsiteY3" fmla="*/ 1930 h 3098274"/>
              <a:gd name="connsiteX4" fmla="*/ 7931766 w 7974476"/>
              <a:gd name="connsiteY4" fmla="*/ 0 h 3098274"/>
              <a:gd name="connsiteX5" fmla="*/ 7932401 w 7974476"/>
              <a:gd name="connsiteY5" fmla="*/ 379120 h 3098274"/>
              <a:gd name="connsiteX0" fmla="*/ 7934313 w 7939416"/>
              <a:gd name="connsiteY0" fmla="*/ 2675364 h 3098274"/>
              <a:gd name="connsiteX1" fmla="*/ 7939416 w 7939416"/>
              <a:gd name="connsiteY1" fmla="*/ 3095625 h 3098274"/>
              <a:gd name="connsiteX2" fmla="*/ 0 w 7939416"/>
              <a:gd name="connsiteY2" fmla="*/ 3098274 h 3098274"/>
              <a:gd name="connsiteX3" fmla="*/ 0 w 7939416"/>
              <a:gd name="connsiteY3" fmla="*/ 1930 h 3098274"/>
              <a:gd name="connsiteX4" fmla="*/ 7931766 w 7939416"/>
              <a:gd name="connsiteY4" fmla="*/ 0 h 3098274"/>
              <a:gd name="connsiteX5" fmla="*/ 7932401 w 7939416"/>
              <a:gd name="connsiteY5" fmla="*/ 379120 h 3098274"/>
              <a:gd name="connsiteX0" fmla="*/ 7934313 w 7934313"/>
              <a:gd name="connsiteY0" fmla="*/ 2675364 h 3098274"/>
              <a:gd name="connsiteX1" fmla="*/ 7933678 w 7934313"/>
              <a:gd name="connsiteY1" fmla="*/ 3095625 h 3098274"/>
              <a:gd name="connsiteX2" fmla="*/ 0 w 7934313"/>
              <a:gd name="connsiteY2" fmla="*/ 3098274 h 3098274"/>
              <a:gd name="connsiteX3" fmla="*/ 0 w 7934313"/>
              <a:gd name="connsiteY3" fmla="*/ 1930 h 3098274"/>
              <a:gd name="connsiteX4" fmla="*/ 7931766 w 7934313"/>
              <a:gd name="connsiteY4" fmla="*/ 0 h 3098274"/>
              <a:gd name="connsiteX5" fmla="*/ 7932401 w 7934313"/>
              <a:gd name="connsiteY5" fmla="*/ 379120 h 30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4313" h="3098274">
                <a:moveTo>
                  <a:pt x="7934313" y="2675364"/>
                </a:moveTo>
                <a:cubicBezTo>
                  <a:pt x="7934101" y="2815451"/>
                  <a:pt x="7933890" y="2955538"/>
                  <a:pt x="7933678" y="3095625"/>
                </a:cubicBezTo>
                <a:lnTo>
                  <a:pt x="0" y="3098274"/>
                </a:lnTo>
                <a:lnTo>
                  <a:pt x="0" y="1930"/>
                </a:lnTo>
                <a:lnTo>
                  <a:pt x="7931766" y="0"/>
                </a:lnTo>
                <a:cubicBezTo>
                  <a:pt x="7931978" y="126373"/>
                  <a:pt x="7932189" y="252747"/>
                  <a:pt x="7932401" y="379120"/>
                </a:cubicBezTo>
              </a:path>
            </a:pathLst>
          </a:custGeom>
          <a:noFill/>
          <a:ln w="9525">
            <a:solidFill>
              <a:schemeClr val="tx1">
                <a:lumMod val="50000"/>
                <a:lumOff val="50000"/>
              </a:schemeClr>
            </a:solid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l-PL" sz="2400" b="1" i="0" u="none" strike="noStrike" cap="none" normalizeH="0" baseline="0" dirty="0">
              <a:ln>
                <a:noFill/>
              </a:ln>
              <a:solidFill>
                <a:schemeClr val="tx2">
                  <a:lumMod val="75000"/>
                </a:schemeClr>
              </a:solidFill>
              <a:effectLst/>
              <a:latin typeface="Cambria" pitchFamily="18" charset="0"/>
              <a:ea typeface="Times New Roman" pitchFamily="18" charset="0"/>
              <a:cs typeface="Arial" pitchFamily="34" charset="0"/>
            </a:endParaRPr>
          </a:p>
        </p:txBody>
      </p:sp>
      <p:sp>
        <p:nvSpPr>
          <p:cNvPr id="10" name="Rectangle 1"/>
          <p:cNvSpPr>
            <a:spLocks noChangeAspect="1" noChangeArrowheads="1"/>
          </p:cNvSpPr>
          <p:nvPr/>
        </p:nvSpPr>
        <p:spPr bwMode="auto">
          <a:xfrm>
            <a:off x="1115616" y="56818"/>
            <a:ext cx="7488384" cy="707886"/>
          </a:xfrm>
          <a:prstGeom prst="rect">
            <a:avLst/>
          </a:prstGeom>
        </p:spPr>
        <p:txBody>
          <a:bodyPr wrap="square">
            <a:spAutoFit/>
          </a:bodyPr>
          <a:lstStyle/>
          <a:p>
            <a:r>
              <a:rPr lang="pl-PL" sz="2000" dirty="0">
                <a:ln w="0"/>
                <a:solidFill>
                  <a:schemeClr val="tx1">
                    <a:lumMod val="85000"/>
                    <a:lumOff val="15000"/>
                  </a:schemeClr>
                </a:solidFill>
                <a:effectLst>
                  <a:outerShdw blurRad="38100" dist="19050" dir="2700000" algn="tl" rotWithShape="0">
                    <a:schemeClr val="dk1">
                      <a:alpha val="40000"/>
                    </a:schemeClr>
                  </a:outerShdw>
                </a:effectLst>
                <a:latin typeface="+mj-lt"/>
                <a:ea typeface="Tahoma" pitchFamily="34" charset="0"/>
                <a:cs typeface="Tahoma" pitchFamily="34" charset="0"/>
              </a:rPr>
              <a:t>Dyrektywa Rady UE 2013/59/EURATOM zastępuje i stanowi kompilację pięciu poprzednich dyrektyw Rady UE i jednego zalecenia:</a:t>
            </a:r>
          </a:p>
        </p:txBody>
      </p:sp>
      <p:sp>
        <p:nvSpPr>
          <p:cNvPr id="2" name="Prostokąt 1"/>
          <p:cNvSpPr/>
          <p:nvPr/>
        </p:nvSpPr>
        <p:spPr>
          <a:xfrm>
            <a:off x="1115615" y="1154063"/>
            <a:ext cx="7560397" cy="5155257"/>
          </a:xfrm>
          <a:prstGeom prst="rect">
            <a:avLst/>
          </a:prstGeom>
        </p:spPr>
        <p:txBody>
          <a:bodyPr wrap="square">
            <a:spAutoFit/>
          </a:bodyPr>
          <a:lstStyle/>
          <a:p>
            <a:pPr marL="542925" indent="-542925">
              <a:lnSpc>
                <a:spcPts val="1800"/>
              </a:lnSpc>
              <a:buClr>
                <a:schemeClr val="tx1">
                  <a:lumMod val="85000"/>
                  <a:lumOff val="15000"/>
                </a:schemeClr>
              </a:buClr>
              <a:buSzPct val="110000"/>
              <a:buFont typeface="+mj-lt"/>
              <a:buAutoNum type="arabicPeriod"/>
            </a:pPr>
            <a:r>
              <a:rPr lang="en-US" i="1" dirty="0">
                <a:ln w="0"/>
                <a:effectLst>
                  <a:outerShdw blurRad="38100" dist="19050" dir="2700000" algn="tl" rotWithShape="0">
                    <a:schemeClr val="dk1">
                      <a:alpha val="40000"/>
                    </a:schemeClr>
                  </a:outerShdw>
                </a:effectLst>
              </a:rPr>
              <a:t>96/29/EURATOM</a:t>
            </a:r>
            <a:r>
              <a:rPr lang="pl-PL" i="1" dirty="0">
                <a:ln w="0"/>
                <a:effectLst>
                  <a:outerShdw blurRad="38100" dist="19050" dir="2700000" algn="tl" rotWithShape="0">
                    <a:schemeClr val="dk1">
                      <a:alpha val="40000"/>
                    </a:schemeClr>
                  </a:outerShdw>
                </a:effectLst>
              </a:rPr>
              <a:t>: </a:t>
            </a:r>
            <a:r>
              <a:rPr lang="en-US" i="1" dirty="0">
                <a:ln w="0"/>
                <a:effectLst>
                  <a:outerShdw blurRad="38100" dist="19050" dir="2700000" algn="tl" rotWithShape="0">
                    <a:schemeClr val="dk1">
                      <a:alpha val="40000"/>
                    </a:schemeClr>
                  </a:outerShdw>
                </a:effectLst>
              </a:rPr>
              <a:t>Council Directive of 13 May 1996 laying down basic safety standards for the health protection of the general public and workers against the dangers of ionizing radiation.</a:t>
            </a:r>
            <a:endParaRPr lang="pl-PL" i="1" dirty="0">
              <a:ln w="0"/>
              <a:effectLst>
                <a:outerShdw blurRad="38100" dist="19050" dir="2700000" algn="tl" rotWithShape="0">
                  <a:schemeClr val="dk1">
                    <a:alpha val="40000"/>
                  </a:schemeClr>
                </a:outerShdw>
              </a:effectLst>
            </a:endParaRPr>
          </a:p>
          <a:p>
            <a:pPr lvl="1">
              <a:lnSpc>
                <a:spcPts val="1800"/>
              </a:lnSpc>
              <a:buClr>
                <a:schemeClr val="tx1">
                  <a:lumMod val="85000"/>
                  <a:lumOff val="15000"/>
                </a:schemeClr>
              </a:buClr>
              <a:buSzPct val="110000"/>
            </a:pPr>
            <a:r>
              <a:rPr lang="pl-PL" sz="2000" i="1" dirty="0">
                <a:ln/>
                <a:solidFill>
                  <a:srgbClr val="0000CC"/>
                </a:solidFill>
              </a:rPr>
              <a:t>(tzw. Basic </a:t>
            </a:r>
            <a:r>
              <a:rPr lang="pl-PL" sz="2000" i="1" dirty="0" err="1">
                <a:ln/>
                <a:solidFill>
                  <a:srgbClr val="0000CC"/>
                </a:solidFill>
              </a:rPr>
              <a:t>Safety</a:t>
            </a:r>
            <a:r>
              <a:rPr lang="pl-PL" sz="2000" i="1" dirty="0">
                <a:ln/>
                <a:solidFill>
                  <a:srgbClr val="0000CC"/>
                </a:solidFill>
              </a:rPr>
              <a:t> </a:t>
            </a:r>
            <a:r>
              <a:rPr lang="pl-PL" sz="2000" i="1" dirty="0" err="1">
                <a:ln/>
                <a:solidFill>
                  <a:srgbClr val="0000CC"/>
                </a:solidFill>
              </a:rPr>
              <a:t>Standards</a:t>
            </a:r>
            <a:r>
              <a:rPr lang="pl-PL" sz="2000" i="1" dirty="0">
                <a:ln/>
                <a:solidFill>
                  <a:srgbClr val="0000CC"/>
                </a:solidFill>
              </a:rPr>
              <a:t> 115 obecnie obowiązujący)</a:t>
            </a:r>
          </a:p>
          <a:p>
            <a:pPr marL="914400" lvl="1" indent="-457200">
              <a:lnSpc>
                <a:spcPts val="1800"/>
              </a:lnSpc>
              <a:buClr>
                <a:schemeClr val="tx1">
                  <a:lumMod val="85000"/>
                  <a:lumOff val="15000"/>
                </a:schemeClr>
              </a:buClr>
              <a:buSzPct val="110000"/>
              <a:buFont typeface="+mj-lt"/>
              <a:buAutoNum type="arabicPeriod"/>
            </a:pPr>
            <a:endParaRPr lang="pl-PL" sz="2000" i="1" dirty="0">
              <a:ln/>
              <a:solidFill>
                <a:srgbClr val="0000CC"/>
              </a:solidFill>
            </a:endParaRPr>
          </a:p>
          <a:p>
            <a:pPr marL="542925" indent="-542925">
              <a:lnSpc>
                <a:spcPts val="1800"/>
              </a:lnSpc>
              <a:buClr>
                <a:schemeClr val="tx1">
                  <a:lumMod val="85000"/>
                  <a:lumOff val="15000"/>
                </a:schemeClr>
              </a:buClr>
              <a:buSzPct val="110000"/>
              <a:buFont typeface="+mj-lt"/>
              <a:buAutoNum type="arabicPeriod"/>
            </a:pPr>
            <a:r>
              <a:rPr lang="en-US" i="1" dirty="0">
                <a:ln w="0"/>
                <a:effectLst>
                  <a:outerShdw blurRad="38100" dist="19050" dir="2700000" algn="tl" rotWithShape="0">
                    <a:schemeClr val="dk1">
                      <a:alpha val="40000"/>
                    </a:schemeClr>
                  </a:outerShdw>
                </a:effectLst>
              </a:rPr>
              <a:t>97/43/EURATOM</a:t>
            </a:r>
            <a:r>
              <a:rPr lang="pl-PL" i="1" dirty="0">
                <a:ln w="0"/>
                <a:effectLst>
                  <a:outerShdw blurRad="38100" dist="19050" dir="2700000" algn="tl" rotWithShape="0">
                    <a:schemeClr val="dk1">
                      <a:alpha val="40000"/>
                    </a:schemeClr>
                  </a:outerShdw>
                </a:effectLst>
              </a:rPr>
              <a:t>: </a:t>
            </a:r>
            <a:r>
              <a:rPr lang="en-US" i="1" dirty="0">
                <a:ln w="0"/>
                <a:effectLst>
                  <a:outerShdw blurRad="38100" dist="19050" dir="2700000" algn="tl" rotWithShape="0">
                    <a:schemeClr val="dk1">
                      <a:alpha val="40000"/>
                    </a:schemeClr>
                  </a:outerShdw>
                </a:effectLst>
              </a:rPr>
              <a:t>Council Directive of 30 June 1997 on health protection of individuals against the dangers of ionizing radiation in relation to medical exposure, and repealing Directive 84/466/EURATOM.</a:t>
            </a:r>
            <a:endParaRPr lang="pl-PL" i="1" dirty="0">
              <a:ln w="0"/>
              <a:effectLst>
                <a:outerShdw blurRad="38100" dist="19050" dir="2700000" algn="tl" rotWithShape="0">
                  <a:schemeClr val="dk1">
                    <a:alpha val="40000"/>
                  </a:schemeClr>
                </a:outerShdw>
              </a:effectLst>
            </a:endParaRPr>
          </a:p>
          <a:p>
            <a:pPr lvl="1">
              <a:lnSpc>
                <a:spcPts val="1800"/>
              </a:lnSpc>
              <a:buClr>
                <a:schemeClr val="tx1">
                  <a:lumMod val="85000"/>
                  <a:lumOff val="15000"/>
                </a:schemeClr>
              </a:buClr>
              <a:buSzPct val="110000"/>
            </a:pPr>
            <a:r>
              <a:rPr lang="pl-PL" sz="2000" i="1" dirty="0">
                <a:ln/>
                <a:solidFill>
                  <a:srgbClr val="0000CC"/>
                </a:solidFill>
              </a:rPr>
              <a:t>(</a:t>
            </a:r>
            <a:r>
              <a:rPr lang="pl-PL" sz="2000" i="1" spc="-50" dirty="0">
                <a:ln/>
                <a:solidFill>
                  <a:srgbClr val="0000CC"/>
                </a:solidFill>
              </a:rPr>
              <a:t>narażenie pacjentów poddanych medycznej procedurze radiologicznej</a:t>
            </a:r>
            <a:r>
              <a:rPr lang="pl-PL" sz="2000" i="1" dirty="0">
                <a:ln/>
                <a:solidFill>
                  <a:srgbClr val="0000CC"/>
                </a:solidFill>
              </a:rPr>
              <a:t>)</a:t>
            </a:r>
          </a:p>
          <a:p>
            <a:pPr marL="914400" lvl="1" indent="-457200">
              <a:lnSpc>
                <a:spcPts val="1800"/>
              </a:lnSpc>
              <a:buClr>
                <a:schemeClr val="tx1">
                  <a:lumMod val="85000"/>
                  <a:lumOff val="15000"/>
                </a:schemeClr>
              </a:buClr>
              <a:buSzPct val="110000"/>
              <a:buFont typeface="+mj-lt"/>
              <a:buAutoNum type="arabicPeriod"/>
            </a:pPr>
            <a:endParaRPr lang="pl-PL" sz="2000" i="1" dirty="0">
              <a:ln/>
              <a:solidFill>
                <a:srgbClr val="0000CC"/>
              </a:solidFill>
            </a:endParaRPr>
          </a:p>
          <a:p>
            <a:pPr marL="542925" indent="-542925">
              <a:lnSpc>
                <a:spcPts val="1800"/>
              </a:lnSpc>
              <a:buClr>
                <a:schemeClr val="tx1">
                  <a:lumMod val="85000"/>
                  <a:lumOff val="15000"/>
                </a:schemeClr>
              </a:buClr>
              <a:buSzPct val="110000"/>
              <a:buFont typeface="+mj-lt"/>
              <a:buAutoNum type="arabicPeriod"/>
            </a:pPr>
            <a:r>
              <a:rPr lang="en-US" i="1" dirty="0">
                <a:ln w="0"/>
                <a:effectLst>
                  <a:outerShdw blurRad="38100" dist="19050" dir="2700000" algn="tl" rotWithShape="0">
                    <a:schemeClr val="dk1">
                      <a:alpha val="40000"/>
                    </a:schemeClr>
                  </a:outerShdw>
                </a:effectLst>
              </a:rPr>
              <a:t>90/641/EURATOM</a:t>
            </a:r>
            <a:r>
              <a:rPr lang="pl-PL" i="1" dirty="0">
                <a:ln w="0"/>
                <a:effectLst>
                  <a:outerShdw blurRad="38100" dist="19050" dir="2700000" algn="tl" rotWithShape="0">
                    <a:schemeClr val="dk1">
                      <a:alpha val="40000"/>
                    </a:schemeClr>
                  </a:outerShdw>
                </a:effectLst>
              </a:rPr>
              <a:t>: </a:t>
            </a:r>
            <a:r>
              <a:rPr lang="en-US" i="1" dirty="0">
                <a:ln w="0"/>
                <a:effectLst>
                  <a:outerShdw blurRad="38100" dist="19050" dir="2700000" algn="tl" rotWithShape="0">
                    <a:schemeClr val="dk1">
                      <a:alpha val="40000"/>
                    </a:schemeClr>
                  </a:outerShdw>
                </a:effectLst>
              </a:rPr>
              <a:t>Council Directive of 4 December 1990 on the operational protection of outside workers exposed to the risk of ionizing radiation during their activities in controlled areas.</a:t>
            </a:r>
            <a:endParaRPr lang="pl-PL" i="1" dirty="0">
              <a:ln w="0"/>
              <a:effectLst>
                <a:outerShdw blurRad="38100" dist="19050" dir="2700000" algn="tl" rotWithShape="0">
                  <a:schemeClr val="dk1">
                    <a:alpha val="40000"/>
                  </a:schemeClr>
                </a:outerShdw>
              </a:effectLst>
            </a:endParaRPr>
          </a:p>
          <a:p>
            <a:pPr lvl="1">
              <a:lnSpc>
                <a:spcPts val="1800"/>
              </a:lnSpc>
              <a:buClr>
                <a:schemeClr val="tx1">
                  <a:lumMod val="85000"/>
                  <a:lumOff val="15000"/>
                </a:schemeClr>
              </a:buClr>
              <a:buSzPct val="110000"/>
            </a:pPr>
            <a:r>
              <a:rPr lang="pl-PL" sz="2000" i="1" dirty="0">
                <a:ln/>
                <a:solidFill>
                  <a:srgbClr val="0000CC"/>
                </a:solidFill>
              </a:rPr>
              <a:t>(ochrona przed prom. jon. pracowników zewnętrznych narażonych podczas pracy na terenie kontrolowanym)</a:t>
            </a:r>
          </a:p>
          <a:p>
            <a:pPr marL="914400" lvl="1" indent="-457200">
              <a:lnSpc>
                <a:spcPts val="1800"/>
              </a:lnSpc>
              <a:buClr>
                <a:schemeClr val="tx1">
                  <a:lumMod val="85000"/>
                  <a:lumOff val="15000"/>
                </a:schemeClr>
              </a:buClr>
              <a:buSzPct val="110000"/>
              <a:buFont typeface="+mj-lt"/>
              <a:buAutoNum type="arabicPeriod"/>
            </a:pPr>
            <a:endParaRPr lang="pl-PL" sz="2000" i="1" dirty="0">
              <a:ln/>
              <a:solidFill>
                <a:srgbClr val="0000CC"/>
              </a:solidFill>
            </a:endParaRPr>
          </a:p>
          <a:p>
            <a:pPr marL="542925" indent="-542925">
              <a:lnSpc>
                <a:spcPts val="1800"/>
              </a:lnSpc>
              <a:buClr>
                <a:schemeClr val="tx1">
                  <a:lumMod val="85000"/>
                  <a:lumOff val="15000"/>
                </a:schemeClr>
              </a:buClr>
              <a:buSzPct val="110000"/>
              <a:buFont typeface="+mj-lt"/>
              <a:buAutoNum type="arabicPeriod"/>
            </a:pPr>
            <a:r>
              <a:rPr lang="en-US" i="1" dirty="0">
                <a:ln w="0"/>
                <a:effectLst>
                  <a:outerShdw blurRad="38100" dist="19050" dir="2700000" algn="tl" rotWithShape="0">
                    <a:schemeClr val="dk1">
                      <a:alpha val="40000"/>
                    </a:schemeClr>
                  </a:outerShdw>
                </a:effectLst>
              </a:rPr>
              <a:t>89/618/EURATOM</a:t>
            </a:r>
            <a:r>
              <a:rPr lang="pl-PL" i="1" dirty="0">
                <a:ln w="0"/>
                <a:effectLst>
                  <a:outerShdw blurRad="38100" dist="19050" dir="2700000" algn="tl" rotWithShape="0">
                    <a:schemeClr val="dk1">
                      <a:alpha val="40000"/>
                    </a:schemeClr>
                  </a:outerShdw>
                </a:effectLst>
              </a:rPr>
              <a:t>: </a:t>
            </a:r>
            <a:r>
              <a:rPr lang="en-US" i="1" dirty="0">
                <a:ln w="0"/>
                <a:effectLst>
                  <a:outerShdw blurRad="38100" dist="19050" dir="2700000" algn="tl" rotWithShape="0">
                    <a:schemeClr val="dk1">
                      <a:alpha val="40000"/>
                    </a:schemeClr>
                  </a:outerShdw>
                </a:effectLst>
              </a:rPr>
              <a:t>Council Directive of 27 November 1989 on informing the general public about health protection measures to be applied and steps to be taken in the event of a radiological emergency </a:t>
            </a:r>
            <a:endParaRPr lang="pl-PL" i="1" dirty="0">
              <a:ln w="0"/>
              <a:effectLst>
                <a:outerShdw blurRad="38100" dist="19050" dir="2700000" algn="tl" rotWithShape="0">
                  <a:schemeClr val="dk1">
                    <a:alpha val="40000"/>
                  </a:schemeClr>
                </a:outerShdw>
              </a:effectLst>
            </a:endParaRPr>
          </a:p>
          <a:p>
            <a:pPr marL="457200" lvl="2">
              <a:lnSpc>
                <a:spcPts val="1800"/>
              </a:lnSpc>
              <a:buClr>
                <a:schemeClr val="tx1">
                  <a:lumMod val="85000"/>
                  <a:lumOff val="15000"/>
                </a:schemeClr>
              </a:buClr>
              <a:buSzPct val="110000"/>
            </a:pPr>
            <a:r>
              <a:rPr lang="pl-PL" sz="2000" i="1" dirty="0">
                <a:ln/>
                <a:solidFill>
                  <a:srgbClr val="0000CC"/>
                </a:solidFill>
              </a:rPr>
              <a:t>( w sp. informacji wyprzedzającej dla ludności na wypadek zdarzenia radiacyjnego)</a:t>
            </a:r>
          </a:p>
          <a:p>
            <a:pPr marL="542925" indent="-542925">
              <a:buClr>
                <a:srgbClr val="0066FF"/>
              </a:buClr>
              <a:buSzPct val="190000"/>
              <a:buFont typeface="Wingdings" panose="05000000000000000000" pitchFamily="2" charset="2"/>
              <a:buChar char="§"/>
            </a:pPr>
            <a:endParaRPr lang="pl-PL" sz="1400" dirty="0"/>
          </a:p>
        </p:txBody>
      </p:sp>
    </p:spTree>
    <p:extLst>
      <p:ext uri="{BB962C8B-B14F-4D97-AF65-F5344CB8AC3E}">
        <p14:creationId xmlns:p14="http://schemas.microsoft.com/office/powerpoint/2010/main" val="2325707566"/>
      </p:ext>
    </p:extLst>
  </p:cSld>
  <p:clrMapOvr>
    <a:masterClrMapping/>
  </p:clrMapOvr>
  <mc:AlternateContent xmlns:mc="http://schemas.openxmlformats.org/markup-compatibility/2006" xmlns:p14="http://schemas.microsoft.com/office/powerpoint/2010/main">
    <mc:Choice Requires="p14">
      <p:transition spd="slow" p14:dur="2000" advTm="89295"/>
    </mc:Choice>
    <mc:Fallback xmlns="">
      <p:transition spd="slow" advTm="8929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0.1"/>
</p:tagLst>
</file>

<file path=ppt/tags/tag2.xml><?xml version="1.0" encoding="utf-8"?>
<p:tagLst xmlns:a="http://schemas.openxmlformats.org/drawingml/2006/main" xmlns:r="http://schemas.openxmlformats.org/officeDocument/2006/relationships" xmlns:p="http://schemas.openxmlformats.org/presentationml/2006/main">
  <p:tag name="TIMING" val="|74.1"/>
</p:tagLst>
</file>

<file path=ppt/tags/tag3.xml><?xml version="1.0" encoding="utf-8"?>
<p:tagLst xmlns:a="http://schemas.openxmlformats.org/drawingml/2006/main" xmlns:r="http://schemas.openxmlformats.org/officeDocument/2006/relationships" xmlns:p="http://schemas.openxmlformats.org/presentationml/2006/main">
  <p:tag name="TIMING" val="|19.1|0.9|1.4|3.9"/>
</p:tagLst>
</file>

<file path=ppt/tags/tag4.xml><?xml version="1.0" encoding="utf-8"?>
<p:tagLst xmlns:a="http://schemas.openxmlformats.org/drawingml/2006/main" xmlns:r="http://schemas.openxmlformats.org/officeDocument/2006/relationships" xmlns:p="http://schemas.openxmlformats.org/presentationml/2006/main">
  <p:tag name="TIMING" val="|16.5"/>
</p:tagLst>
</file>

<file path=ppt/tags/tag5.xml><?xml version="1.0" encoding="utf-8"?>
<p:tagLst xmlns:a="http://schemas.openxmlformats.org/drawingml/2006/main" xmlns:r="http://schemas.openxmlformats.org/officeDocument/2006/relationships" xmlns:p="http://schemas.openxmlformats.org/presentationml/2006/main">
  <p:tag name="TIMING" val="|1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dirty="0" smtClean="0">
            <a:ln>
              <a:noFill/>
            </a:ln>
            <a:solidFill>
              <a:schemeClr val="tx2">
                <a:lumMod val="75000"/>
              </a:schemeClr>
            </a:solidFill>
            <a:effectLst/>
            <a:latin typeface="Cambria" pitchFamily="18" charset="0"/>
            <a:ea typeface="Times New Roman" pitchFamily="18"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14880</TotalTime>
  <Words>6295</Words>
  <Application>Microsoft Office PowerPoint</Application>
  <PresentationFormat>Pokaz na ekranie (4:3)</PresentationFormat>
  <Paragraphs>863</Paragraphs>
  <Slides>47</Slides>
  <Notes>47</Notes>
  <HiddenSlides>0</HiddenSlides>
  <MMClips>3</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47</vt:i4>
      </vt:variant>
    </vt:vector>
  </HeadingPairs>
  <TitlesOfParts>
    <vt:vector size="58" baseType="lpstr">
      <vt:lpstr>AR BLANCA</vt:lpstr>
      <vt:lpstr>Arial</vt:lpstr>
      <vt:lpstr>Calibri</vt:lpstr>
      <vt:lpstr>Cambria</vt:lpstr>
      <vt:lpstr>Cambria Math</vt:lpstr>
      <vt:lpstr>Courier New</vt:lpstr>
      <vt:lpstr>Symbol</vt:lpstr>
      <vt:lpstr>Tahoma</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Pawel</dc:creator>
  <cp:lastModifiedBy>Pawel Krajewski</cp:lastModifiedBy>
  <cp:revision>723</cp:revision>
  <cp:lastPrinted>2016-09-26T10:59:35Z</cp:lastPrinted>
  <dcterms:created xsi:type="dcterms:W3CDTF">2007-02-24T11:53:26Z</dcterms:created>
  <dcterms:modified xsi:type="dcterms:W3CDTF">2016-09-29T20:54:45Z</dcterms:modified>
</cp:coreProperties>
</file>