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drawings/drawing10.xml" ContentType="application/vnd.openxmlformats-officedocument.drawingml.chartshapes+xml"/>
  <Override PartName="/ppt/charts/chart11.xml" ContentType="application/vnd.openxmlformats-officedocument.drawingml.chart+xml"/>
  <Override PartName="/ppt/drawings/drawing1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104"/>
  </p:notesMasterIdLst>
  <p:handoutMasterIdLst>
    <p:handoutMasterId r:id="rId105"/>
  </p:handoutMasterIdLst>
  <p:sldIdLst>
    <p:sldId id="462" r:id="rId2"/>
    <p:sldId id="503" r:id="rId3"/>
    <p:sldId id="261" r:id="rId4"/>
    <p:sldId id="506" r:id="rId5"/>
    <p:sldId id="262" r:id="rId6"/>
    <p:sldId id="463" r:id="rId7"/>
    <p:sldId id="504" r:id="rId8"/>
    <p:sldId id="490" r:id="rId9"/>
    <p:sldId id="492" r:id="rId10"/>
    <p:sldId id="263" r:id="rId11"/>
    <p:sldId id="265" r:id="rId12"/>
    <p:sldId id="264" r:id="rId13"/>
    <p:sldId id="267" r:id="rId14"/>
    <p:sldId id="389" r:id="rId15"/>
    <p:sldId id="390" r:id="rId16"/>
    <p:sldId id="391" r:id="rId17"/>
    <p:sldId id="392" r:id="rId18"/>
    <p:sldId id="394" r:id="rId19"/>
    <p:sldId id="507" r:id="rId20"/>
    <p:sldId id="498" r:id="rId21"/>
    <p:sldId id="396" r:id="rId22"/>
    <p:sldId id="397" r:id="rId23"/>
    <p:sldId id="269" r:id="rId24"/>
    <p:sldId id="290" r:id="rId25"/>
    <p:sldId id="517" r:id="rId26"/>
    <p:sldId id="518" r:id="rId27"/>
    <p:sldId id="519" r:id="rId28"/>
    <p:sldId id="337" r:id="rId29"/>
    <p:sldId id="338" r:id="rId30"/>
    <p:sldId id="487" r:id="rId31"/>
    <p:sldId id="488" r:id="rId32"/>
    <p:sldId id="296" r:id="rId33"/>
    <p:sldId id="511" r:id="rId34"/>
    <p:sldId id="297" r:id="rId35"/>
    <p:sldId id="520" r:id="rId36"/>
    <p:sldId id="521" r:id="rId37"/>
    <p:sldId id="434" r:id="rId38"/>
    <p:sldId id="435" r:id="rId39"/>
    <p:sldId id="436" r:id="rId40"/>
    <p:sldId id="437" r:id="rId41"/>
    <p:sldId id="440" r:id="rId42"/>
    <p:sldId id="513" r:id="rId43"/>
    <p:sldId id="514" r:id="rId44"/>
    <p:sldId id="512" r:id="rId45"/>
    <p:sldId id="441" r:id="rId46"/>
    <p:sldId id="442" r:id="rId47"/>
    <p:sldId id="522" r:id="rId48"/>
    <p:sldId id="446" r:id="rId49"/>
    <p:sldId id="270" r:id="rId50"/>
    <p:sldId id="271" r:id="rId51"/>
    <p:sldId id="301" r:id="rId52"/>
    <p:sldId id="302" r:id="rId53"/>
    <p:sldId id="303" r:id="rId54"/>
    <p:sldId id="316" r:id="rId55"/>
    <p:sldId id="318" r:id="rId56"/>
    <p:sldId id="449" r:id="rId57"/>
    <p:sldId id="508" r:id="rId58"/>
    <p:sldId id="509" r:id="rId59"/>
    <p:sldId id="510" r:id="rId60"/>
    <p:sldId id="524" r:id="rId61"/>
    <p:sldId id="525" r:id="rId62"/>
    <p:sldId id="523" r:id="rId63"/>
    <p:sldId id="526" r:id="rId64"/>
    <p:sldId id="268" r:id="rId65"/>
    <p:sldId id="331" r:id="rId66"/>
    <p:sldId id="287" r:id="rId67"/>
    <p:sldId id="289" r:id="rId68"/>
    <p:sldId id="272" r:id="rId69"/>
    <p:sldId id="273" r:id="rId70"/>
    <p:sldId id="274" r:id="rId71"/>
    <p:sldId id="275" r:id="rId72"/>
    <p:sldId id="415" r:id="rId73"/>
    <p:sldId id="416" r:id="rId74"/>
    <p:sldId id="417" r:id="rId75"/>
    <p:sldId id="420" r:id="rId76"/>
    <p:sldId id="515" r:id="rId77"/>
    <p:sldId id="454" r:id="rId78"/>
    <p:sldId id="421" r:id="rId79"/>
    <p:sldId id="451" r:id="rId80"/>
    <p:sldId id="452" r:id="rId81"/>
    <p:sldId id="453" r:id="rId82"/>
    <p:sldId id="533" r:id="rId83"/>
    <p:sldId id="532" r:id="rId84"/>
    <p:sldId id="428" r:id="rId85"/>
    <p:sldId id="534" r:id="rId86"/>
    <p:sldId id="535" r:id="rId87"/>
    <p:sldId id="536" r:id="rId88"/>
    <p:sldId id="537" r:id="rId89"/>
    <p:sldId id="538" r:id="rId90"/>
    <p:sldId id="539" r:id="rId91"/>
    <p:sldId id="540" r:id="rId92"/>
    <p:sldId id="541" r:id="rId93"/>
    <p:sldId id="542" r:id="rId94"/>
    <p:sldId id="543" r:id="rId95"/>
    <p:sldId id="531" r:id="rId96"/>
    <p:sldId id="430" r:id="rId97"/>
    <p:sldId id="425" r:id="rId98"/>
    <p:sldId id="426" r:id="rId99"/>
    <p:sldId id="427" r:id="rId100"/>
    <p:sldId id="502" r:id="rId101"/>
    <p:sldId id="527" r:id="rId102"/>
    <p:sldId id="544" r:id="rId103"/>
  </p:sldIdLst>
  <p:sldSz cx="9144000" cy="6858000" type="screen4x3"/>
  <p:notesSz cx="6881813" cy="10002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2" pos="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FFFF"/>
    <a:srgbClr val="00FFFF"/>
    <a:srgbClr val="EA106D"/>
    <a:srgbClr val="F31535"/>
    <a:srgbClr val="F20034"/>
    <a:srgbClr val="CC0000"/>
    <a:srgbClr val="EEECFE"/>
    <a:srgbClr val="D9D4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>
      <p:cViewPr varScale="1">
        <p:scale>
          <a:sx n="79" d="100"/>
          <a:sy n="79" d="100"/>
        </p:scale>
        <p:origin x="1531" y="62"/>
      </p:cViewPr>
      <p:guideLst>
        <p:guide orient="horz" pos="935"/>
        <p:guide pos="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104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image" Target="../media/image34.jpeg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package" Target="../embeddings/Microsoft_Excel_Worksheet9.xlsx"/><Relationship Id="rId1" Type="http://schemas.openxmlformats.org/officeDocument/2006/relationships/image" Target="../media/image34.jpeg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package" Target="../embeddings/Microsoft_Excel_Worksheet10.xlsx"/><Relationship Id="rId1" Type="http://schemas.openxmlformats.org/officeDocument/2006/relationships/image" Target="../media/image34.jpeg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Microsoft_Excel_Worksheet6.xlsx"/><Relationship Id="rId1" Type="http://schemas.openxmlformats.org/officeDocument/2006/relationships/image" Target="../media/image34.jpeg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 lang="pl-PL" sz="1600">
                <a:solidFill>
                  <a:srgbClr val="0000CC"/>
                </a:solidFill>
                <a:latin typeface="Tahoma" pitchFamily="34" charset="0"/>
                <a:cs typeface="Tahoma" pitchFamily="34" charset="0"/>
              </a:defRPr>
            </a:pPr>
            <a:r>
              <a:rPr lang="pl-PL" sz="1800" b="0" kern="12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Udział różnych źródeł promieniowania jonizującego w średniej rocznej dawce efektywnej statystycznego mieszkańca Polski w 2012 r.</a:t>
            </a:r>
            <a:endParaRPr lang="en-US" sz="1800" b="0" kern="1200" dirty="0">
              <a:ln w="11430"/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c:rich>
      </c:tx>
      <c:layout>
        <c:manualLayout>
          <c:xMode val="edge"/>
          <c:yMode val="edge"/>
          <c:x val="0.13749628171478565"/>
          <c:y val="1.7977472952396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527744969378829"/>
          <c:y val="0.23493899062230211"/>
          <c:w val="0.81472255030621177"/>
          <c:h val="0.73086889389154408"/>
        </c:manualLayout>
      </c:layout>
      <c:ofPieChart>
        <c:ofPieType val="bar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Dawki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D93D-4AF3-9CB0-57A6F868F979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cap="rnd">
                <a:miter lim="800000"/>
              </a:ln>
            </c:spPr>
            <c:extLst>
              <c:ext xmlns:c16="http://schemas.microsoft.com/office/drawing/2014/chart" uri="{C3380CC4-5D6E-409C-BE32-E72D297353CC}">
                <c16:uniqueId val="{00000003-D93D-4AF3-9CB0-57A6F868F979}"/>
              </c:ext>
            </c:extLst>
          </c:dPt>
          <c:dPt>
            <c:idx val="2"/>
            <c:bubble3D val="0"/>
            <c:spPr>
              <a:solidFill>
                <a:srgbClr val="0000CC"/>
              </a:solidFill>
            </c:spPr>
            <c:extLst>
              <c:ext xmlns:c16="http://schemas.microsoft.com/office/drawing/2014/chart" uri="{C3380CC4-5D6E-409C-BE32-E72D297353CC}">
                <c16:uniqueId val="{00000005-D93D-4AF3-9CB0-57A6F868F979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D93D-4AF3-9CB0-57A6F868F979}"/>
              </c:ext>
            </c:extLst>
          </c:dPt>
          <c:dPt>
            <c:idx val="4"/>
            <c:bubble3D val="0"/>
            <c:spPr>
              <a:solidFill>
                <a:schemeClr val="accent3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D93D-4AF3-9CB0-57A6F868F979}"/>
              </c:ext>
            </c:extLst>
          </c:dPt>
          <c:dPt>
            <c:idx val="5"/>
            <c:bubble3D val="0"/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extLst>
              <c:ext xmlns:c16="http://schemas.microsoft.com/office/drawing/2014/chart" uri="{C3380CC4-5D6E-409C-BE32-E72D297353CC}">
                <c16:uniqueId val="{0000000B-D93D-4AF3-9CB0-57A6F868F979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D-D93D-4AF3-9CB0-57A6F868F979}"/>
              </c:ext>
            </c:extLst>
          </c:dPt>
          <c:dPt>
            <c:idx val="7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F-D93D-4AF3-9CB0-57A6F868F979}"/>
              </c:ext>
            </c:extLst>
          </c:dPt>
          <c:dPt>
            <c:idx val="8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11-D93D-4AF3-9CB0-57A6F868F979}"/>
              </c:ext>
            </c:extLst>
          </c:dPt>
          <c:dLbls>
            <c:dLbl>
              <c:idx val="1"/>
              <c:layout>
                <c:manualLayout>
                  <c:x val="-4.6516841644794402E-2"/>
                  <c:y val="-0.1304551131755059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3D-4AF3-9CB0-57A6F868F979}"/>
                </c:ext>
              </c:extLst>
            </c:dLbl>
            <c:dLbl>
              <c:idx val="2"/>
              <c:layout>
                <c:manualLayout>
                  <c:x val="2.2222222222222244E-2"/>
                  <c:y val="4.6055045669544444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93D-4AF3-9CB0-57A6F868F979}"/>
                </c:ext>
              </c:extLst>
            </c:dLbl>
            <c:dLbl>
              <c:idx val="3"/>
              <c:layout>
                <c:manualLayout>
                  <c:x val="1.4906167979002625E-2"/>
                  <c:y val="5.988291521946442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93D-4AF3-9CB0-57A6F868F979}"/>
                </c:ext>
              </c:extLst>
            </c:dLbl>
            <c:dLbl>
              <c:idx val="4"/>
              <c:layout>
                <c:manualLayout>
                  <c:x val="1.0047681539807533E-2"/>
                  <c:y val="8.0126839486331911E-2"/>
                </c:manualLayout>
              </c:layout>
              <c:tx>
                <c:rich>
                  <a:bodyPr/>
                  <a:lstStyle/>
                  <a:p>
                    <a:r>
                      <a:rPr lang="pl-PL" dirty="0"/>
                      <a:t>z</a:t>
                    </a:r>
                    <a:r>
                      <a:rPr lang="pl-PL"/>
                      <a:t>iemskie promieniowanie gamma
450
13.4%</a:t>
                    </a:r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93D-4AF3-9CB0-57A6F868F979}"/>
                </c:ext>
              </c:extLst>
            </c:dLbl>
            <c:dLbl>
              <c:idx val="5"/>
              <c:layout>
                <c:manualLayout>
                  <c:x val="-9.8424978127734125E-2"/>
                  <c:y val="-3.8090873239300334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93D-4AF3-9CB0-57A6F868F979}"/>
                </c:ext>
              </c:extLst>
            </c:dLbl>
            <c:dLbl>
              <c:idx val="6"/>
              <c:layout>
                <c:manualLayout>
                  <c:x val="-0.12361111111111116"/>
                  <c:y val="-4.9671147112284778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93D-4AF3-9CB0-57A6F868F979}"/>
                </c:ext>
              </c:extLst>
            </c:dLbl>
            <c:dLbl>
              <c:idx val="7"/>
              <c:layout>
                <c:manualLayout>
                  <c:x val="-3.074070428696413E-2"/>
                  <c:y val="6.918889196639738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93D-4AF3-9CB0-57A6F868F979}"/>
                </c:ext>
              </c:extLst>
            </c:dLbl>
            <c:dLbl>
              <c:idx val="8"/>
              <c:layout>
                <c:manualLayout>
                  <c:x val="-0.15996391076115496"/>
                  <c:y val="-3.0901907641086617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sztuczne
904</a:t>
                    </a:r>
                  </a:p>
                  <a:p>
                    <a:r>
                      <a:rPr lang="en-US" sz="1400" dirty="0"/>
                      <a:t>27.0%</a:t>
                    </a:r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93D-4AF3-9CB0-57A6F868F979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l-PL" sz="1400" b="1">
                    <a:latin typeface="Tahoma" pitchFamily="34" charset="0"/>
                    <a:cs typeface="Tahoma" pitchFamily="34" charset="0"/>
                  </a:defRPr>
                </a:pPr>
                <a:endParaRPr lang="pl-PL"/>
              </a:p>
            </c:txPr>
            <c:dLblPos val="bestFit"/>
            <c:showLegendKey val="1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toron</c:v>
                </c:pt>
                <c:pt idx="1">
                  <c:v>radon Rn-222</c:v>
                </c:pt>
                <c:pt idx="2">
                  <c:v>promieniowanie kosmiczne</c:v>
                </c:pt>
                <c:pt idx="3">
                  <c:v>skażenie wewnętrzne</c:v>
                </c:pt>
                <c:pt idx="4">
                  <c:v>promieniowanie gamma</c:v>
                </c:pt>
                <c:pt idx="5">
                  <c:v>diagnostyka medyczna</c:v>
                </c:pt>
                <c:pt idx="6">
                  <c:v>awaria czarnobylska</c:v>
                </c:pt>
                <c:pt idx="7">
                  <c:v>inne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66</c:v>
                </c:pt>
                <c:pt idx="1">
                  <c:v>1360</c:v>
                </c:pt>
                <c:pt idx="2">
                  <c:v>290</c:v>
                </c:pt>
                <c:pt idx="3">
                  <c:v>280</c:v>
                </c:pt>
                <c:pt idx="4">
                  <c:v>450</c:v>
                </c:pt>
                <c:pt idx="5">
                  <c:v>850</c:v>
                </c:pt>
                <c:pt idx="6">
                  <c:v>14</c:v>
                </c:pt>
                <c:pt idx="7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D93D-4AF3-9CB0-57A6F868F979}"/>
            </c:ext>
          </c:extLst>
        </c:ser>
        <c:ser>
          <c:idx val="1"/>
          <c:order val="1"/>
          <c:tx>
            <c:v>Procent</c:v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Sheet1!$C$2:$C$9</c:f>
              <c:numCache>
                <c:formatCode>0.0%</c:formatCode>
                <c:ptCount val="8"/>
                <c:pt idx="0">
                  <c:v>1.9701492537313441E-2</c:v>
                </c:pt>
                <c:pt idx="1">
                  <c:v>0.40597014925373132</c:v>
                </c:pt>
                <c:pt idx="2">
                  <c:v>8.6567164179104608E-2</c:v>
                </c:pt>
                <c:pt idx="3">
                  <c:v>8.3582089552238864E-2</c:v>
                </c:pt>
                <c:pt idx="4">
                  <c:v>0.13432835820895517</c:v>
                </c:pt>
                <c:pt idx="5">
                  <c:v>0.25373134328358188</c:v>
                </c:pt>
                <c:pt idx="6">
                  <c:v>4.1791044776119399E-3</c:v>
                </c:pt>
                <c:pt idx="7">
                  <c:v>1.1940298507462704E-2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D93D-4AF3-9CB0-57A6F868F979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gapWidth val="24"/>
        <c:secondPieSize val="75"/>
        <c:serLines/>
      </c:ofPieChart>
      <c:spPr>
        <a:noFill/>
        <a:ln w="25389">
          <a:noFill/>
        </a:ln>
      </c:spPr>
    </c:plotArea>
    <c:plotVisOnly val="1"/>
    <c:dispBlanksAs val="zero"/>
    <c:showDLblsOverMax val="0"/>
  </c:chart>
  <c:txPr>
    <a:bodyPr/>
    <a:lstStyle/>
    <a:p>
      <a:pPr>
        <a:defRPr sz="1799"/>
      </a:pPr>
      <a:endParaRPr lang="pl-PL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 lang="pl-PL" sz="1400">
                <a:solidFill>
                  <a:srgbClr val="0000CC"/>
                </a:solidFill>
                <a:latin typeface="Tahoma" pitchFamily="34" charset="0"/>
                <a:cs typeface="Tahoma" pitchFamily="34" charset="0"/>
              </a:defRPr>
            </a:pPr>
            <a:r>
              <a:rPr lang="pl-PL" sz="1400" b="1" cap="none" spc="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itchFamily="34" charset="0"/>
                <a:cs typeface="Tahoma" pitchFamily="34" charset="0"/>
              </a:rPr>
              <a:t>Udział różnych źródeł promieniowania jonizującego w średniej rocznej dawce efektywnej statystycznego mieszkańca Polski</a:t>
            </a:r>
            <a:r>
              <a:rPr lang="pl-PL" sz="1400" b="1" cap="none" spc="0" baseline="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itchFamily="34" charset="0"/>
                <a:cs typeface="Tahoma" pitchFamily="34" charset="0"/>
              </a:rPr>
              <a:t> w 2007 r.</a:t>
            </a:r>
          </a:p>
          <a:p>
            <a:pPr>
              <a:defRPr lang="pl-PL" sz="1400">
                <a:solidFill>
                  <a:srgbClr val="0000CC"/>
                </a:solidFill>
                <a:latin typeface="Tahoma" pitchFamily="34" charset="0"/>
                <a:cs typeface="Tahoma" pitchFamily="34" charset="0"/>
              </a:defRPr>
            </a:pPr>
            <a:endParaRPr lang="en-US" sz="1400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c:rich>
      </c:tx>
      <c:layout>
        <c:manualLayout>
          <c:xMode val="edge"/>
          <c:yMode val="edge"/>
          <c:x val="0.11527407407407413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8333005249343904E-2"/>
          <c:y val="0.19099405673866621"/>
          <c:w val="0.89805588363954558"/>
          <c:h val="0.804776302079517"/>
        </c:manualLayout>
      </c:layout>
      <c:ofPieChart>
        <c:ofPieType val="bar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Dawki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3F3F-4F5A-A1F5-DFAB6C1E6234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cap="rnd">
                <a:miter lim="800000"/>
              </a:ln>
            </c:spPr>
            <c:extLst>
              <c:ext xmlns:c16="http://schemas.microsoft.com/office/drawing/2014/chart" uri="{C3380CC4-5D6E-409C-BE32-E72D297353CC}">
                <c16:uniqueId val="{00000003-3F3F-4F5A-A1F5-DFAB6C1E6234}"/>
              </c:ext>
            </c:extLst>
          </c:dPt>
          <c:dPt>
            <c:idx val="2"/>
            <c:bubble3D val="0"/>
            <c:spPr>
              <a:solidFill>
                <a:srgbClr val="0000CC"/>
              </a:solidFill>
            </c:spPr>
            <c:extLst>
              <c:ext xmlns:c16="http://schemas.microsoft.com/office/drawing/2014/chart" uri="{C3380CC4-5D6E-409C-BE32-E72D297353CC}">
                <c16:uniqueId val="{00000005-3F3F-4F5A-A1F5-DFAB6C1E6234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3F3F-4F5A-A1F5-DFAB6C1E6234}"/>
              </c:ext>
            </c:extLst>
          </c:dPt>
          <c:dPt>
            <c:idx val="4"/>
            <c:bubble3D val="0"/>
            <c:spPr>
              <a:solidFill>
                <a:schemeClr val="accent3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3F3F-4F5A-A1F5-DFAB6C1E6234}"/>
              </c:ext>
            </c:extLst>
          </c:dPt>
          <c:dPt>
            <c:idx val="5"/>
            <c:bubble3D val="0"/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extLst>
              <c:ext xmlns:c16="http://schemas.microsoft.com/office/drawing/2014/chart" uri="{C3380CC4-5D6E-409C-BE32-E72D297353CC}">
                <c16:uniqueId val="{0000000B-3F3F-4F5A-A1F5-DFAB6C1E6234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D-3F3F-4F5A-A1F5-DFAB6C1E6234}"/>
              </c:ext>
            </c:extLst>
          </c:dPt>
          <c:dPt>
            <c:idx val="7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F-3F3F-4F5A-A1F5-DFAB6C1E6234}"/>
              </c:ext>
            </c:extLst>
          </c:dPt>
          <c:dPt>
            <c:idx val="8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11-3F3F-4F5A-A1F5-DFAB6C1E6234}"/>
              </c:ext>
            </c:extLst>
          </c:dPt>
          <c:dLbls>
            <c:dLbl>
              <c:idx val="1"/>
              <c:layout>
                <c:manualLayout>
                  <c:x val="-4.6516841644794381E-2"/>
                  <c:y val="-0.1304551131755059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F3F-4F5A-A1F5-DFAB6C1E6234}"/>
                </c:ext>
              </c:extLst>
            </c:dLbl>
            <c:dLbl>
              <c:idx val="2"/>
              <c:layout>
                <c:manualLayout>
                  <c:x val="2.2222222222222244E-2"/>
                  <c:y val="4.6055045669544409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F3F-4F5A-A1F5-DFAB6C1E6234}"/>
                </c:ext>
              </c:extLst>
            </c:dLbl>
            <c:dLbl>
              <c:idx val="3"/>
              <c:layout>
                <c:manualLayout>
                  <c:x val="1.4906167979002622E-2"/>
                  <c:y val="5.9882915219464407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F3F-4F5A-A1F5-DFAB6C1E6234}"/>
                </c:ext>
              </c:extLst>
            </c:dLbl>
            <c:dLbl>
              <c:idx val="4"/>
              <c:layout>
                <c:manualLayout>
                  <c:x val="1.0047681539807533E-2"/>
                  <c:y val="8.0126839486331897E-2"/>
                </c:manualLayout>
              </c:layout>
              <c:tx>
                <c:rich>
                  <a:bodyPr/>
                  <a:lstStyle/>
                  <a:p>
                    <a:r>
                      <a:rPr lang="pl-PL" dirty="0"/>
                      <a:t>z</a:t>
                    </a:r>
                    <a:r>
                      <a:rPr lang="pl-PL"/>
                      <a:t>iemskie promieniowanie gamma
450
13.4%</a:t>
                    </a:r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F3F-4F5A-A1F5-DFAB6C1E6234}"/>
                </c:ext>
              </c:extLst>
            </c:dLbl>
            <c:dLbl>
              <c:idx val="5"/>
              <c:layout>
                <c:manualLayout>
                  <c:x val="-9.8424978127734153E-2"/>
                  <c:y val="-3.8090873239300313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F3F-4F5A-A1F5-DFAB6C1E6234}"/>
                </c:ext>
              </c:extLst>
            </c:dLbl>
            <c:dLbl>
              <c:idx val="6"/>
              <c:layout>
                <c:manualLayout>
                  <c:x val="-0.12361111111111117"/>
                  <c:y val="-4.9671147112284764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F3F-4F5A-A1F5-DFAB6C1E6234}"/>
                </c:ext>
              </c:extLst>
            </c:dLbl>
            <c:dLbl>
              <c:idx val="7"/>
              <c:layout>
                <c:manualLayout>
                  <c:x val="-8.2129483814523049E-2"/>
                  <c:y val="4.7216458785465008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F3F-4F5A-A1F5-DFAB6C1E6234}"/>
                </c:ext>
              </c:extLst>
            </c:dLbl>
            <c:dLbl>
              <c:idx val="8"/>
              <c:layout>
                <c:manualLayout>
                  <c:x val="-0.15996391076115499"/>
                  <c:y val="-3.090190764108661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sztuczne
904</a:t>
                    </a:r>
                  </a:p>
                  <a:p>
                    <a:r>
                      <a:rPr lang="en-US" sz="1400" dirty="0"/>
                      <a:t>27.0%</a:t>
                    </a:r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F3F-4F5A-A1F5-DFAB6C1E623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l-PL" sz="1400" b="1">
                    <a:latin typeface="Tahoma" pitchFamily="34" charset="0"/>
                    <a:cs typeface="Tahoma" pitchFamily="34" charset="0"/>
                  </a:defRPr>
                </a:pPr>
                <a:endParaRPr lang="pl-PL"/>
              </a:p>
            </c:txPr>
            <c:dLblPos val="bestFit"/>
            <c:showLegendKey val="1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toron</c:v>
                </c:pt>
                <c:pt idx="1">
                  <c:v>radon Rn-222</c:v>
                </c:pt>
                <c:pt idx="2">
                  <c:v>promieniowanie kosmiczne</c:v>
                </c:pt>
                <c:pt idx="3">
                  <c:v>skażenie wewnętrzne</c:v>
                </c:pt>
                <c:pt idx="4">
                  <c:v>promieniowanie gamma</c:v>
                </c:pt>
                <c:pt idx="5">
                  <c:v>diagnostyka medyczna</c:v>
                </c:pt>
                <c:pt idx="6">
                  <c:v>awaria czarnobylska</c:v>
                </c:pt>
                <c:pt idx="7">
                  <c:v>inne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66</c:v>
                </c:pt>
                <c:pt idx="1">
                  <c:v>1360</c:v>
                </c:pt>
                <c:pt idx="2">
                  <c:v>290</c:v>
                </c:pt>
                <c:pt idx="3">
                  <c:v>280</c:v>
                </c:pt>
                <c:pt idx="4">
                  <c:v>450</c:v>
                </c:pt>
                <c:pt idx="5">
                  <c:v>850</c:v>
                </c:pt>
                <c:pt idx="6">
                  <c:v>14</c:v>
                </c:pt>
                <c:pt idx="7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F3F-4F5A-A1F5-DFAB6C1E6234}"/>
            </c:ext>
          </c:extLst>
        </c:ser>
        <c:ser>
          <c:idx val="1"/>
          <c:order val="1"/>
          <c:tx>
            <c:v>Procent</c:v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Sheet1!$C$2:$C$9</c:f>
              <c:numCache>
                <c:formatCode>0.0%</c:formatCode>
                <c:ptCount val="8"/>
                <c:pt idx="0">
                  <c:v>1.9701492537313455E-2</c:v>
                </c:pt>
                <c:pt idx="1">
                  <c:v>0.40597014925373132</c:v>
                </c:pt>
                <c:pt idx="2">
                  <c:v>8.6567164179104567E-2</c:v>
                </c:pt>
                <c:pt idx="3">
                  <c:v>8.3582089552238864E-2</c:v>
                </c:pt>
                <c:pt idx="4">
                  <c:v>0.13432835820895517</c:v>
                </c:pt>
                <c:pt idx="5">
                  <c:v>0.25373134328358177</c:v>
                </c:pt>
                <c:pt idx="6">
                  <c:v>4.1791044776119399E-3</c:v>
                </c:pt>
                <c:pt idx="7">
                  <c:v>1.1940298507462702E-2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3F3F-4F5A-A1F5-DFAB6C1E623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gapWidth val="24"/>
        <c:secondPieSize val="75"/>
        <c:serLines/>
      </c:ofPieChart>
      <c:spPr>
        <a:noFill/>
        <a:ln w="25389">
          <a:noFill/>
        </a:ln>
      </c:spPr>
    </c:plotArea>
    <c:plotVisOnly val="1"/>
    <c:dispBlanksAs val="zero"/>
    <c:showDLblsOverMax val="0"/>
  </c:chart>
  <c:txPr>
    <a:bodyPr/>
    <a:lstStyle/>
    <a:p>
      <a:pPr>
        <a:defRPr sz="1799"/>
      </a:pPr>
      <a:endParaRPr lang="pl-PL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 lang="pl-PL" sz="1600">
                <a:solidFill>
                  <a:srgbClr val="0000CC"/>
                </a:solidFill>
                <a:latin typeface="Tahoma" pitchFamily="34" charset="0"/>
                <a:cs typeface="Tahoma" pitchFamily="34" charset="0"/>
              </a:defRPr>
            </a:pPr>
            <a:r>
              <a:rPr lang="pl-PL" sz="1800" b="0" kern="12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Udział różnych źródeł promieniowania jonizującego w średniej rocznej dawce efektywnej statystycznego mieszkańca Polski w 2012 r.</a:t>
            </a:r>
            <a:endParaRPr lang="en-US" sz="1800" b="0" kern="1200" dirty="0">
              <a:ln w="11430"/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c:rich>
      </c:tx>
      <c:layout>
        <c:manualLayout>
          <c:xMode val="edge"/>
          <c:yMode val="edge"/>
          <c:x val="0.13749628171478565"/>
          <c:y val="1.7977472952396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527744969378829"/>
          <c:y val="0.23493899062230211"/>
          <c:w val="0.81472255030621177"/>
          <c:h val="0.73086889389154408"/>
        </c:manualLayout>
      </c:layout>
      <c:ofPieChart>
        <c:ofPieType val="bar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Dawki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D93D-4AF3-9CB0-57A6F868F979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cap="rnd">
                <a:miter lim="800000"/>
              </a:ln>
            </c:spPr>
            <c:extLst>
              <c:ext xmlns:c16="http://schemas.microsoft.com/office/drawing/2014/chart" uri="{C3380CC4-5D6E-409C-BE32-E72D297353CC}">
                <c16:uniqueId val="{00000003-D93D-4AF3-9CB0-57A6F868F979}"/>
              </c:ext>
            </c:extLst>
          </c:dPt>
          <c:dPt>
            <c:idx val="2"/>
            <c:bubble3D val="0"/>
            <c:spPr>
              <a:solidFill>
                <a:srgbClr val="0000CC"/>
              </a:solidFill>
            </c:spPr>
            <c:extLst>
              <c:ext xmlns:c16="http://schemas.microsoft.com/office/drawing/2014/chart" uri="{C3380CC4-5D6E-409C-BE32-E72D297353CC}">
                <c16:uniqueId val="{00000005-D93D-4AF3-9CB0-57A6F868F979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D93D-4AF3-9CB0-57A6F868F979}"/>
              </c:ext>
            </c:extLst>
          </c:dPt>
          <c:dPt>
            <c:idx val="4"/>
            <c:bubble3D val="0"/>
            <c:spPr>
              <a:solidFill>
                <a:schemeClr val="accent3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D93D-4AF3-9CB0-57A6F868F979}"/>
              </c:ext>
            </c:extLst>
          </c:dPt>
          <c:dPt>
            <c:idx val="5"/>
            <c:bubble3D val="0"/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extLst>
              <c:ext xmlns:c16="http://schemas.microsoft.com/office/drawing/2014/chart" uri="{C3380CC4-5D6E-409C-BE32-E72D297353CC}">
                <c16:uniqueId val="{0000000B-D93D-4AF3-9CB0-57A6F868F979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D-D93D-4AF3-9CB0-57A6F868F979}"/>
              </c:ext>
            </c:extLst>
          </c:dPt>
          <c:dPt>
            <c:idx val="7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F-D93D-4AF3-9CB0-57A6F868F979}"/>
              </c:ext>
            </c:extLst>
          </c:dPt>
          <c:dPt>
            <c:idx val="8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11-D93D-4AF3-9CB0-57A6F868F979}"/>
              </c:ext>
            </c:extLst>
          </c:dPt>
          <c:dLbls>
            <c:dLbl>
              <c:idx val="1"/>
              <c:layout>
                <c:manualLayout>
                  <c:x val="-4.6516841644794402E-2"/>
                  <c:y val="-0.1304551131755059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3D-4AF3-9CB0-57A6F868F979}"/>
                </c:ext>
              </c:extLst>
            </c:dLbl>
            <c:dLbl>
              <c:idx val="2"/>
              <c:layout>
                <c:manualLayout>
                  <c:x val="2.2222222222222244E-2"/>
                  <c:y val="4.6055045669544444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93D-4AF3-9CB0-57A6F868F979}"/>
                </c:ext>
              </c:extLst>
            </c:dLbl>
            <c:dLbl>
              <c:idx val="3"/>
              <c:layout>
                <c:manualLayout>
                  <c:x val="1.4906167979002625E-2"/>
                  <c:y val="5.988291521946442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93D-4AF3-9CB0-57A6F868F979}"/>
                </c:ext>
              </c:extLst>
            </c:dLbl>
            <c:dLbl>
              <c:idx val="4"/>
              <c:layout>
                <c:manualLayout>
                  <c:x val="1.0047681539807533E-2"/>
                  <c:y val="8.0126839486331911E-2"/>
                </c:manualLayout>
              </c:layout>
              <c:tx>
                <c:rich>
                  <a:bodyPr/>
                  <a:lstStyle/>
                  <a:p>
                    <a:r>
                      <a:rPr lang="pl-PL" dirty="0"/>
                      <a:t>z</a:t>
                    </a:r>
                    <a:r>
                      <a:rPr lang="pl-PL"/>
                      <a:t>iemskie promieniowanie gamma
450
13.4%</a:t>
                    </a:r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93D-4AF3-9CB0-57A6F868F979}"/>
                </c:ext>
              </c:extLst>
            </c:dLbl>
            <c:dLbl>
              <c:idx val="5"/>
              <c:layout>
                <c:manualLayout>
                  <c:x val="-9.8424978127734125E-2"/>
                  <c:y val="-3.8090873239300334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93D-4AF3-9CB0-57A6F868F979}"/>
                </c:ext>
              </c:extLst>
            </c:dLbl>
            <c:dLbl>
              <c:idx val="6"/>
              <c:layout>
                <c:manualLayout>
                  <c:x val="-0.12361111111111116"/>
                  <c:y val="-4.9671147112284778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93D-4AF3-9CB0-57A6F868F979}"/>
                </c:ext>
              </c:extLst>
            </c:dLbl>
            <c:dLbl>
              <c:idx val="7"/>
              <c:layout>
                <c:manualLayout>
                  <c:x val="-3.074070428696413E-2"/>
                  <c:y val="6.918889196639738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93D-4AF3-9CB0-57A6F868F979}"/>
                </c:ext>
              </c:extLst>
            </c:dLbl>
            <c:dLbl>
              <c:idx val="8"/>
              <c:layout>
                <c:manualLayout>
                  <c:x val="-0.15996391076115496"/>
                  <c:y val="-3.0901907641086617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sztuczne
904</a:t>
                    </a:r>
                  </a:p>
                  <a:p>
                    <a:r>
                      <a:rPr lang="en-US" sz="1400" dirty="0"/>
                      <a:t>27.0%</a:t>
                    </a:r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93D-4AF3-9CB0-57A6F868F979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l-PL" sz="1400" b="1">
                    <a:latin typeface="Tahoma" pitchFamily="34" charset="0"/>
                    <a:cs typeface="Tahoma" pitchFamily="34" charset="0"/>
                  </a:defRPr>
                </a:pPr>
                <a:endParaRPr lang="pl-PL"/>
              </a:p>
            </c:txPr>
            <c:dLblPos val="bestFit"/>
            <c:showLegendKey val="1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toron</c:v>
                </c:pt>
                <c:pt idx="1">
                  <c:v>radon Rn-222</c:v>
                </c:pt>
                <c:pt idx="2">
                  <c:v>promieniowanie kosmiczne</c:v>
                </c:pt>
                <c:pt idx="3">
                  <c:v>skażenie wewnętrzne</c:v>
                </c:pt>
                <c:pt idx="4">
                  <c:v>promieniowanie gamma</c:v>
                </c:pt>
                <c:pt idx="5">
                  <c:v>diagnostyka medyczna</c:v>
                </c:pt>
                <c:pt idx="6">
                  <c:v>awaria czarnobylska</c:v>
                </c:pt>
                <c:pt idx="7">
                  <c:v>inne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66</c:v>
                </c:pt>
                <c:pt idx="1">
                  <c:v>1360</c:v>
                </c:pt>
                <c:pt idx="2">
                  <c:v>290</c:v>
                </c:pt>
                <c:pt idx="3">
                  <c:v>280</c:v>
                </c:pt>
                <c:pt idx="4">
                  <c:v>450</c:v>
                </c:pt>
                <c:pt idx="5">
                  <c:v>850</c:v>
                </c:pt>
                <c:pt idx="6">
                  <c:v>14</c:v>
                </c:pt>
                <c:pt idx="7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D93D-4AF3-9CB0-57A6F868F979}"/>
            </c:ext>
          </c:extLst>
        </c:ser>
        <c:ser>
          <c:idx val="1"/>
          <c:order val="1"/>
          <c:tx>
            <c:v>Procent</c:v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Sheet1!$C$2:$C$9</c:f>
              <c:numCache>
                <c:formatCode>0.0%</c:formatCode>
                <c:ptCount val="8"/>
                <c:pt idx="0">
                  <c:v>1.9701492537313441E-2</c:v>
                </c:pt>
                <c:pt idx="1">
                  <c:v>0.40597014925373132</c:v>
                </c:pt>
                <c:pt idx="2">
                  <c:v>8.6567164179104608E-2</c:v>
                </c:pt>
                <c:pt idx="3">
                  <c:v>8.3582089552238864E-2</c:v>
                </c:pt>
                <c:pt idx="4">
                  <c:v>0.13432835820895517</c:v>
                </c:pt>
                <c:pt idx="5">
                  <c:v>0.25373134328358188</c:v>
                </c:pt>
                <c:pt idx="6">
                  <c:v>4.1791044776119399E-3</c:v>
                </c:pt>
                <c:pt idx="7">
                  <c:v>1.1940298507462704E-2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D93D-4AF3-9CB0-57A6F868F979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gapWidth val="24"/>
        <c:secondPieSize val="75"/>
        <c:serLines/>
      </c:ofPieChart>
      <c:spPr>
        <a:noFill/>
        <a:ln w="25389">
          <a:noFill/>
        </a:ln>
      </c:spPr>
    </c:plotArea>
    <c:plotVisOnly val="1"/>
    <c:dispBlanksAs val="zero"/>
    <c:showDLblsOverMax val="0"/>
  </c:chart>
  <c:txPr>
    <a:bodyPr/>
    <a:lstStyle/>
    <a:p>
      <a:pPr>
        <a:defRPr sz="1799"/>
      </a:pPr>
      <a:endParaRPr lang="pl-PL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 lang="pl-PL" sz="1400">
                <a:solidFill>
                  <a:srgbClr val="0000CC"/>
                </a:solidFill>
                <a:latin typeface="Tahoma" pitchFamily="34" charset="0"/>
                <a:cs typeface="Tahoma" pitchFamily="34" charset="0"/>
              </a:defRPr>
            </a:pPr>
            <a:r>
              <a:rPr lang="pl-PL" sz="1400" b="1" cap="none" spc="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itchFamily="34" charset="0"/>
                <a:cs typeface="Tahoma" pitchFamily="34" charset="0"/>
              </a:rPr>
              <a:t>Udział różnych źródeł promieniowania jonizującego w średniej rocznej dawce efektywnej statystycznego mieszkańca Polski</a:t>
            </a:r>
            <a:r>
              <a:rPr lang="pl-PL" sz="1400" b="1" cap="none" spc="0" baseline="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itchFamily="34" charset="0"/>
                <a:cs typeface="Tahoma" pitchFamily="34" charset="0"/>
              </a:rPr>
              <a:t> w 2010 r.</a:t>
            </a:r>
          </a:p>
          <a:p>
            <a:pPr>
              <a:defRPr lang="pl-PL" sz="1400">
                <a:solidFill>
                  <a:srgbClr val="0000CC"/>
                </a:solidFill>
                <a:latin typeface="Tahoma" pitchFamily="34" charset="0"/>
                <a:cs typeface="Tahoma" pitchFamily="34" charset="0"/>
              </a:defRPr>
            </a:pPr>
            <a:endParaRPr lang="en-US" sz="1400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c:rich>
      </c:tx>
      <c:layout>
        <c:manualLayout>
          <c:xMode val="edge"/>
          <c:yMode val="edge"/>
          <c:x val="0.11527407407407413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8333005249343904E-2"/>
          <c:y val="0.19099405673866621"/>
          <c:w val="0.89805588363954558"/>
          <c:h val="0.804776302079517"/>
        </c:manualLayout>
      </c:layout>
      <c:ofPieChart>
        <c:ofPieType val="bar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Dawki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explosion val="10"/>
          <c:dPt>
            <c:idx val="0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7D7B-4ED5-AB38-057CDFF378BD}"/>
              </c:ext>
            </c:extLst>
          </c:dPt>
          <c:dPt>
            <c:idx val="1"/>
            <c:bubble3D val="0"/>
            <c:spPr>
              <a:noFill/>
              <a:ln cap="rnd">
                <a:solidFill>
                  <a:schemeClr val="bg1">
                    <a:lumMod val="85000"/>
                  </a:schemeClr>
                </a:solidFill>
                <a:miter lim="800000"/>
              </a:ln>
            </c:spPr>
            <c:extLst>
              <c:ext xmlns:c16="http://schemas.microsoft.com/office/drawing/2014/chart" uri="{C3380CC4-5D6E-409C-BE32-E72D297353CC}">
                <c16:uniqueId val="{00000003-7D7B-4ED5-AB38-057CDFF378BD}"/>
              </c:ext>
            </c:extLst>
          </c:dPt>
          <c:dPt>
            <c:idx val="2"/>
            <c:bubble3D val="0"/>
            <c:spPr>
              <a:solidFill>
                <a:srgbClr val="0000CC"/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7D7B-4ED5-AB38-057CDFF378BD}"/>
              </c:ext>
            </c:extLst>
          </c:dPt>
          <c:dPt>
            <c:idx val="3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7D7B-4ED5-AB38-057CDFF378BD}"/>
              </c:ext>
            </c:extLst>
          </c:dPt>
          <c:dPt>
            <c:idx val="4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9-7D7B-4ED5-AB38-057CDFF378BD}"/>
              </c:ext>
            </c:extLst>
          </c:dPt>
          <c:dPt>
            <c:idx val="5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B-7D7B-4ED5-AB38-057CDFF378BD}"/>
              </c:ext>
            </c:extLst>
          </c:dPt>
          <c:dPt>
            <c:idx val="6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D-7D7B-4ED5-AB38-057CDFF378BD}"/>
              </c:ext>
            </c:extLst>
          </c:dPt>
          <c:dPt>
            <c:idx val="7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F-7D7B-4ED5-AB38-057CDFF378BD}"/>
              </c:ext>
            </c:extLst>
          </c:dPt>
          <c:dPt>
            <c:idx val="8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11-7D7B-4ED5-AB38-057CDFF378BD}"/>
              </c:ext>
            </c:extLst>
          </c:dPt>
          <c:dLbls>
            <c:dLbl>
              <c:idx val="1"/>
              <c:layout>
                <c:manualLayout>
                  <c:x val="-4.6516841644794381E-2"/>
                  <c:y val="-0.1304551131755059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D7B-4ED5-AB38-057CDFF378BD}"/>
                </c:ext>
              </c:extLst>
            </c:dLbl>
            <c:dLbl>
              <c:idx val="2"/>
              <c:layout>
                <c:manualLayout>
                  <c:x val="0"/>
                  <c:y val="1.4095093754172883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lang="pl-PL" sz="1600" b="1">
                      <a:solidFill>
                        <a:schemeClr val="tx1"/>
                      </a:solidFill>
                      <a:latin typeface="Tahoma" pitchFamily="34" charset="0"/>
                      <a:cs typeface="Tahoma" pitchFamily="34" charset="0"/>
                    </a:defRPr>
                  </a:pPr>
                  <a:endParaRPr lang="pl-PL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D7B-4ED5-AB38-057CDFF378BD}"/>
                </c:ext>
              </c:extLst>
            </c:dLbl>
            <c:dLbl>
              <c:idx val="3"/>
              <c:layout>
                <c:manualLayout>
                  <c:x val="1.4906167979002622E-2"/>
                  <c:y val="4.7897933251200092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D7B-4ED5-AB38-057CDFF378BD}"/>
                </c:ext>
              </c:extLst>
            </c:dLbl>
            <c:dLbl>
              <c:idx val="4"/>
              <c:layout>
                <c:manualLayout>
                  <c:x val="1.0047681539807533E-2"/>
                  <c:y val="8.0126839486331897E-2"/>
                </c:manualLayout>
              </c:layout>
              <c:tx>
                <c:rich>
                  <a:bodyPr/>
                  <a:lstStyle/>
                  <a:p>
                    <a:r>
                      <a:rPr lang="pl-PL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z</a:t>
                    </a:r>
                    <a:r>
                      <a:rPr lang="pl-PL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iemskie promieniowanie gamma
450
13.4%</a:t>
                    </a:r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D7B-4ED5-AB38-057CDFF378BD}"/>
                </c:ext>
              </c:extLst>
            </c:dLbl>
            <c:dLbl>
              <c:idx val="5"/>
              <c:layout>
                <c:manualLayout>
                  <c:x val="-9.8424978127734153E-2"/>
                  <c:y val="-3.809087323930031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D7B-4ED5-AB38-057CDFF378BD}"/>
                </c:ext>
              </c:extLst>
            </c:dLbl>
            <c:dLbl>
              <c:idx val="6"/>
              <c:layout>
                <c:manualLayout>
                  <c:x val="-0.12361111111111117"/>
                  <c:y val="-4.967114711228476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D7B-4ED5-AB38-057CDFF378BD}"/>
                </c:ext>
              </c:extLst>
            </c:dLbl>
            <c:dLbl>
              <c:idx val="7"/>
              <c:layout>
                <c:manualLayout>
                  <c:x val="-8.2129483814523049E-2"/>
                  <c:y val="4.7216458785465008E-2"/>
                </c:manualLayout>
              </c:layout>
              <c:numFmt formatCode="0.0%" sourceLinked="0"/>
              <c:spPr>
                <a:noFill/>
              </c:spPr>
              <c:txPr>
                <a:bodyPr/>
                <a:lstStyle/>
                <a:p>
                  <a:pPr>
                    <a:defRPr lang="pl-PL" sz="1400" b="1">
                      <a:solidFill>
                        <a:schemeClr val="bg1">
                          <a:lumMod val="65000"/>
                        </a:schemeClr>
                      </a:solidFill>
                      <a:latin typeface="Tahoma" pitchFamily="34" charset="0"/>
                      <a:cs typeface="Tahoma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D7B-4ED5-AB38-057CDFF378BD}"/>
                </c:ext>
              </c:extLst>
            </c:dLbl>
            <c:dLbl>
              <c:idx val="8"/>
              <c:layout>
                <c:manualLayout>
                  <c:x val="-0.15996391076115499"/>
                  <c:y val="-3.090190764108661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sztuczne
904</a:t>
                    </a:r>
                  </a:p>
                  <a:p>
                    <a:r>
                      <a:rPr lang="en-US" sz="1400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27.0%</a:t>
                    </a:r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D7B-4ED5-AB38-057CDFF378B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l-PL" sz="1400" b="1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toron</c:v>
                </c:pt>
                <c:pt idx="1">
                  <c:v>radon Rn-222</c:v>
                </c:pt>
                <c:pt idx="2">
                  <c:v>promieniowanie kosmiczne</c:v>
                </c:pt>
                <c:pt idx="3">
                  <c:v>skażenie wewnętrzne</c:v>
                </c:pt>
                <c:pt idx="4">
                  <c:v>promieniowanie gamma</c:v>
                </c:pt>
                <c:pt idx="5">
                  <c:v>diagnostyka medyczna</c:v>
                </c:pt>
                <c:pt idx="6">
                  <c:v>awaria czarnobylska</c:v>
                </c:pt>
                <c:pt idx="7">
                  <c:v>inne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66</c:v>
                </c:pt>
                <c:pt idx="1">
                  <c:v>1360</c:v>
                </c:pt>
                <c:pt idx="2">
                  <c:v>290</c:v>
                </c:pt>
                <c:pt idx="3">
                  <c:v>280</c:v>
                </c:pt>
                <c:pt idx="4">
                  <c:v>450</c:v>
                </c:pt>
                <c:pt idx="5">
                  <c:v>850</c:v>
                </c:pt>
                <c:pt idx="6">
                  <c:v>14</c:v>
                </c:pt>
                <c:pt idx="7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D7B-4ED5-AB38-057CDFF378BD}"/>
            </c:ext>
          </c:extLst>
        </c:ser>
        <c:ser>
          <c:idx val="1"/>
          <c:order val="1"/>
          <c:tx>
            <c:v>Procent</c:v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Sheet1!$C$2:$C$9</c:f>
              <c:numCache>
                <c:formatCode>0.0%</c:formatCode>
                <c:ptCount val="8"/>
                <c:pt idx="0">
                  <c:v>1.9701492537313455E-2</c:v>
                </c:pt>
                <c:pt idx="1">
                  <c:v>0.40597014925373132</c:v>
                </c:pt>
                <c:pt idx="2">
                  <c:v>8.6567164179104567E-2</c:v>
                </c:pt>
                <c:pt idx="3">
                  <c:v>8.3582089552238864E-2</c:v>
                </c:pt>
                <c:pt idx="4">
                  <c:v>0.13432835820895517</c:v>
                </c:pt>
                <c:pt idx="5">
                  <c:v>0.25373134328358177</c:v>
                </c:pt>
                <c:pt idx="6">
                  <c:v>4.1791044776119399E-3</c:v>
                </c:pt>
                <c:pt idx="7">
                  <c:v>1.1940298507462702E-2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7D7B-4ED5-AB38-057CDFF378B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gapWidth val="24"/>
        <c:secondPieSize val="75"/>
        <c:serLines>
          <c:spPr>
            <a:ln>
              <a:noFill/>
            </a:ln>
          </c:spPr>
        </c:serLines>
      </c:ofPieChart>
      <c:spPr>
        <a:noFill/>
        <a:ln w="25389">
          <a:noFill/>
        </a:ln>
      </c:spPr>
    </c:plotArea>
    <c:plotVisOnly val="1"/>
    <c:dispBlanksAs val="zero"/>
    <c:showDLblsOverMax val="0"/>
  </c:chart>
  <c:txPr>
    <a:bodyPr/>
    <a:lstStyle/>
    <a:p>
      <a:pPr>
        <a:defRPr sz="1799"/>
      </a:pPr>
      <a:endParaRPr lang="pl-PL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 lang="pl-PL" sz="1400">
                <a:solidFill>
                  <a:srgbClr val="0000CC"/>
                </a:solidFill>
                <a:latin typeface="Tahoma" pitchFamily="34" charset="0"/>
                <a:cs typeface="Tahoma" pitchFamily="34" charset="0"/>
              </a:defRPr>
            </a:pPr>
            <a:r>
              <a:rPr lang="pl-PL" sz="1400" b="1" cap="none" spc="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itchFamily="34" charset="0"/>
                <a:cs typeface="Tahoma" pitchFamily="34" charset="0"/>
              </a:rPr>
              <a:t>Udział różnych źródeł promieniowania jonizującego w średniej rocznej dawce efektywnej statystycznego mieszkańca Polski</a:t>
            </a:r>
            <a:r>
              <a:rPr lang="pl-PL" sz="1400" b="1" cap="none" spc="0" baseline="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itchFamily="34" charset="0"/>
                <a:cs typeface="Tahoma" pitchFamily="34" charset="0"/>
              </a:rPr>
              <a:t> w 2011 r.</a:t>
            </a:r>
          </a:p>
          <a:p>
            <a:pPr>
              <a:defRPr lang="pl-PL" sz="1400">
                <a:solidFill>
                  <a:srgbClr val="0000CC"/>
                </a:solidFill>
                <a:latin typeface="Tahoma" pitchFamily="34" charset="0"/>
                <a:cs typeface="Tahoma" pitchFamily="34" charset="0"/>
              </a:defRPr>
            </a:pPr>
            <a:endParaRPr lang="en-US" sz="1400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c:rich>
      </c:tx>
      <c:layout>
        <c:manualLayout>
          <c:xMode val="edge"/>
          <c:yMode val="edge"/>
          <c:x val="0.1152740740740741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666633858267715"/>
          <c:y val="0.2449264755958557"/>
          <c:w val="0.83138921697287838"/>
          <c:h val="0.74485137285451919"/>
        </c:manualLayout>
      </c:layout>
      <c:ofPieChart>
        <c:ofPieType val="bar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Dawki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explosion val="10"/>
          <c:dPt>
            <c:idx val="0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5708-4086-B221-1C10C516C2C6}"/>
              </c:ext>
            </c:extLst>
          </c:dPt>
          <c:dPt>
            <c:idx val="1"/>
            <c:bubble3D val="0"/>
            <c:spPr>
              <a:noFill/>
              <a:ln cap="rnd">
                <a:solidFill>
                  <a:schemeClr val="bg1">
                    <a:lumMod val="85000"/>
                  </a:schemeClr>
                </a:solidFill>
                <a:miter lim="800000"/>
              </a:ln>
            </c:spPr>
            <c:extLst>
              <c:ext xmlns:c16="http://schemas.microsoft.com/office/drawing/2014/chart" uri="{C3380CC4-5D6E-409C-BE32-E72D297353CC}">
                <c16:uniqueId val="{00000003-5708-4086-B221-1C10C516C2C6}"/>
              </c:ext>
            </c:extLst>
          </c:dPt>
          <c:dPt>
            <c:idx val="2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5708-4086-B221-1C10C516C2C6}"/>
              </c:ext>
            </c:extLst>
          </c:dPt>
          <c:dPt>
            <c:idx val="3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5708-4086-B221-1C10C516C2C6}"/>
              </c:ext>
            </c:extLst>
          </c:dPt>
          <c:dPt>
            <c:idx val="4"/>
            <c:bubble3D val="0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9-5708-4086-B221-1C10C516C2C6}"/>
              </c:ext>
            </c:extLst>
          </c:dPt>
          <c:dPt>
            <c:idx val="5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B-5708-4086-B221-1C10C516C2C6}"/>
              </c:ext>
            </c:extLst>
          </c:dPt>
          <c:dPt>
            <c:idx val="6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D-5708-4086-B221-1C10C516C2C6}"/>
              </c:ext>
            </c:extLst>
          </c:dPt>
          <c:dPt>
            <c:idx val="7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F-5708-4086-B221-1C10C516C2C6}"/>
              </c:ext>
            </c:extLst>
          </c:dPt>
          <c:dPt>
            <c:idx val="8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11-5708-4086-B221-1C10C516C2C6}"/>
              </c:ext>
            </c:extLst>
          </c:dPt>
          <c:dLbls>
            <c:dLbl>
              <c:idx val="1"/>
              <c:layout>
                <c:manualLayout>
                  <c:x val="-4.6516841644794381E-2"/>
                  <c:y val="-0.1304551131755059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08-4086-B221-1C10C516C2C6}"/>
                </c:ext>
              </c:extLst>
            </c:dLbl>
            <c:dLbl>
              <c:idx val="2"/>
              <c:layout>
                <c:manualLayout>
                  <c:x val="0"/>
                  <c:y val="4.8052542664255148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08-4086-B221-1C10C516C2C6}"/>
                </c:ext>
              </c:extLst>
            </c:dLbl>
            <c:dLbl>
              <c:idx val="3"/>
              <c:layout>
                <c:manualLayout>
                  <c:x val="1.4906167979002622E-2"/>
                  <c:y val="4.7897933251200127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08-4086-B221-1C10C516C2C6}"/>
                </c:ext>
              </c:extLst>
            </c:dLbl>
            <c:dLbl>
              <c:idx val="4"/>
              <c:layout>
                <c:manualLayout>
                  <c:x val="1.0047681539807536E-2"/>
                  <c:y val="8.0126839486331897E-2"/>
                </c:manualLayout>
              </c:layout>
              <c:tx>
                <c:rich>
                  <a:bodyPr/>
                  <a:lstStyle/>
                  <a:p>
                    <a:pPr>
                      <a:defRPr lang="pl-PL" sz="1600" b="1">
                        <a:solidFill>
                          <a:srgbClr val="0000CC"/>
                        </a:solidFill>
                        <a:latin typeface="Tahoma" pitchFamily="34" charset="0"/>
                        <a:cs typeface="Tahoma" pitchFamily="34" charset="0"/>
                      </a:defRPr>
                    </a:pPr>
                    <a:r>
                      <a:rPr lang="pl-PL" sz="1600" dirty="0">
                        <a:solidFill>
                          <a:srgbClr val="0000CC"/>
                        </a:solidFill>
                      </a:rPr>
                      <a:t>ziemskie promieniowanie gamma
450
13.4%</a:t>
                    </a:r>
                  </a:p>
                </c:rich>
              </c:tx>
              <c:numFmt formatCode="0.0%" sourceLinked="0"/>
              <c:spPr/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08-4086-B221-1C10C516C2C6}"/>
                </c:ext>
              </c:extLst>
            </c:dLbl>
            <c:dLbl>
              <c:idx val="5"/>
              <c:layout>
                <c:manualLayout>
                  <c:x val="-9.8424978127734222E-2"/>
                  <c:y val="-3.809087323930031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708-4086-B221-1C10C516C2C6}"/>
                </c:ext>
              </c:extLst>
            </c:dLbl>
            <c:dLbl>
              <c:idx val="6"/>
              <c:layout>
                <c:manualLayout>
                  <c:x val="-0.1236111111111112"/>
                  <c:y val="-4.967114711228475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708-4086-B221-1C10C516C2C6}"/>
                </c:ext>
              </c:extLst>
            </c:dLbl>
            <c:dLbl>
              <c:idx val="7"/>
              <c:layout>
                <c:manualLayout>
                  <c:x val="-8.2129483814523049E-2"/>
                  <c:y val="4.7216458785465008E-2"/>
                </c:manualLayout>
              </c:layout>
              <c:numFmt formatCode="0.0%" sourceLinked="0"/>
              <c:spPr>
                <a:noFill/>
              </c:spPr>
              <c:txPr>
                <a:bodyPr/>
                <a:lstStyle/>
                <a:p>
                  <a:pPr>
                    <a:defRPr lang="pl-PL" sz="1400" b="1">
                      <a:solidFill>
                        <a:schemeClr val="bg1">
                          <a:lumMod val="65000"/>
                        </a:schemeClr>
                      </a:solidFill>
                      <a:latin typeface="Tahoma" pitchFamily="34" charset="0"/>
                      <a:cs typeface="Tahoma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708-4086-B221-1C10C516C2C6}"/>
                </c:ext>
              </c:extLst>
            </c:dLbl>
            <c:dLbl>
              <c:idx val="8"/>
              <c:layout>
                <c:manualLayout>
                  <c:x val="-0.15996391076115504"/>
                  <c:y val="-3.090190764108662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sztuczne
904</a:t>
                    </a:r>
                  </a:p>
                  <a:p>
                    <a:r>
                      <a:rPr lang="en-US" sz="1400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27.0%</a:t>
                    </a:r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708-4086-B221-1C10C516C2C6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l-PL" sz="1400" b="1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toron</c:v>
                </c:pt>
                <c:pt idx="1">
                  <c:v>radon Rn-222</c:v>
                </c:pt>
                <c:pt idx="2">
                  <c:v>promieniowanie kosmiczne</c:v>
                </c:pt>
                <c:pt idx="3">
                  <c:v>skażenie wewnętrzne</c:v>
                </c:pt>
                <c:pt idx="4">
                  <c:v>promieniowanie gamma</c:v>
                </c:pt>
                <c:pt idx="5">
                  <c:v>diagnostyka medyczna</c:v>
                </c:pt>
                <c:pt idx="6">
                  <c:v>awaria czarnobylska</c:v>
                </c:pt>
                <c:pt idx="7">
                  <c:v>inne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66</c:v>
                </c:pt>
                <c:pt idx="1">
                  <c:v>1360</c:v>
                </c:pt>
                <c:pt idx="2">
                  <c:v>290</c:v>
                </c:pt>
                <c:pt idx="3">
                  <c:v>280</c:v>
                </c:pt>
                <c:pt idx="4">
                  <c:v>450</c:v>
                </c:pt>
                <c:pt idx="5">
                  <c:v>850</c:v>
                </c:pt>
                <c:pt idx="6">
                  <c:v>14</c:v>
                </c:pt>
                <c:pt idx="7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708-4086-B221-1C10C516C2C6}"/>
            </c:ext>
          </c:extLst>
        </c:ser>
        <c:ser>
          <c:idx val="1"/>
          <c:order val="1"/>
          <c:tx>
            <c:v>Procent</c:v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Sheet1!$C$2:$C$9</c:f>
              <c:numCache>
                <c:formatCode>0.0%</c:formatCode>
                <c:ptCount val="8"/>
                <c:pt idx="0">
                  <c:v>1.9701492537313462E-2</c:v>
                </c:pt>
                <c:pt idx="1">
                  <c:v>0.40597014925373132</c:v>
                </c:pt>
                <c:pt idx="2">
                  <c:v>8.6567164179104567E-2</c:v>
                </c:pt>
                <c:pt idx="3">
                  <c:v>8.3582089552238864E-2</c:v>
                </c:pt>
                <c:pt idx="4">
                  <c:v>0.13432835820895517</c:v>
                </c:pt>
                <c:pt idx="5">
                  <c:v>0.25373134328358166</c:v>
                </c:pt>
                <c:pt idx="6">
                  <c:v>4.1791044776119399E-3</c:v>
                </c:pt>
                <c:pt idx="7">
                  <c:v>1.1940298507462708E-2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708-4086-B221-1C10C516C2C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gapWidth val="24"/>
        <c:secondPieSize val="75"/>
        <c:serLines>
          <c:spPr>
            <a:ln>
              <a:noFill/>
            </a:ln>
          </c:spPr>
        </c:serLines>
      </c:ofPieChart>
      <c:spPr>
        <a:noFill/>
        <a:ln w="25389">
          <a:noFill/>
        </a:ln>
      </c:spPr>
    </c:plotArea>
    <c:plotVisOnly val="1"/>
    <c:dispBlanksAs val="zero"/>
    <c:showDLblsOverMax val="0"/>
  </c:chart>
  <c:txPr>
    <a:bodyPr/>
    <a:lstStyle/>
    <a:p>
      <a:pPr>
        <a:defRPr sz="1799"/>
      </a:pPr>
      <a:endParaRPr lang="pl-PL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 lang="pl-PL" sz="1400">
                <a:solidFill>
                  <a:srgbClr val="0000CC"/>
                </a:solidFill>
                <a:latin typeface="Tahoma" pitchFamily="34" charset="0"/>
                <a:cs typeface="Tahoma" pitchFamily="34" charset="0"/>
              </a:defRPr>
            </a:pPr>
            <a:r>
              <a:rPr lang="pl-PL" sz="1400" b="1" cap="none" spc="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itchFamily="34" charset="0"/>
                <a:cs typeface="Tahoma" pitchFamily="34" charset="0"/>
              </a:rPr>
              <a:t>Udział różnych źródeł promieniowania jonizującego w średniej rocznej dawce efektywnej statystycznego mieszkańca Polski</a:t>
            </a:r>
            <a:r>
              <a:rPr lang="pl-PL" sz="1400" b="1" cap="none" spc="0" baseline="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itchFamily="34" charset="0"/>
                <a:cs typeface="Tahoma" pitchFamily="34" charset="0"/>
              </a:rPr>
              <a:t> w 2007 r.</a:t>
            </a:r>
          </a:p>
          <a:p>
            <a:pPr>
              <a:defRPr lang="pl-PL" sz="1400">
                <a:solidFill>
                  <a:srgbClr val="0000CC"/>
                </a:solidFill>
                <a:latin typeface="Tahoma" pitchFamily="34" charset="0"/>
                <a:cs typeface="Tahoma" pitchFamily="34" charset="0"/>
              </a:defRPr>
            </a:pPr>
            <a:endParaRPr lang="en-US" sz="1400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c:rich>
      </c:tx>
      <c:layout>
        <c:manualLayout>
          <c:xMode val="edge"/>
          <c:yMode val="edge"/>
          <c:x val="0.1152740740740741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8333005249343945E-2"/>
          <c:y val="0.19099405673866621"/>
          <c:w val="0.89805588363954603"/>
          <c:h val="0.80477630207951734"/>
        </c:manualLayout>
      </c:layout>
      <c:ofPieChart>
        <c:ofPieType val="bar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Dawki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explosion val="10"/>
          <c:dPt>
            <c:idx val="0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48A5-4017-9B9E-D204B5540D1E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cap="rnd">
                <a:solidFill>
                  <a:schemeClr val="bg1">
                    <a:lumMod val="85000"/>
                  </a:schemeClr>
                </a:solidFill>
                <a:miter lim="800000"/>
              </a:ln>
            </c:spPr>
            <c:extLst>
              <c:ext xmlns:c16="http://schemas.microsoft.com/office/drawing/2014/chart" uri="{C3380CC4-5D6E-409C-BE32-E72D297353CC}">
                <c16:uniqueId val="{00000003-48A5-4017-9B9E-D204B5540D1E}"/>
              </c:ext>
            </c:extLst>
          </c:dPt>
          <c:dPt>
            <c:idx val="2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48A5-4017-9B9E-D204B5540D1E}"/>
              </c:ext>
            </c:extLst>
          </c:dPt>
          <c:dPt>
            <c:idx val="3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48A5-4017-9B9E-D204B5540D1E}"/>
              </c:ext>
            </c:extLst>
          </c:dPt>
          <c:dPt>
            <c:idx val="4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9-48A5-4017-9B9E-D204B5540D1E}"/>
              </c:ext>
            </c:extLst>
          </c:dPt>
          <c:dPt>
            <c:idx val="5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B-48A5-4017-9B9E-D204B5540D1E}"/>
              </c:ext>
            </c:extLst>
          </c:dPt>
          <c:dPt>
            <c:idx val="6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D-48A5-4017-9B9E-D204B5540D1E}"/>
              </c:ext>
            </c:extLst>
          </c:dPt>
          <c:dPt>
            <c:idx val="7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F-48A5-4017-9B9E-D204B5540D1E}"/>
              </c:ext>
            </c:extLst>
          </c:dPt>
          <c:dPt>
            <c:idx val="8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11-48A5-4017-9B9E-D204B5540D1E}"/>
              </c:ext>
            </c:extLst>
          </c:dPt>
          <c:dLbls>
            <c:dLbl>
              <c:idx val="1"/>
              <c:layout>
                <c:manualLayout>
                  <c:x val="-4.6516841644794381E-2"/>
                  <c:y val="-0.1304551131755059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lang="pl-PL" sz="1600" b="1">
                      <a:solidFill>
                        <a:schemeClr val="tx1"/>
                      </a:solidFill>
                      <a:latin typeface="Tahoma" pitchFamily="34" charset="0"/>
                      <a:cs typeface="Tahoma" pitchFamily="34" charset="0"/>
                    </a:defRPr>
                  </a:pPr>
                  <a:endParaRPr lang="pl-PL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8A5-4017-9B9E-D204B5540D1E}"/>
                </c:ext>
              </c:extLst>
            </c:dLbl>
            <c:dLbl>
              <c:idx val="2"/>
              <c:layout>
                <c:manualLayout>
                  <c:x val="0"/>
                  <c:y val="4.805254266425514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A5-4017-9B9E-D204B5540D1E}"/>
                </c:ext>
              </c:extLst>
            </c:dLbl>
            <c:dLbl>
              <c:idx val="3"/>
              <c:layout>
                <c:manualLayout>
                  <c:x val="1.4906167979002622E-2"/>
                  <c:y val="4.7897933251200148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8A5-4017-9B9E-D204B5540D1E}"/>
                </c:ext>
              </c:extLst>
            </c:dLbl>
            <c:dLbl>
              <c:idx val="4"/>
              <c:layout>
                <c:manualLayout>
                  <c:x val="1.004768153980754E-2"/>
                  <c:y val="8.0126839486331897E-2"/>
                </c:manualLayout>
              </c:layout>
              <c:tx>
                <c:rich>
                  <a:bodyPr/>
                  <a:lstStyle/>
                  <a:p>
                    <a:r>
                      <a:rPr lang="pl-PL" sz="1400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z</a:t>
                    </a:r>
                    <a:r>
                      <a:rPr lang="pl-PL" sz="140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iemskie promieniowanie gamma
450
13.4%</a:t>
                    </a:r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8A5-4017-9B9E-D204B5540D1E}"/>
                </c:ext>
              </c:extLst>
            </c:dLbl>
            <c:dLbl>
              <c:idx val="5"/>
              <c:layout>
                <c:manualLayout>
                  <c:x val="-9.842497812773425E-2"/>
                  <c:y val="-3.809087323930031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8A5-4017-9B9E-D204B5540D1E}"/>
                </c:ext>
              </c:extLst>
            </c:dLbl>
            <c:dLbl>
              <c:idx val="6"/>
              <c:layout>
                <c:manualLayout>
                  <c:x val="-0.12361111111111121"/>
                  <c:y val="-4.967114711228475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8A5-4017-9B9E-D204B5540D1E}"/>
                </c:ext>
              </c:extLst>
            </c:dLbl>
            <c:dLbl>
              <c:idx val="7"/>
              <c:layout>
                <c:manualLayout>
                  <c:x val="-8.2129483814523049E-2"/>
                  <c:y val="4.7216458785465008E-2"/>
                </c:manualLayout>
              </c:layout>
              <c:numFmt formatCode="0.0%" sourceLinked="0"/>
              <c:spPr>
                <a:noFill/>
              </c:spPr>
              <c:txPr>
                <a:bodyPr/>
                <a:lstStyle/>
                <a:p>
                  <a:pPr>
                    <a:defRPr lang="pl-PL" sz="1400" b="1">
                      <a:solidFill>
                        <a:schemeClr val="bg1">
                          <a:lumMod val="65000"/>
                        </a:schemeClr>
                      </a:solidFill>
                      <a:latin typeface="Tahoma" pitchFamily="34" charset="0"/>
                      <a:cs typeface="Tahoma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8A5-4017-9B9E-D204B5540D1E}"/>
                </c:ext>
              </c:extLst>
            </c:dLbl>
            <c:dLbl>
              <c:idx val="8"/>
              <c:layout>
                <c:manualLayout>
                  <c:x val="-0.15996391076115507"/>
                  <c:y val="-3.090190764108663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sztuczne
904</a:t>
                    </a:r>
                  </a:p>
                  <a:p>
                    <a:r>
                      <a:rPr lang="en-US" sz="1400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27.0%</a:t>
                    </a:r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8A5-4017-9B9E-D204B5540D1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l-PL" sz="1400" b="1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toron</c:v>
                </c:pt>
                <c:pt idx="1">
                  <c:v>radon Rn-222</c:v>
                </c:pt>
                <c:pt idx="2">
                  <c:v>promieniowanie kosmiczne</c:v>
                </c:pt>
                <c:pt idx="3">
                  <c:v>skażenie wewnętrzne</c:v>
                </c:pt>
                <c:pt idx="4">
                  <c:v>promieniowanie gamma</c:v>
                </c:pt>
                <c:pt idx="5">
                  <c:v>diagnostyka medyczna</c:v>
                </c:pt>
                <c:pt idx="6">
                  <c:v>awaria czarnobylska</c:v>
                </c:pt>
                <c:pt idx="7">
                  <c:v>inne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66</c:v>
                </c:pt>
                <c:pt idx="1">
                  <c:v>1360</c:v>
                </c:pt>
                <c:pt idx="2">
                  <c:v>290</c:v>
                </c:pt>
                <c:pt idx="3">
                  <c:v>280</c:v>
                </c:pt>
                <c:pt idx="4">
                  <c:v>450</c:v>
                </c:pt>
                <c:pt idx="5">
                  <c:v>850</c:v>
                </c:pt>
                <c:pt idx="6">
                  <c:v>14</c:v>
                </c:pt>
                <c:pt idx="7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8A5-4017-9B9E-D204B5540D1E}"/>
            </c:ext>
          </c:extLst>
        </c:ser>
        <c:ser>
          <c:idx val="1"/>
          <c:order val="1"/>
          <c:tx>
            <c:v>Procent</c:v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Sheet1!$C$2:$C$9</c:f>
              <c:numCache>
                <c:formatCode>0.0%</c:formatCode>
                <c:ptCount val="8"/>
                <c:pt idx="0">
                  <c:v>1.9701492537313466E-2</c:v>
                </c:pt>
                <c:pt idx="1">
                  <c:v>0.40597014925373132</c:v>
                </c:pt>
                <c:pt idx="2">
                  <c:v>8.6567164179104567E-2</c:v>
                </c:pt>
                <c:pt idx="3">
                  <c:v>8.3582089552238864E-2</c:v>
                </c:pt>
                <c:pt idx="4">
                  <c:v>0.13432835820895517</c:v>
                </c:pt>
                <c:pt idx="5">
                  <c:v>0.2537313432835816</c:v>
                </c:pt>
                <c:pt idx="6">
                  <c:v>4.1791044776119399E-3</c:v>
                </c:pt>
                <c:pt idx="7">
                  <c:v>1.1940298507462711E-2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48A5-4017-9B9E-D204B5540D1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gapWidth val="24"/>
        <c:secondPieSize val="75"/>
        <c:serLines>
          <c:spPr>
            <a:ln>
              <a:noFill/>
            </a:ln>
          </c:spPr>
        </c:serLines>
      </c:ofPieChart>
      <c:spPr>
        <a:noFill/>
        <a:ln w="25389">
          <a:noFill/>
        </a:ln>
      </c:spPr>
    </c:plotArea>
    <c:plotVisOnly val="1"/>
    <c:dispBlanksAs val="zero"/>
    <c:showDLblsOverMax val="0"/>
  </c:chart>
  <c:txPr>
    <a:bodyPr/>
    <a:lstStyle/>
    <a:p>
      <a:pPr>
        <a:defRPr sz="1799"/>
      </a:pPr>
      <a:endParaRPr lang="pl-PL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 lang="pl-PL" sz="1400">
                <a:solidFill>
                  <a:srgbClr val="0000CC"/>
                </a:solidFill>
                <a:latin typeface="Tahoma" pitchFamily="34" charset="0"/>
                <a:cs typeface="Tahoma" pitchFamily="34" charset="0"/>
              </a:defRPr>
            </a:pPr>
            <a:r>
              <a:rPr lang="pl-PL" sz="1400" b="1" cap="none" spc="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itchFamily="34" charset="0"/>
                <a:cs typeface="Tahoma" pitchFamily="34" charset="0"/>
              </a:rPr>
              <a:t>Udział różnych źródeł promieniowania jonizującego w średniej rocznej dawce efektywnej statystycznego mieszkańca Polski</a:t>
            </a:r>
            <a:r>
              <a:rPr lang="pl-PL" sz="1400" b="1" cap="none" spc="0" baseline="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itchFamily="34" charset="0"/>
                <a:cs typeface="Tahoma" pitchFamily="34" charset="0"/>
              </a:rPr>
              <a:t> w 2007 r.</a:t>
            </a:r>
          </a:p>
          <a:p>
            <a:pPr>
              <a:defRPr lang="pl-PL" sz="1400">
                <a:solidFill>
                  <a:srgbClr val="0000CC"/>
                </a:solidFill>
                <a:latin typeface="Tahoma" pitchFamily="34" charset="0"/>
                <a:cs typeface="Tahoma" pitchFamily="34" charset="0"/>
              </a:defRPr>
            </a:pPr>
            <a:endParaRPr lang="en-US" sz="1400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c:rich>
      </c:tx>
      <c:layout>
        <c:manualLayout>
          <c:xMode val="edge"/>
          <c:yMode val="edge"/>
          <c:x val="0.11527407407407418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8333005249343973E-2"/>
          <c:y val="0.19099405673866621"/>
          <c:w val="0.89805588363954614"/>
          <c:h val="0.80477630207951745"/>
        </c:manualLayout>
      </c:layout>
      <c:ofPieChart>
        <c:ofPieType val="bar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Dawki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explosion val="10"/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1C6-44FF-B3E2-38B5C5AAD174}"/>
              </c:ext>
            </c:extLst>
          </c:dPt>
          <c:dPt>
            <c:idx val="1"/>
            <c:bubble3D val="0"/>
            <c:spPr>
              <a:noFill/>
              <a:ln cap="rnd">
                <a:solidFill>
                  <a:schemeClr val="bg1">
                    <a:lumMod val="85000"/>
                  </a:schemeClr>
                </a:solidFill>
                <a:miter lim="800000"/>
              </a:ln>
            </c:spPr>
            <c:extLst>
              <c:ext xmlns:c16="http://schemas.microsoft.com/office/drawing/2014/chart" uri="{C3380CC4-5D6E-409C-BE32-E72D297353CC}">
                <c16:uniqueId val="{00000003-61C6-44FF-B3E2-38B5C5AAD174}"/>
              </c:ext>
            </c:extLst>
          </c:dPt>
          <c:dPt>
            <c:idx val="2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61C6-44FF-B3E2-38B5C5AAD174}"/>
              </c:ext>
            </c:extLst>
          </c:dPt>
          <c:dPt>
            <c:idx val="3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61C6-44FF-B3E2-38B5C5AAD174}"/>
              </c:ext>
            </c:extLst>
          </c:dPt>
          <c:dPt>
            <c:idx val="4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9-61C6-44FF-B3E2-38B5C5AAD174}"/>
              </c:ext>
            </c:extLst>
          </c:dPt>
          <c:dPt>
            <c:idx val="5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B-61C6-44FF-B3E2-38B5C5AAD174}"/>
              </c:ext>
            </c:extLst>
          </c:dPt>
          <c:dPt>
            <c:idx val="6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D-61C6-44FF-B3E2-38B5C5AAD174}"/>
              </c:ext>
            </c:extLst>
          </c:dPt>
          <c:dPt>
            <c:idx val="7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F-61C6-44FF-B3E2-38B5C5AAD174}"/>
              </c:ext>
            </c:extLst>
          </c:dPt>
          <c:dPt>
            <c:idx val="8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11-61C6-44FF-B3E2-38B5C5AAD174}"/>
              </c:ext>
            </c:extLst>
          </c:dPt>
          <c:dLbls>
            <c:dLbl>
              <c:idx val="0"/>
              <c:numFmt formatCode="0.0%" sourceLinked="0"/>
              <c:spPr/>
              <c:txPr>
                <a:bodyPr/>
                <a:lstStyle/>
                <a:p>
                  <a:pPr>
                    <a:defRPr lang="pl-PL" sz="1600" b="1">
                      <a:solidFill>
                        <a:schemeClr val="tx1"/>
                      </a:solidFill>
                      <a:latin typeface="Tahoma" pitchFamily="34" charset="0"/>
                      <a:cs typeface="Tahoma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61C6-44FF-B3E2-38B5C5AAD174}"/>
                </c:ext>
              </c:extLst>
            </c:dLbl>
            <c:dLbl>
              <c:idx val="1"/>
              <c:layout>
                <c:manualLayout>
                  <c:x val="-4.6516841644794381E-2"/>
                  <c:y val="-0.1304551131755059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C6-44FF-B3E2-38B5C5AAD174}"/>
                </c:ext>
              </c:extLst>
            </c:dLbl>
            <c:dLbl>
              <c:idx val="2"/>
              <c:layout>
                <c:manualLayout>
                  <c:x val="0"/>
                  <c:y val="4.8052542664255127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1C6-44FF-B3E2-38B5C5AAD174}"/>
                </c:ext>
              </c:extLst>
            </c:dLbl>
            <c:dLbl>
              <c:idx val="3"/>
              <c:layout>
                <c:manualLayout>
                  <c:x val="1.4906167979002622E-2"/>
                  <c:y val="4.7897933251200168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1C6-44FF-B3E2-38B5C5AAD174}"/>
                </c:ext>
              </c:extLst>
            </c:dLbl>
            <c:dLbl>
              <c:idx val="4"/>
              <c:layout>
                <c:manualLayout>
                  <c:x val="1.0047681539807542E-2"/>
                  <c:y val="8.0126839486331897E-2"/>
                </c:manualLayout>
              </c:layout>
              <c:tx>
                <c:rich>
                  <a:bodyPr/>
                  <a:lstStyle/>
                  <a:p>
                    <a:r>
                      <a:rPr lang="pl-PL" sz="1400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z</a:t>
                    </a:r>
                    <a:r>
                      <a:rPr lang="pl-PL" sz="140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iemskie promieniowanie gamma
450
13.4%</a:t>
                    </a:r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1C6-44FF-B3E2-38B5C5AAD174}"/>
                </c:ext>
              </c:extLst>
            </c:dLbl>
            <c:dLbl>
              <c:idx val="5"/>
              <c:layout>
                <c:manualLayout>
                  <c:x val="-9.8424978127734278E-2"/>
                  <c:y val="-3.809087323930031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1C6-44FF-B3E2-38B5C5AAD174}"/>
                </c:ext>
              </c:extLst>
            </c:dLbl>
            <c:dLbl>
              <c:idx val="6"/>
              <c:layout>
                <c:manualLayout>
                  <c:x val="-0.12361111111111123"/>
                  <c:y val="-4.967114711228475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1C6-44FF-B3E2-38B5C5AAD174}"/>
                </c:ext>
              </c:extLst>
            </c:dLbl>
            <c:dLbl>
              <c:idx val="7"/>
              <c:layout>
                <c:manualLayout>
                  <c:x val="-8.2129483814523049E-2"/>
                  <c:y val="4.7216458785465008E-2"/>
                </c:manualLayout>
              </c:layout>
              <c:numFmt formatCode="0.0%" sourceLinked="0"/>
              <c:spPr>
                <a:noFill/>
              </c:spPr>
              <c:txPr>
                <a:bodyPr/>
                <a:lstStyle/>
                <a:p>
                  <a:pPr>
                    <a:defRPr lang="pl-PL" sz="1400" b="1">
                      <a:solidFill>
                        <a:schemeClr val="bg1">
                          <a:lumMod val="65000"/>
                        </a:schemeClr>
                      </a:solidFill>
                      <a:latin typeface="Tahoma" pitchFamily="34" charset="0"/>
                      <a:cs typeface="Tahoma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1C6-44FF-B3E2-38B5C5AAD174}"/>
                </c:ext>
              </c:extLst>
            </c:dLbl>
            <c:dLbl>
              <c:idx val="8"/>
              <c:layout>
                <c:manualLayout>
                  <c:x val="-0.15996391076115513"/>
                  <c:y val="-3.090190764108663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sztuczne
904</a:t>
                    </a:r>
                  </a:p>
                  <a:p>
                    <a:r>
                      <a:rPr lang="en-US" sz="1400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27.0%</a:t>
                    </a:r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1C6-44FF-B3E2-38B5C5AAD17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l-PL" sz="1400" b="1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toron</c:v>
                </c:pt>
                <c:pt idx="1">
                  <c:v>radon Rn-222</c:v>
                </c:pt>
                <c:pt idx="2">
                  <c:v>promieniowanie kosmiczne</c:v>
                </c:pt>
                <c:pt idx="3">
                  <c:v>skażenie wewnętrzne</c:v>
                </c:pt>
                <c:pt idx="4">
                  <c:v>promieniowanie gamma</c:v>
                </c:pt>
                <c:pt idx="5">
                  <c:v>diagnostyka medyczna</c:v>
                </c:pt>
                <c:pt idx="6">
                  <c:v>awaria czarnobylska</c:v>
                </c:pt>
                <c:pt idx="7">
                  <c:v>inne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66</c:v>
                </c:pt>
                <c:pt idx="1">
                  <c:v>1360</c:v>
                </c:pt>
                <c:pt idx="2">
                  <c:v>290</c:v>
                </c:pt>
                <c:pt idx="3">
                  <c:v>280</c:v>
                </c:pt>
                <c:pt idx="4">
                  <c:v>450</c:v>
                </c:pt>
                <c:pt idx="5">
                  <c:v>850</c:v>
                </c:pt>
                <c:pt idx="6">
                  <c:v>14</c:v>
                </c:pt>
                <c:pt idx="7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1C6-44FF-B3E2-38B5C5AAD174}"/>
            </c:ext>
          </c:extLst>
        </c:ser>
        <c:ser>
          <c:idx val="1"/>
          <c:order val="1"/>
          <c:tx>
            <c:v>Procent</c:v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Sheet1!$C$2:$C$9</c:f>
              <c:numCache>
                <c:formatCode>0.0%</c:formatCode>
                <c:ptCount val="8"/>
                <c:pt idx="0">
                  <c:v>1.9701492537313469E-2</c:v>
                </c:pt>
                <c:pt idx="1">
                  <c:v>0.40597014925373132</c:v>
                </c:pt>
                <c:pt idx="2">
                  <c:v>8.6567164179104567E-2</c:v>
                </c:pt>
                <c:pt idx="3">
                  <c:v>8.3582089552238864E-2</c:v>
                </c:pt>
                <c:pt idx="4">
                  <c:v>0.13432835820895517</c:v>
                </c:pt>
                <c:pt idx="5">
                  <c:v>0.25373134328358155</c:v>
                </c:pt>
                <c:pt idx="6">
                  <c:v>4.1791044776119399E-3</c:v>
                </c:pt>
                <c:pt idx="7">
                  <c:v>1.1940298507462713E-2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61C6-44FF-B3E2-38B5C5AAD17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gapWidth val="24"/>
        <c:secondPieSize val="75"/>
        <c:serLines>
          <c:spPr>
            <a:ln>
              <a:noFill/>
            </a:ln>
          </c:spPr>
        </c:serLines>
      </c:ofPieChart>
      <c:spPr>
        <a:noFill/>
        <a:ln w="25389">
          <a:noFill/>
        </a:ln>
      </c:spPr>
    </c:plotArea>
    <c:plotVisOnly val="1"/>
    <c:dispBlanksAs val="zero"/>
    <c:showDLblsOverMax val="0"/>
  </c:chart>
  <c:txPr>
    <a:bodyPr/>
    <a:lstStyle/>
    <a:p>
      <a:pPr>
        <a:defRPr sz="1799"/>
      </a:pPr>
      <a:endParaRPr lang="pl-PL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 lang="pl-PL" sz="1400">
                <a:solidFill>
                  <a:srgbClr val="0000CC"/>
                </a:solidFill>
                <a:latin typeface="Tahoma" pitchFamily="34" charset="0"/>
                <a:cs typeface="Tahoma" pitchFamily="34" charset="0"/>
              </a:defRPr>
            </a:pPr>
            <a:r>
              <a:rPr lang="pl-PL" sz="1400" b="1" cap="none" spc="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itchFamily="34" charset="0"/>
                <a:cs typeface="Tahoma" pitchFamily="34" charset="0"/>
              </a:rPr>
              <a:t>Udział różnych źródeł promieniowania jonizującego w średniej rocznej dawce efektywnej statystycznego mieszkańca Polski</a:t>
            </a:r>
            <a:r>
              <a:rPr lang="pl-PL" sz="1400" b="1" cap="none" spc="0" baseline="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itchFamily="34" charset="0"/>
                <a:cs typeface="Tahoma" pitchFamily="34" charset="0"/>
              </a:rPr>
              <a:t> w 2007 r.</a:t>
            </a:r>
          </a:p>
          <a:p>
            <a:pPr>
              <a:defRPr lang="pl-PL" sz="1400">
                <a:solidFill>
                  <a:srgbClr val="0000CC"/>
                </a:solidFill>
                <a:latin typeface="Tahoma" pitchFamily="34" charset="0"/>
                <a:cs typeface="Tahoma" pitchFamily="34" charset="0"/>
              </a:defRPr>
            </a:pPr>
            <a:endParaRPr lang="en-US" sz="1400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c:rich>
      </c:tx>
      <c:layout>
        <c:manualLayout>
          <c:xMode val="edge"/>
          <c:yMode val="edge"/>
          <c:x val="0.1152740740740741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8333005249343918E-2"/>
          <c:y val="0.19099405673866621"/>
          <c:w val="0.8980558836395458"/>
          <c:h val="0.80477630207951711"/>
        </c:manualLayout>
      </c:layout>
      <c:ofPieChart>
        <c:ofPieType val="bar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Dawki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explosion val="10"/>
          <c:dPt>
            <c:idx val="0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8574-4100-93CA-3B74114B678B}"/>
              </c:ext>
            </c:extLst>
          </c:dPt>
          <c:dPt>
            <c:idx val="1"/>
            <c:bubble3D val="0"/>
            <c:spPr>
              <a:noFill/>
              <a:ln cap="rnd">
                <a:solidFill>
                  <a:schemeClr val="bg1">
                    <a:lumMod val="85000"/>
                  </a:schemeClr>
                </a:solidFill>
                <a:miter lim="800000"/>
              </a:ln>
            </c:spPr>
            <c:extLst>
              <c:ext xmlns:c16="http://schemas.microsoft.com/office/drawing/2014/chart" uri="{C3380CC4-5D6E-409C-BE32-E72D297353CC}">
                <c16:uniqueId val="{00000003-8574-4100-93CA-3B74114B678B}"/>
              </c:ext>
            </c:extLst>
          </c:dPt>
          <c:dPt>
            <c:idx val="2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8574-4100-93CA-3B74114B678B}"/>
              </c:ext>
            </c:extLst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8574-4100-93CA-3B74114B678B}"/>
              </c:ext>
            </c:extLst>
          </c:dPt>
          <c:dPt>
            <c:idx val="4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9-8574-4100-93CA-3B74114B678B}"/>
              </c:ext>
            </c:extLst>
          </c:dPt>
          <c:dPt>
            <c:idx val="5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B-8574-4100-93CA-3B74114B678B}"/>
              </c:ext>
            </c:extLst>
          </c:dPt>
          <c:dPt>
            <c:idx val="6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D-8574-4100-93CA-3B74114B678B}"/>
              </c:ext>
            </c:extLst>
          </c:dPt>
          <c:dPt>
            <c:idx val="7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F-8574-4100-93CA-3B74114B678B}"/>
              </c:ext>
            </c:extLst>
          </c:dPt>
          <c:dPt>
            <c:idx val="8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11-8574-4100-93CA-3B74114B678B}"/>
              </c:ext>
            </c:extLst>
          </c:dPt>
          <c:dLbls>
            <c:dLbl>
              <c:idx val="1"/>
              <c:layout>
                <c:manualLayout>
                  <c:x val="-4.6516841644794381E-2"/>
                  <c:y val="-0.1304551131755059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74-4100-93CA-3B74114B678B}"/>
                </c:ext>
              </c:extLst>
            </c:dLbl>
            <c:dLbl>
              <c:idx val="2"/>
              <c:layout>
                <c:manualLayout>
                  <c:x val="0"/>
                  <c:y val="4.8052542664255155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574-4100-93CA-3B74114B678B}"/>
                </c:ext>
              </c:extLst>
            </c:dLbl>
            <c:dLbl>
              <c:idx val="3"/>
              <c:layout>
                <c:manualLayout>
                  <c:x val="1.4906167979002622E-2"/>
                  <c:y val="4.7897933251200113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lang="pl-PL" sz="1600" b="1">
                      <a:solidFill>
                        <a:schemeClr val="tx1"/>
                      </a:solidFill>
                      <a:latin typeface="Tahoma" pitchFamily="34" charset="0"/>
                      <a:cs typeface="Tahoma" pitchFamily="34" charset="0"/>
                    </a:defRPr>
                  </a:pPr>
                  <a:endParaRPr lang="pl-PL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574-4100-93CA-3B74114B678B}"/>
                </c:ext>
              </c:extLst>
            </c:dLbl>
            <c:dLbl>
              <c:idx val="4"/>
              <c:layout>
                <c:manualLayout>
                  <c:x val="1.0047681539807535E-2"/>
                  <c:y val="8.0126839486331897E-2"/>
                </c:manualLayout>
              </c:layout>
              <c:tx>
                <c:rich>
                  <a:bodyPr/>
                  <a:lstStyle/>
                  <a:p>
                    <a:r>
                      <a:rPr lang="pl-PL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z</a:t>
                    </a:r>
                    <a:r>
                      <a:rPr lang="pl-PL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iemskie promieniowanie gamma
450
13.4%</a:t>
                    </a:r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574-4100-93CA-3B74114B678B}"/>
                </c:ext>
              </c:extLst>
            </c:dLbl>
            <c:dLbl>
              <c:idx val="5"/>
              <c:layout>
                <c:manualLayout>
                  <c:x val="-9.8424978127734195E-2"/>
                  <c:y val="-3.809087323930031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574-4100-93CA-3B74114B678B}"/>
                </c:ext>
              </c:extLst>
            </c:dLbl>
            <c:dLbl>
              <c:idx val="6"/>
              <c:layout>
                <c:manualLayout>
                  <c:x val="-0.12361111111111119"/>
                  <c:y val="-4.967114711228475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574-4100-93CA-3B74114B678B}"/>
                </c:ext>
              </c:extLst>
            </c:dLbl>
            <c:dLbl>
              <c:idx val="7"/>
              <c:layout>
                <c:manualLayout>
                  <c:x val="-8.2129483814523049E-2"/>
                  <c:y val="4.7216458785465008E-2"/>
                </c:manualLayout>
              </c:layout>
              <c:numFmt formatCode="0.0%" sourceLinked="0"/>
              <c:spPr>
                <a:noFill/>
              </c:spPr>
              <c:txPr>
                <a:bodyPr/>
                <a:lstStyle/>
                <a:p>
                  <a:pPr>
                    <a:defRPr lang="pl-PL" sz="1400" b="1">
                      <a:solidFill>
                        <a:schemeClr val="bg1">
                          <a:lumMod val="65000"/>
                        </a:schemeClr>
                      </a:solidFill>
                      <a:latin typeface="Tahoma" pitchFamily="34" charset="0"/>
                      <a:cs typeface="Tahoma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574-4100-93CA-3B74114B678B}"/>
                </c:ext>
              </c:extLst>
            </c:dLbl>
            <c:dLbl>
              <c:idx val="8"/>
              <c:layout>
                <c:manualLayout>
                  <c:x val="-0.15996391076115501"/>
                  <c:y val="-3.0901907641086617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sztuczne
904</a:t>
                    </a:r>
                  </a:p>
                  <a:p>
                    <a:r>
                      <a:rPr lang="en-US" sz="1400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27.0%</a:t>
                    </a:r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574-4100-93CA-3B74114B678B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l-PL" sz="1400" b="1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toron</c:v>
                </c:pt>
                <c:pt idx="1">
                  <c:v>radon Rn-222</c:v>
                </c:pt>
                <c:pt idx="2">
                  <c:v>promieniowanie kosmiczne</c:v>
                </c:pt>
                <c:pt idx="3">
                  <c:v>skażenie wewnętrzne</c:v>
                </c:pt>
                <c:pt idx="4">
                  <c:v>promieniowanie gamma</c:v>
                </c:pt>
                <c:pt idx="5">
                  <c:v>diagnostyka medyczna</c:v>
                </c:pt>
                <c:pt idx="6">
                  <c:v>awaria czarnobylska</c:v>
                </c:pt>
                <c:pt idx="7">
                  <c:v>inne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66</c:v>
                </c:pt>
                <c:pt idx="1">
                  <c:v>1360</c:v>
                </c:pt>
                <c:pt idx="2">
                  <c:v>290</c:v>
                </c:pt>
                <c:pt idx="3">
                  <c:v>280</c:v>
                </c:pt>
                <c:pt idx="4">
                  <c:v>450</c:v>
                </c:pt>
                <c:pt idx="5">
                  <c:v>850</c:v>
                </c:pt>
                <c:pt idx="6">
                  <c:v>14</c:v>
                </c:pt>
                <c:pt idx="7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574-4100-93CA-3B74114B678B}"/>
            </c:ext>
          </c:extLst>
        </c:ser>
        <c:ser>
          <c:idx val="1"/>
          <c:order val="1"/>
          <c:tx>
            <c:v>Procent</c:v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Sheet1!$C$2:$C$9</c:f>
              <c:numCache>
                <c:formatCode>0.0%</c:formatCode>
                <c:ptCount val="8"/>
                <c:pt idx="0">
                  <c:v>1.9701492537313459E-2</c:v>
                </c:pt>
                <c:pt idx="1">
                  <c:v>0.40597014925373132</c:v>
                </c:pt>
                <c:pt idx="2">
                  <c:v>8.6567164179104567E-2</c:v>
                </c:pt>
                <c:pt idx="3">
                  <c:v>8.3582089552238864E-2</c:v>
                </c:pt>
                <c:pt idx="4">
                  <c:v>0.13432835820895517</c:v>
                </c:pt>
                <c:pt idx="5">
                  <c:v>0.25373134328358171</c:v>
                </c:pt>
                <c:pt idx="6">
                  <c:v>4.1791044776119399E-3</c:v>
                </c:pt>
                <c:pt idx="7">
                  <c:v>1.1940298507462704E-2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8574-4100-93CA-3B74114B678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gapWidth val="24"/>
        <c:secondPieSize val="75"/>
        <c:serLines>
          <c:spPr>
            <a:ln>
              <a:noFill/>
            </a:ln>
          </c:spPr>
        </c:serLines>
      </c:ofPieChart>
      <c:spPr>
        <a:noFill/>
        <a:ln w="25389">
          <a:noFill/>
        </a:ln>
      </c:spPr>
    </c:plotArea>
    <c:plotVisOnly val="1"/>
    <c:dispBlanksAs val="zero"/>
    <c:showDLblsOverMax val="0"/>
  </c:chart>
  <c:txPr>
    <a:bodyPr/>
    <a:lstStyle/>
    <a:p>
      <a:pPr>
        <a:defRPr sz="1799"/>
      </a:pPr>
      <a:endParaRPr lang="pl-PL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 lang="pl-PL" sz="1400">
                <a:solidFill>
                  <a:srgbClr val="0000CC"/>
                </a:solidFill>
                <a:latin typeface="Tahoma" pitchFamily="34" charset="0"/>
                <a:cs typeface="Tahoma" pitchFamily="34" charset="0"/>
              </a:defRPr>
            </a:pPr>
            <a:r>
              <a:rPr lang="pl-PL" sz="1400" b="1" cap="none" spc="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itchFamily="34" charset="0"/>
                <a:cs typeface="Tahoma" pitchFamily="34" charset="0"/>
              </a:rPr>
              <a:t>Udział różnych źródeł promieniowania jonizującego w średniej rocznej dawce efektywnej statystycznego mieszkańca Polski</a:t>
            </a:r>
            <a:r>
              <a:rPr lang="pl-PL" sz="1400" b="1" cap="none" spc="0" baseline="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itchFamily="34" charset="0"/>
                <a:cs typeface="Tahoma" pitchFamily="34" charset="0"/>
              </a:rPr>
              <a:t> w 2007 r.</a:t>
            </a:r>
          </a:p>
          <a:p>
            <a:pPr>
              <a:defRPr lang="pl-PL" sz="1400">
                <a:solidFill>
                  <a:srgbClr val="0000CC"/>
                </a:solidFill>
                <a:latin typeface="Tahoma" pitchFamily="34" charset="0"/>
                <a:cs typeface="Tahoma" pitchFamily="34" charset="0"/>
              </a:defRPr>
            </a:pPr>
            <a:endParaRPr lang="en-US" sz="1400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c:rich>
      </c:tx>
      <c:layout>
        <c:manualLayout>
          <c:xMode val="edge"/>
          <c:yMode val="edge"/>
          <c:x val="0.115274074074074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8333005249343987E-2"/>
          <c:y val="0.19099405673866621"/>
          <c:w val="0.89805588363954625"/>
          <c:h val="0.80477630207951756"/>
        </c:manualLayout>
      </c:layout>
      <c:ofPieChart>
        <c:ofPieType val="bar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Dawki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explosion val="10"/>
          <c:dPt>
            <c:idx val="0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9978-49E3-9ED1-7826DDFF4610}"/>
              </c:ext>
            </c:extLst>
          </c:dPt>
          <c:dPt>
            <c:idx val="1"/>
            <c:bubble3D val="0"/>
            <c:spPr>
              <a:noFill/>
              <a:ln cap="rnd">
                <a:solidFill>
                  <a:schemeClr val="bg1">
                    <a:lumMod val="85000"/>
                  </a:schemeClr>
                </a:solidFill>
                <a:miter lim="800000"/>
              </a:ln>
            </c:spPr>
            <c:extLst>
              <c:ext xmlns:c16="http://schemas.microsoft.com/office/drawing/2014/chart" uri="{C3380CC4-5D6E-409C-BE32-E72D297353CC}">
                <c16:uniqueId val="{00000003-9978-49E3-9ED1-7826DDFF4610}"/>
              </c:ext>
            </c:extLst>
          </c:dPt>
          <c:dPt>
            <c:idx val="2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9978-49E3-9ED1-7826DDFF4610}"/>
              </c:ext>
            </c:extLst>
          </c:dPt>
          <c:dPt>
            <c:idx val="3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9978-49E3-9ED1-7826DDFF4610}"/>
              </c:ext>
            </c:extLst>
          </c:dPt>
          <c:dPt>
            <c:idx val="4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9-9978-49E3-9ED1-7826DDFF4610}"/>
              </c:ext>
            </c:extLst>
          </c:dPt>
          <c:dPt>
            <c:idx val="5"/>
            <c:bubble3D val="0"/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B-9978-49E3-9ED1-7826DDFF4610}"/>
              </c:ext>
            </c:extLst>
          </c:dPt>
          <c:dPt>
            <c:idx val="6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D-9978-49E3-9ED1-7826DDFF4610}"/>
              </c:ext>
            </c:extLst>
          </c:dPt>
          <c:dPt>
            <c:idx val="7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F-9978-49E3-9ED1-7826DDFF4610}"/>
              </c:ext>
            </c:extLst>
          </c:dPt>
          <c:dPt>
            <c:idx val="8"/>
            <c:bubble3D val="0"/>
            <c:spPr>
              <a:solidFill>
                <a:prstClr val="white"/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11-9978-49E3-9ED1-7826DDFF4610}"/>
              </c:ext>
            </c:extLst>
          </c:dPt>
          <c:dLbls>
            <c:dLbl>
              <c:idx val="0"/>
              <c:numFmt formatCode="0.0%" sourceLinked="0"/>
              <c:spPr/>
              <c:txPr>
                <a:bodyPr/>
                <a:lstStyle/>
                <a:p>
                  <a:pPr>
                    <a:defRPr lang="pl-PL" sz="1400" b="1">
                      <a:noFill/>
                      <a:latin typeface="Tahoma" pitchFamily="34" charset="0"/>
                      <a:cs typeface="Tahoma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9978-49E3-9ED1-7826DDFF4610}"/>
                </c:ext>
              </c:extLst>
            </c:dLbl>
            <c:dLbl>
              <c:idx val="1"/>
              <c:layout>
                <c:manualLayout>
                  <c:x val="-4.6516841644794381E-2"/>
                  <c:y val="-0.1304551131755059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78-49E3-9ED1-7826DDFF4610}"/>
                </c:ext>
              </c:extLst>
            </c:dLbl>
            <c:dLbl>
              <c:idx val="2"/>
              <c:layout>
                <c:manualLayout>
                  <c:x val="0"/>
                  <c:y val="4.8052542664255113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78-49E3-9ED1-7826DDFF4610}"/>
                </c:ext>
              </c:extLst>
            </c:dLbl>
            <c:dLbl>
              <c:idx val="3"/>
              <c:layout>
                <c:manualLayout>
                  <c:x val="1.4906167979002622E-2"/>
                  <c:y val="4.7897933251200189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978-49E3-9ED1-7826DDFF4610}"/>
                </c:ext>
              </c:extLst>
            </c:dLbl>
            <c:dLbl>
              <c:idx val="4"/>
              <c:layout>
                <c:manualLayout>
                  <c:x val="1.0047681539807543E-2"/>
                  <c:y val="8.0126839486331897E-2"/>
                </c:manualLayout>
              </c:layout>
              <c:tx>
                <c:rich>
                  <a:bodyPr/>
                  <a:lstStyle/>
                  <a:p>
                    <a:r>
                      <a:rPr lang="pl-PL" sz="1400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z</a:t>
                    </a:r>
                    <a:r>
                      <a:rPr lang="pl-PL" sz="140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iemskie promieniowanie gamma
450
13.4%</a:t>
                    </a:r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978-49E3-9ED1-7826DDFF4610}"/>
                </c:ext>
              </c:extLst>
            </c:dLbl>
            <c:dLbl>
              <c:idx val="5"/>
              <c:layout>
                <c:manualLayout>
                  <c:x val="-9.8424978127734306E-2"/>
                  <c:y val="-3.8090873239300313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lang="pl-PL" sz="1600" b="1">
                      <a:solidFill>
                        <a:schemeClr val="tx1"/>
                      </a:solidFill>
                      <a:latin typeface="Tahoma" pitchFamily="34" charset="0"/>
                      <a:cs typeface="Tahoma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978-49E3-9ED1-7826DDFF4610}"/>
                </c:ext>
              </c:extLst>
            </c:dLbl>
            <c:dLbl>
              <c:idx val="6"/>
              <c:layout>
                <c:manualLayout>
                  <c:x val="-0.12916677602799639"/>
                  <c:y val="-7.563860529412200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978-49E3-9ED1-7826DDFF4610}"/>
                </c:ext>
              </c:extLst>
            </c:dLbl>
            <c:dLbl>
              <c:idx val="7"/>
              <c:layout>
                <c:manualLayout>
                  <c:x val="-8.2129483814523049E-2"/>
                  <c:y val="4.7216458785465008E-2"/>
                </c:manualLayout>
              </c:layout>
              <c:numFmt formatCode="0.0%" sourceLinked="0"/>
              <c:spPr>
                <a:noFill/>
              </c:spPr>
              <c:txPr>
                <a:bodyPr/>
                <a:lstStyle/>
                <a:p>
                  <a:pPr>
                    <a:defRPr lang="pl-PL" sz="1400" b="1">
                      <a:solidFill>
                        <a:schemeClr val="bg1">
                          <a:lumMod val="65000"/>
                        </a:schemeClr>
                      </a:solidFill>
                      <a:latin typeface="Tahoma" pitchFamily="34" charset="0"/>
                      <a:cs typeface="Tahoma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978-49E3-9ED1-7826DDFF4610}"/>
                </c:ext>
              </c:extLst>
            </c:dLbl>
            <c:dLbl>
              <c:idx val="8"/>
              <c:layout>
                <c:manualLayout>
                  <c:x val="-0.15996391076115518"/>
                  <c:y val="-3.0901907641086641E-2"/>
                </c:manualLayout>
              </c:layout>
              <c:tx>
                <c:rich>
                  <a:bodyPr/>
                  <a:lstStyle/>
                  <a:p>
                    <a:pPr>
                      <a:defRPr lang="pl-PL" sz="1600" b="1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defRPr>
                    </a:pPr>
                    <a:r>
                      <a:rPr lang="en-US" sz="1600" dirty="0">
                        <a:solidFill>
                          <a:schemeClr val="tx1"/>
                        </a:solidFill>
                      </a:rPr>
                      <a:t>sztuczne
904</a:t>
                    </a:r>
                  </a:p>
                  <a:p>
                    <a:pPr>
                      <a:defRPr lang="pl-PL" sz="1600" b="1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defRPr>
                    </a:pPr>
                    <a:r>
                      <a:rPr lang="en-US" sz="1600" dirty="0">
                        <a:solidFill>
                          <a:schemeClr val="tx1"/>
                        </a:solidFill>
                      </a:rPr>
                      <a:t>27.0%</a:t>
                    </a:r>
                  </a:p>
                </c:rich>
              </c:tx>
              <c:numFmt formatCode="0.0%" sourceLinked="0"/>
              <c:spPr/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978-49E3-9ED1-7826DDFF461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l-PL" sz="1400" b="1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toron</c:v>
                </c:pt>
                <c:pt idx="1">
                  <c:v>radon Rn-222</c:v>
                </c:pt>
                <c:pt idx="2">
                  <c:v>promieniowanie kosmiczne</c:v>
                </c:pt>
                <c:pt idx="3">
                  <c:v>skażenie wewnętrzne</c:v>
                </c:pt>
                <c:pt idx="4">
                  <c:v>promieniowanie gamma</c:v>
                </c:pt>
                <c:pt idx="5">
                  <c:v>diagnostyka medyczna</c:v>
                </c:pt>
                <c:pt idx="6">
                  <c:v>awaria czarnobylska</c:v>
                </c:pt>
                <c:pt idx="7">
                  <c:v>inne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66</c:v>
                </c:pt>
                <c:pt idx="1">
                  <c:v>1360</c:v>
                </c:pt>
                <c:pt idx="2">
                  <c:v>290</c:v>
                </c:pt>
                <c:pt idx="3">
                  <c:v>280</c:v>
                </c:pt>
                <c:pt idx="4">
                  <c:v>450</c:v>
                </c:pt>
                <c:pt idx="5">
                  <c:v>850</c:v>
                </c:pt>
                <c:pt idx="6">
                  <c:v>14</c:v>
                </c:pt>
                <c:pt idx="7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978-49E3-9ED1-7826DDFF4610}"/>
            </c:ext>
          </c:extLst>
        </c:ser>
        <c:ser>
          <c:idx val="1"/>
          <c:order val="1"/>
          <c:tx>
            <c:v>Procent</c:v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Sheet1!$C$2:$C$9</c:f>
              <c:numCache>
                <c:formatCode>0.0%</c:formatCode>
                <c:ptCount val="8"/>
                <c:pt idx="0">
                  <c:v>1.9701492537313472E-2</c:v>
                </c:pt>
                <c:pt idx="1">
                  <c:v>0.40597014925373132</c:v>
                </c:pt>
                <c:pt idx="2">
                  <c:v>8.6567164179104567E-2</c:v>
                </c:pt>
                <c:pt idx="3">
                  <c:v>8.3582089552238864E-2</c:v>
                </c:pt>
                <c:pt idx="4">
                  <c:v>0.13432835820895517</c:v>
                </c:pt>
                <c:pt idx="5">
                  <c:v>0.25373134328358149</c:v>
                </c:pt>
                <c:pt idx="6">
                  <c:v>4.1791044776119399E-3</c:v>
                </c:pt>
                <c:pt idx="7">
                  <c:v>1.1940298507462716E-2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9978-49E3-9ED1-7826DDFF461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gapWidth val="24"/>
        <c:secondPieSize val="75"/>
        <c:serLines>
          <c:spPr>
            <a:ln>
              <a:noFill/>
            </a:ln>
          </c:spPr>
        </c:serLines>
      </c:ofPieChart>
      <c:spPr>
        <a:noFill/>
        <a:ln w="25389">
          <a:noFill/>
        </a:ln>
      </c:spPr>
    </c:plotArea>
    <c:plotVisOnly val="1"/>
    <c:dispBlanksAs val="zero"/>
    <c:showDLblsOverMax val="0"/>
  </c:chart>
  <c:txPr>
    <a:bodyPr/>
    <a:lstStyle/>
    <a:p>
      <a:pPr>
        <a:defRPr sz="1799"/>
      </a:pPr>
      <a:endParaRPr lang="pl-PL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 lang="pl-PL" sz="1400">
                <a:solidFill>
                  <a:srgbClr val="0000CC"/>
                </a:solidFill>
                <a:latin typeface="Tahoma" pitchFamily="34" charset="0"/>
                <a:cs typeface="Tahoma" pitchFamily="34" charset="0"/>
              </a:defRPr>
            </a:pPr>
            <a:r>
              <a:rPr lang="pl-PL" sz="1400" b="1" cap="none" spc="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itchFamily="34" charset="0"/>
                <a:cs typeface="Tahoma" pitchFamily="34" charset="0"/>
              </a:rPr>
              <a:t>Udział różnych źródeł promieniowania jonizującego w średniej rocznej dawce efektywnej statystycznego mieszkańca Polski</a:t>
            </a:r>
            <a:r>
              <a:rPr lang="pl-PL" sz="1400" b="1" cap="none" spc="0" baseline="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itchFamily="34" charset="0"/>
                <a:cs typeface="Tahoma" pitchFamily="34" charset="0"/>
              </a:rPr>
              <a:t> w 2007 r.</a:t>
            </a:r>
          </a:p>
          <a:p>
            <a:pPr>
              <a:defRPr lang="pl-PL" sz="1400">
                <a:solidFill>
                  <a:srgbClr val="0000CC"/>
                </a:solidFill>
                <a:latin typeface="Tahoma" pitchFamily="34" charset="0"/>
                <a:cs typeface="Tahoma" pitchFamily="34" charset="0"/>
              </a:defRPr>
            </a:pPr>
            <a:endParaRPr lang="en-US" sz="1400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c:rich>
      </c:tx>
      <c:layout>
        <c:manualLayout>
          <c:xMode val="edge"/>
          <c:yMode val="edge"/>
          <c:x val="0.1152740740740742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8333005249344001E-2"/>
          <c:y val="0.19099405673866621"/>
          <c:w val="0.89805588363954636"/>
          <c:h val="0.80477630207951778"/>
        </c:manualLayout>
      </c:layout>
      <c:ofPieChart>
        <c:ofPieType val="bar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Dawki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explosion val="10"/>
          <c:dPt>
            <c:idx val="0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CB71-4AD3-A80A-F6033621F8BD}"/>
              </c:ext>
            </c:extLst>
          </c:dPt>
          <c:dPt>
            <c:idx val="1"/>
            <c:bubble3D val="0"/>
            <c:spPr>
              <a:noFill/>
              <a:ln cap="rnd">
                <a:solidFill>
                  <a:schemeClr val="bg1">
                    <a:lumMod val="85000"/>
                  </a:schemeClr>
                </a:solidFill>
                <a:miter lim="800000"/>
              </a:ln>
            </c:spPr>
            <c:extLst>
              <c:ext xmlns:c16="http://schemas.microsoft.com/office/drawing/2014/chart" uri="{C3380CC4-5D6E-409C-BE32-E72D297353CC}">
                <c16:uniqueId val="{00000003-CB71-4AD3-A80A-F6033621F8BD}"/>
              </c:ext>
            </c:extLst>
          </c:dPt>
          <c:dPt>
            <c:idx val="2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CB71-4AD3-A80A-F6033621F8BD}"/>
              </c:ext>
            </c:extLst>
          </c:dPt>
          <c:dPt>
            <c:idx val="3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CB71-4AD3-A80A-F6033621F8BD}"/>
              </c:ext>
            </c:extLst>
          </c:dPt>
          <c:dPt>
            <c:idx val="4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9-CB71-4AD3-A80A-F6033621F8BD}"/>
              </c:ext>
            </c:extLst>
          </c:dPt>
          <c:dPt>
            <c:idx val="5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B-CB71-4AD3-A80A-F6033621F8BD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D-CB71-4AD3-A80A-F6033621F8BD}"/>
              </c:ext>
            </c:extLst>
          </c:dPt>
          <c:dPt>
            <c:idx val="7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F-CB71-4AD3-A80A-F6033621F8BD}"/>
              </c:ext>
            </c:extLst>
          </c:dPt>
          <c:dPt>
            <c:idx val="8"/>
            <c:bubble3D val="0"/>
            <c:spPr>
              <a:solidFill>
                <a:prstClr val="white"/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11-CB71-4AD3-A80A-F6033621F8BD}"/>
              </c:ext>
            </c:extLst>
          </c:dPt>
          <c:dLbls>
            <c:dLbl>
              <c:idx val="0"/>
              <c:numFmt formatCode="0.0%" sourceLinked="0"/>
              <c:spPr/>
              <c:txPr>
                <a:bodyPr/>
                <a:lstStyle/>
                <a:p>
                  <a:pPr>
                    <a:defRPr lang="pl-PL" sz="1400" b="1">
                      <a:noFill/>
                      <a:latin typeface="Tahoma" pitchFamily="34" charset="0"/>
                      <a:cs typeface="Tahoma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CB71-4AD3-A80A-F6033621F8BD}"/>
                </c:ext>
              </c:extLst>
            </c:dLbl>
            <c:dLbl>
              <c:idx val="1"/>
              <c:layout>
                <c:manualLayout>
                  <c:x val="-4.6516841644794381E-2"/>
                  <c:y val="-0.1304551131755059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B71-4AD3-A80A-F6033621F8BD}"/>
                </c:ext>
              </c:extLst>
            </c:dLbl>
            <c:dLbl>
              <c:idx val="2"/>
              <c:layout>
                <c:manualLayout>
                  <c:x val="0"/>
                  <c:y val="4.8052542664255092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B71-4AD3-A80A-F6033621F8BD}"/>
                </c:ext>
              </c:extLst>
            </c:dLbl>
            <c:dLbl>
              <c:idx val="3"/>
              <c:layout>
                <c:manualLayout>
                  <c:x val="1.4906167979002622E-2"/>
                  <c:y val="4.78979332512002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B71-4AD3-A80A-F6033621F8BD}"/>
                </c:ext>
              </c:extLst>
            </c:dLbl>
            <c:dLbl>
              <c:idx val="4"/>
              <c:layout>
                <c:manualLayout>
                  <c:x val="1.0047681539807543E-2"/>
                  <c:y val="8.0126839486331897E-2"/>
                </c:manualLayout>
              </c:layout>
              <c:tx>
                <c:rich>
                  <a:bodyPr/>
                  <a:lstStyle/>
                  <a:p>
                    <a:r>
                      <a:rPr lang="pl-PL" sz="1400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z</a:t>
                    </a:r>
                    <a:r>
                      <a:rPr lang="pl-PL" sz="140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iemskie promieniowanie gamma
450
13.4%</a:t>
                    </a:r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B71-4AD3-A80A-F6033621F8BD}"/>
                </c:ext>
              </c:extLst>
            </c:dLbl>
            <c:dLbl>
              <c:idx val="5"/>
              <c:layout>
                <c:manualLayout>
                  <c:x val="-9.8424978127734333E-2"/>
                  <c:y val="-3.8090873239300313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lang="pl-PL" sz="1400" b="1">
                      <a:solidFill>
                        <a:schemeClr val="bg1">
                          <a:lumMod val="75000"/>
                        </a:schemeClr>
                      </a:solidFill>
                      <a:latin typeface="Tahoma" pitchFamily="34" charset="0"/>
                      <a:cs typeface="Tahoma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B71-4AD3-A80A-F6033621F8BD}"/>
                </c:ext>
              </c:extLst>
            </c:dLbl>
            <c:dLbl>
              <c:idx val="6"/>
              <c:layout>
                <c:manualLayout>
                  <c:x val="-0.12916677602799639"/>
                  <c:y val="-7.5638605294122002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lang="pl-PL" sz="1600" b="1">
                      <a:solidFill>
                        <a:schemeClr val="tx1"/>
                      </a:solidFill>
                      <a:latin typeface="Tahoma" pitchFamily="34" charset="0"/>
                      <a:cs typeface="Tahoma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B71-4AD3-A80A-F6033621F8BD}"/>
                </c:ext>
              </c:extLst>
            </c:dLbl>
            <c:dLbl>
              <c:idx val="7"/>
              <c:layout>
                <c:manualLayout>
                  <c:x val="-8.2129483814523049E-2"/>
                  <c:y val="4.7216458785465008E-2"/>
                </c:manualLayout>
              </c:layout>
              <c:numFmt formatCode="0.0%" sourceLinked="0"/>
              <c:spPr>
                <a:noFill/>
              </c:spPr>
              <c:txPr>
                <a:bodyPr/>
                <a:lstStyle/>
                <a:p>
                  <a:pPr>
                    <a:defRPr lang="pl-PL" sz="1400" b="1">
                      <a:solidFill>
                        <a:schemeClr val="bg1">
                          <a:lumMod val="65000"/>
                        </a:schemeClr>
                      </a:solidFill>
                      <a:latin typeface="Tahoma" pitchFamily="34" charset="0"/>
                      <a:cs typeface="Tahoma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B71-4AD3-A80A-F6033621F8BD}"/>
                </c:ext>
              </c:extLst>
            </c:dLbl>
            <c:dLbl>
              <c:idx val="8"/>
              <c:layout>
                <c:manualLayout>
                  <c:x val="-0.15996391076115524"/>
                  <c:y val="-3.0901907641086645E-2"/>
                </c:manualLayout>
              </c:layout>
              <c:tx>
                <c:rich>
                  <a:bodyPr/>
                  <a:lstStyle/>
                  <a:p>
                    <a:pPr>
                      <a:defRPr lang="pl-PL" sz="1600" b="1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defRPr>
                    </a:pPr>
                    <a:r>
                      <a:rPr lang="en-US" sz="1600" dirty="0">
                        <a:solidFill>
                          <a:schemeClr val="tx1"/>
                        </a:solidFill>
                      </a:rPr>
                      <a:t>sztuczne
904</a:t>
                    </a:r>
                  </a:p>
                  <a:p>
                    <a:pPr>
                      <a:defRPr lang="pl-PL" sz="1600" b="1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defRPr>
                    </a:pPr>
                    <a:r>
                      <a:rPr lang="en-US" sz="1600" dirty="0">
                        <a:solidFill>
                          <a:schemeClr val="tx1"/>
                        </a:solidFill>
                      </a:rPr>
                      <a:t>27.0%</a:t>
                    </a:r>
                  </a:p>
                </c:rich>
              </c:tx>
              <c:numFmt formatCode="0.0%" sourceLinked="0"/>
              <c:spPr/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B71-4AD3-A80A-F6033621F8B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l-PL" sz="1400" b="1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toron</c:v>
                </c:pt>
                <c:pt idx="1">
                  <c:v>radon Rn-222</c:v>
                </c:pt>
                <c:pt idx="2">
                  <c:v>promieniowanie kosmiczne</c:v>
                </c:pt>
                <c:pt idx="3">
                  <c:v>skażenie wewnętrzne</c:v>
                </c:pt>
                <c:pt idx="4">
                  <c:v>promieniowanie gamma</c:v>
                </c:pt>
                <c:pt idx="5">
                  <c:v>diagnostyka medyczna</c:v>
                </c:pt>
                <c:pt idx="6">
                  <c:v>awaria czarnobylska</c:v>
                </c:pt>
                <c:pt idx="7">
                  <c:v>inne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66</c:v>
                </c:pt>
                <c:pt idx="1">
                  <c:v>1360</c:v>
                </c:pt>
                <c:pt idx="2">
                  <c:v>290</c:v>
                </c:pt>
                <c:pt idx="3">
                  <c:v>280</c:v>
                </c:pt>
                <c:pt idx="4">
                  <c:v>450</c:v>
                </c:pt>
                <c:pt idx="5">
                  <c:v>850</c:v>
                </c:pt>
                <c:pt idx="6">
                  <c:v>14</c:v>
                </c:pt>
                <c:pt idx="7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B71-4AD3-A80A-F6033621F8BD}"/>
            </c:ext>
          </c:extLst>
        </c:ser>
        <c:ser>
          <c:idx val="1"/>
          <c:order val="1"/>
          <c:tx>
            <c:v>Procent</c:v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Sheet1!$C$2:$C$9</c:f>
              <c:numCache>
                <c:formatCode>0.0%</c:formatCode>
                <c:ptCount val="8"/>
                <c:pt idx="0">
                  <c:v>1.9701492537313476E-2</c:v>
                </c:pt>
                <c:pt idx="1">
                  <c:v>0.40597014925373132</c:v>
                </c:pt>
                <c:pt idx="2">
                  <c:v>8.6567164179104567E-2</c:v>
                </c:pt>
                <c:pt idx="3">
                  <c:v>8.3582089552238864E-2</c:v>
                </c:pt>
                <c:pt idx="4">
                  <c:v>0.13432835820895517</c:v>
                </c:pt>
                <c:pt idx="5">
                  <c:v>0.25373134328358143</c:v>
                </c:pt>
                <c:pt idx="6">
                  <c:v>4.1791044776119399E-3</c:v>
                </c:pt>
                <c:pt idx="7">
                  <c:v>1.194029850746272E-2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CB71-4AD3-A80A-F6033621F8B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gapWidth val="24"/>
        <c:secondPieSize val="75"/>
        <c:serLines>
          <c:spPr>
            <a:ln>
              <a:noFill/>
            </a:ln>
          </c:spPr>
        </c:serLines>
      </c:ofPieChart>
      <c:spPr>
        <a:noFill/>
        <a:ln w="25389">
          <a:noFill/>
        </a:ln>
      </c:spPr>
    </c:plotArea>
    <c:plotVisOnly val="1"/>
    <c:dispBlanksAs val="zero"/>
    <c:showDLblsOverMax val="0"/>
  </c:chart>
  <c:txPr>
    <a:bodyPr/>
    <a:lstStyle/>
    <a:p>
      <a:pPr>
        <a:defRPr sz="1799"/>
      </a:pPr>
      <a:endParaRPr lang="pl-PL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 lang="pl-PL" sz="1400">
                <a:solidFill>
                  <a:srgbClr val="0000CC"/>
                </a:solidFill>
                <a:latin typeface="Tahoma" pitchFamily="34" charset="0"/>
                <a:cs typeface="Tahoma" pitchFamily="34" charset="0"/>
              </a:defRPr>
            </a:pPr>
            <a:r>
              <a:rPr lang="pl-PL" sz="1400" b="1" cap="none" spc="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itchFamily="34" charset="0"/>
                <a:cs typeface="Tahoma" pitchFamily="34" charset="0"/>
              </a:rPr>
              <a:t>Udział różnych źródeł promieniowania jonizującego w średniej rocznej dawce efektywnej statystycznego mieszkańca Polski</a:t>
            </a:r>
            <a:r>
              <a:rPr lang="pl-PL" sz="1400" b="1" cap="none" spc="0" baseline="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itchFamily="34" charset="0"/>
                <a:cs typeface="Tahoma" pitchFamily="34" charset="0"/>
              </a:rPr>
              <a:t> w 2007 r.</a:t>
            </a:r>
          </a:p>
          <a:p>
            <a:pPr>
              <a:defRPr lang="pl-PL" sz="1400">
                <a:solidFill>
                  <a:srgbClr val="0000CC"/>
                </a:solidFill>
                <a:latin typeface="Tahoma" pitchFamily="34" charset="0"/>
                <a:cs typeface="Tahoma" pitchFamily="34" charset="0"/>
              </a:defRPr>
            </a:pPr>
            <a:endParaRPr lang="en-US" sz="1400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c:rich>
      </c:tx>
      <c:layout>
        <c:manualLayout>
          <c:xMode val="edge"/>
          <c:yMode val="edge"/>
          <c:x val="0.1152740740740742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8333005249344015E-2"/>
          <c:y val="0.19099405673866621"/>
          <c:w val="0.89805588363954658"/>
          <c:h val="0.80477630207951789"/>
        </c:manualLayout>
      </c:layout>
      <c:ofPieChart>
        <c:ofPieType val="bar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Dawki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explosion val="10"/>
          <c:dPt>
            <c:idx val="0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0791-4617-8748-6E124C2A6E10}"/>
              </c:ext>
            </c:extLst>
          </c:dPt>
          <c:dPt>
            <c:idx val="1"/>
            <c:bubble3D val="0"/>
            <c:spPr>
              <a:noFill/>
              <a:ln cap="rnd">
                <a:solidFill>
                  <a:schemeClr val="bg1">
                    <a:lumMod val="85000"/>
                  </a:schemeClr>
                </a:solidFill>
                <a:miter lim="800000"/>
              </a:ln>
            </c:spPr>
            <c:extLst>
              <c:ext xmlns:c16="http://schemas.microsoft.com/office/drawing/2014/chart" uri="{C3380CC4-5D6E-409C-BE32-E72D297353CC}">
                <c16:uniqueId val="{00000003-0791-4617-8748-6E124C2A6E10}"/>
              </c:ext>
            </c:extLst>
          </c:dPt>
          <c:dPt>
            <c:idx val="2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0791-4617-8748-6E124C2A6E10}"/>
              </c:ext>
            </c:extLst>
          </c:dPt>
          <c:dPt>
            <c:idx val="3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0791-4617-8748-6E124C2A6E10}"/>
              </c:ext>
            </c:extLst>
          </c:dPt>
          <c:dPt>
            <c:idx val="4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9-0791-4617-8748-6E124C2A6E10}"/>
              </c:ext>
            </c:extLst>
          </c:dPt>
          <c:dPt>
            <c:idx val="5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B-0791-4617-8748-6E124C2A6E10}"/>
              </c:ext>
            </c:extLst>
          </c:dPt>
          <c:dPt>
            <c:idx val="6"/>
            <c:bubble3D val="0"/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D-0791-4617-8748-6E124C2A6E10}"/>
              </c:ext>
            </c:extLst>
          </c:dPt>
          <c:dPt>
            <c:idx val="7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F-0791-4617-8748-6E124C2A6E10}"/>
              </c:ext>
            </c:extLst>
          </c:dPt>
          <c:dPt>
            <c:idx val="8"/>
            <c:bubble3D val="0"/>
            <c:spPr>
              <a:solidFill>
                <a:prstClr val="white"/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11-0791-4617-8748-6E124C2A6E10}"/>
              </c:ext>
            </c:extLst>
          </c:dPt>
          <c:dLbls>
            <c:dLbl>
              <c:idx val="0"/>
              <c:numFmt formatCode="0.0%" sourceLinked="0"/>
              <c:spPr/>
              <c:txPr>
                <a:bodyPr/>
                <a:lstStyle/>
                <a:p>
                  <a:pPr>
                    <a:defRPr lang="pl-PL" sz="1400" b="1">
                      <a:noFill/>
                      <a:latin typeface="Tahoma" pitchFamily="34" charset="0"/>
                      <a:cs typeface="Tahoma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791-4617-8748-6E124C2A6E10}"/>
                </c:ext>
              </c:extLst>
            </c:dLbl>
            <c:dLbl>
              <c:idx val="1"/>
              <c:layout>
                <c:manualLayout>
                  <c:x val="-4.6516841644794381E-2"/>
                  <c:y val="-0.1304551131755059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91-4617-8748-6E124C2A6E10}"/>
                </c:ext>
              </c:extLst>
            </c:dLbl>
            <c:dLbl>
              <c:idx val="2"/>
              <c:layout>
                <c:manualLayout>
                  <c:x val="0"/>
                  <c:y val="4.8052542664255078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91-4617-8748-6E124C2A6E10}"/>
                </c:ext>
              </c:extLst>
            </c:dLbl>
            <c:dLbl>
              <c:idx val="3"/>
              <c:layout>
                <c:manualLayout>
                  <c:x val="1.4906167979002622E-2"/>
                  <c:y val="4.789793325120023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791-4617-8748-6E124C2A6E10}"/>
                </c:ext>
              </c:extLst>
            </c:dLbl>
            <c:dLbl>
              <c:idx val="4"/>
              <c:layout>
                <c:manualLayout>
                  <c:x val="1.0047681539807543E-2"/>
                  <c:y val="8.0126839486331897E-2"/>
                </c:manualLayout>
              </c:layout>
              <c:tx>
                <c:rich>
                  <a:bodyPr/>
                  <a:lstStyle/>
                  <a:p>
                    <a:r>
                      <a:rPr lang="pl-PL" sz="1400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z</a:t>
                    </a:r>
                    <a:r>
                      <a:rPr lang="pl-PL" sz="140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iemskie promieniowanie gamma
450
13.4%</a:t>
                    </a:r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791-4617-8748-6E124C2A6E10}"/>
                </c:ext>
              </c:extLst>
            </c:dLbl>
            <c:dLbl>
              <c:idx val="5"/>
              <c:layout>
                <c:manualLayout>
                  <c:x val="-9.8424978127734375E-2"/>
                  <c:y val="-3.8090873239300313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lang="pl-PL" sz="1400" b="1">
                      <a:solidFill>
                        <a:schemeClr val="bg1">
                          <a:lumMod val="75000"/>
                        </a:schemeClr>
                      </a:solidFill>
                      <a:latin typeface="Tahoma" pitchFamily="34" charset="0"/>
                      <a:cs typeface="Tahoma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791-4617-8748-6E124C2A6E10}"/>
                </c:ext>
              </c:extLst>
            </c:dLbl>
            <c:dLbl>
              <c:idx val="6"/>
              <c:layout>
                <c:manualLayout>
                  <c:x val="-0.12916677602799639"/>
                  <c:y val="-7.563860529412200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791-4617-8748-6E124C2A6E10}"/>
                </c:ext>
              </c:extLst>
            </c:dLbl>
            <c:dLbl>
              <c:idx val="7"/>
              <c:layout>
                <c:manualLayout>
                  <c:x val="-8.2129483814523049E-2"/>
                  <c:y val="4.7216458785465008E-2"/>
                </c:manualLayout>
              </c:layout>
              <c:numFmt formatCode="0.0%" sourceLinked="0"/>
              <c:spPr>
                <a:noFill/>
              </c:spPr>
              <c:txPr>
                <a:bodyPr/>
                <a:lstStyle/>
                <a:p>
                  <a:pPr>
                    <a:defRPr lang="pl-PL" sz="1600" b="1">
                      <a:solidFill>
                        <a:schemeClr val="tx1"/>
                      </a:solidFill>
                      <a:latin typeface="Tahoma" pitchFamily="34" charset="0"/>
                      <a:cs typeface="Tahoma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791-4617-8748-6E124C2A6E10}"/>
                </c:ext>
              </c:extLst>
            </c:dLbl>
            <c:dLbl>
              <c:idx val="8"/>
              <c:layout>
                <c:manualLayout>
                  <c:x val="-0.15996391076115526"/>
                  <c:y val="-3.0901907641086648E-2"/>
                </c:manualLayout>
              </c:layout>
              <c:tx>
                <c:rich>
                  <a:bodyPr/>
                  <a:lstStyle/>
                  <a:p>
                    <a:pPr>
                      <a:defRPr lang="pl-PL" sz="1600" b="1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defRPr>
                    </a:pPr>
                    <a:r>
                      <a:rPr lang="en-US" sz="1600" dirty="0">
                        <a:solidFill>
                          <a:schemeClr val="tx1"/>
                        </a:solidFill>
                      </a:rPr>
                      <a:t>sztuczne
904</a:t>
                    </a:r>
                  </a:p>
                  <a:p>
                    <a:pPr>
                      <a:defRPr lang="pl-PL" sz="1600" b="1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defRPr>
                    </a:pPr>
                    <a:r>
                      <a:rPr lang="en-US" sz="1600" dirty="0">
                        <a:solidFill>
                          <a:schemeClr val="tx1"/>
                        </a:solidFill>
                      </a:rPr>
                      <a:t>27.0%</a:t>
                    </a:r>
                  </a:p>
                </c:rich>
              </c:tx>
              <c:numFmt formatCode="0.0%" sourceLinked="0"/>
              <c:spPr/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791-4617-8748-6E124C2A6E1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l-PL" sz="1400" b="1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toron</c:v>
                </c:pt>
                <c:pt idx="1">
                  <c:v>radon Rn-222</c:v>
                </c:pt>
                <c:pt idx="2">
                  <c:v>promieniowanie kosmiczne</c:v>
                </c:pt>
                <c:pt idx="3">
                  <c:v>skażenie wewnętrzne</c:v>
                </c:pt>
                <c:pt idx="4">
                  <c:v>promieniowanie gamma</c:v>
                </c:pt>
                <c:pt idx="5">
                  <c:v>diagnostyka medyczna</c:v>
                </c:pt>
                <c:pt idx="6">
                  <c:v>awaria czarnobylska</c:v>
                </c:pt>
                <c:pt idx="7">
                  <c:v>inne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66</c:v>
                </c:pt>
                <c:pt idx="1">
                  <c:v>1360</c:v>
                </c:pt>
                <c:pt idx="2">
                  <c:v>290</c:v>
                </c:pt>
                <c:pt idx="3">
                  <c:v>280</c:v>
                </c:pt>
                <c:pt idx="4">
                  <c:v>450</c:v>
                </c:pt>
                <c:pt idx="5">
                  <c:v>850</c:v>
                </c:pt>
                <c:pt idx="6">
                  <c:v>14</c:v>
                </c:pt>
                <c:pt idx="7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0791-4617-8748-6E124C2A6E10}"/>
            </c:ext>
          </c:extLst>
        </c:ser>
        <c:ser>
          <c:idx val="1"/>
          <c:order val="1"/>
          <c:tx>
            <c:v>Procent</c:v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Sheet1!$C$2:$C$9</c:f>
              <c:numCache>
                <c:formatCode>0.0%</c:formatCode>
                <c:ptCount val="8"/>
                <c:pt idx="0">
                  <c:v>1.9701492537313479E-2</c:v>
                </c:pt>
                <c:pt idx="1">
                  <c:v>0.40597014925373132</c:v>
                </c:pt>
                <c:pt idx="2">
                  <c:v>8.6567164179104567E-2</c:v>
                </c:pt>
                <c:pt idx="3">
                  <c:v>8.3582089552238864E-2</c:v>
                </c:pt>
                <c:pt idx="4">
                  <c:v>0.13432835820895517</c:v>
                </c:pt>
                <c:pt idx="5">
                  <c:v>0.25373134328358138</c:v>
                </c:pt>
                <c:pt idx="6">
                  <c:v>4.1791044776119399E-3</c:v>
                </c:pt>
                <c:pt idx="7">
                  <c:v>1.1940298507462723E-2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0791-4617-8748-6E124C2A6E1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gapWidth val="24"/>
        <c:secondPieSize val="75"/>
        <c:serLines>
          <c:spPr>
            <a:ln>
              <a:noFill/>
            </a:ln>
          </c:spPr>
        </c:serLines>
      </c:ofPieChart>
      <c:spPr>
        <a:noFill/>
        <a:ln w="25389">
          <a:noFill/>
        </a:ln>
      </c:spPr>
    </c:plotArea>
    <c:plotVisOnly val="1"/>
    <c:dispBlanksAs val="zero"/>
    <c:showDLblsOverMax val="0"/>
  </c:chart>
  <c:txPr>
    <a:bodyPr/>
    <a:lstStyle/>
    <a:p>
      <a:pPr>
        <a:defRPr sz="1799"/>
      </a:pPr>
      <a:endParaRPr lang="pl-PL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E04B6B-89F5-4F88-8B00-F0DBB30365F6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3A2BC1E-F06F-472E-8629-B060768D2469}">
      <dgm:prSet phldrT="[Tekst]" custT="1"/>
      <dgm:spPr/>
      <dgm:t>
        <a:bodyPr/>
        <a:lstStyle/>
        <a:p>
          <a:r>
            <a: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rPr>
            <a:t>PROMIENIOWANIE</a:t>
          </a:r>
        </a:p>
        <a:p>
          <a:r>
            <a:rPr lang="pl-PL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rPr>
            <a:t>strumień cząstek lub fal wysyłanych przez ciało</a:t>
          </a:r>
          <a:endParaRPr lang="en-US" sz="28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16937D5-00B9-4F4B-89B8-41E2366A4694}" type="parTrans" cxnId="{BA76C098-9F7B-4268-B77E-61461D45949E}">
      <dgm:prSet/>
      <dgm:spPr/>
      <dgm:t>
        <a:bodyPr/>
        <a:lstStyle/>
        <a:p>
          <a:endParaRPr lang="en-US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9EBDB151-71F6-4975-B9E5-9074E5015C6A}" type="sibTrans" cxnId="{BA76C098-9F7B-4268-B77E-61461D45949E}">
      <dgm:prSet/>
      <dgm:spPr/>
      <dgm:t>
        <a:bodyPr/>
        <a:lstStyle/>
        <a:p>
          <a:endParaRPr lang="en-US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5C6E7E25-6608-4D0D-8E28-D495ACD87BD3}">
      <dgm:prSet phldrT="[Tekst]" custT="1"/>
      <dgm:spPr/>
      <dgm:t>
        <a:bodyPr/>
        <a:lstStyle/>
        <a:p>
          <a:r>
            <a:rPr lang="pl-PL" sz="18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rPr>
            <a:t>NIEJONIZUJĄCE</a:t>
          </a:r>
          <a:endParaRPr lang="en-US" sz="18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algun Gothic" pitchFamily="34" charset="-127"/>
            <a:ea typeface="Malgun Gothic" pitchFamily="34" charset="-127"/>
            <a:cs typeface="Tahoma" pitchFamily="34" charset="0"/>
          </a:endParaRPr>
        </a:p>
      </dgm:t>
    </dgm:pt>
    <dgm:pt modelId="{BC612FB1-3DBC-4C1D-A068-3954B360BD25}" type="parTrans" cxnId="{88354D44-0C2C-4F71-B957-701E7ABCD5A8}">
      <dgm:prSet/>
      <dgm:spPr/>
      <dgm:t>
        <a:bodyPr/>
        <a:lstStyle/>
        <a:p>
          <a:endParaRPr lang="en-US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AF189A82-914E-4AE5-A0C7-3924D52A80AE}" type="sibTrans" cxnId="{88354D44-0C2C-4F71-B957-701E7ABCD5A8}">
      <dgm:prSet/>
      <dgm:spPr/>
      <dgm:t>
        <a:bodyPr/>
        <a:lstStyle/>
        <a:p>
          <a:endParaRPr lang="en-US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3FF784A0-A447-408B-93DE-8F52ADA112BB}">
      <dgm:prSet phldrT="[Teks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l-PL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rPr>
            <a:t>JONIZUJĄCE</a:t>
          </a:r>
        </a:p>
        <a:p>
          <a:r>
            <a:rPr lang="pl-PL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rPr>
            <a:t>to promieniowanie fal elektromagnetycznych wysokich energii lub strumień cząstek</a:t>
          </a:r>
          <a:endParaRPr lang="en-US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Tahoma" pitchFamily="34" charset="0"/>
            <a:cs typeface="Tahoma" pitchFamily="34" charset="0"/>
          </a:endParaRPr>
        </a:p>
        <a:p>
          <a:endParaRPr lang="en-US" sz="18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F1819F50-FD01-4390-8360-F92BB4A01E1E}" type="parTrans" cxnId="{FBA7DD1B-A158-4A86-A247-27CAB11D896D}">
      <dgm:prSet/>
      <dgm:spPr/>
      <dgm:t>
        <a:bodyPr/>
        <a:lstStyle/>
        <a:p>
          <a:endParaRPr lang="en-US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AEEE4F81-EDB8-4C12-B2B6-BA0FE6233E5D}" type="sibTrans" cxnId="{FBA7DD1B-A158-4A86-A247-27CAB11D896D}">
      <dgm:prSet/>
      <dgm:spPr/>
      <dgm:t>
        <a:bodyPr/>
        <a:lstStyle/>
        <a:p>
          <a:endParaRPr lang="en-US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566DF7D6-6CAC-4898-9371-62C4B2FE2699}">
      <dgm:prSet custT="1"/>
      <dgm:spPr>
        <a:solidFill>
          <a:srgbClr val="DE0000"/>
        </a:solidFill>
      </dgm:spPr>
      <dgm:t>
        <a:bodyPr/>
        <a:lstStyle/>
        <a:p>
          <a:r>
            <a:rPr lang="pl-PL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rPr>
            <a:t>JONIZUJACE POŚREDNIO                          (CZASTKI NEUTRALNE):                             NUTRONY, FOTONY (PROMIENIOWANIE X, </a:t>
          </a:r>
          <a:r>
            <a:rPr lang="pl-PL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  <a:sym typeface="Symbol"/>
            </a:rPr>
            <a:t>)</a:t>
          </a:r>
          <a:endParaRPr lang="en-US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algun Gothic" pitchFamily="34" charset="-127"/>
            <a:ea typeface="Malgun Gothic" pitchFamily="34" charset="-127"/>
            <a:cs typeface="Tahoma" pitchFamily="34" charset="0"/>
          </a:endParaRPr>
        </a:p>
      </dgm:t>
    </dgm:pt>
    <dgm:pt modelId="{858B70CB-C716-4685-8E30-83C3FEC93B06}" type="parTrans" cxnId="{AC0EABF3-F26F-402D-9178-0C396BEB8EC0}">
      <dgm:prSet/>
      <dgm:spPr/>
      <dgm:t>
        <a:bodyPr/>
        <a:lstStyle/>
        <a:p>
          <a:endParaRPr lang="en-US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46FB7B5-3D46-4CED-9D94-FA1F9AD9AE7A}" type="sibTrans" cxnId="{AC0EABF3-F26F-402D-9178-0C396BEB8EC0}">
      <dgm:prSet/>
      <dgm:spPr/>
      <dgm:t>
        <a:bodyPr/>
        <a:lstStyle/>
        <a:p>
          <a:endParaRPr lang="en-US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6FFE259-A37D-4F52-BEA9-ABA2E0B0A9D9}">
      <dgm:prSet custT="1"/>
      <dgm:spPr>
        <a:solidFill>
          <a:srgbClr val="FF9393"/>
        </a:solidFill>
      </dgm:spPr>
      <dgm:t>
        <a:bodyPr/>
        <a:lstStyle/>
        <a:p>
          <a:r>
            <a:rPr lang="pl-PL" sz="1400" b="1" dirty="0">
              <a:solidFill>
                <a:schemeClr val="tx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rPr>
            <a:t>JONIZUJACE BEZPOŚREDNIO                        (CZĄSTKI NAŁADOWANE):                      ELEKTRONY, PROTONY, CZASTKI ALFA</a:t>
          </a:r>
          <a:endParaRPr lang="en-US" sz="1400" b="1" dirty="0">
            <a:solidFill>
              <a:schemeClr val="tx1"/>
            </a:solidFill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  <a:latin typeface="Malgun Gothic" pitchFamily="34" charset="-127"/>
            <a:ea typeface="Malgun Gothic" pitchFamily="34" charset="-127"/>
            <a:cs typeface="Tahoma" pitchFamily="34" charset="0"/>
          </a:endParaRPr>
        </a:p>
      </dgm:t>
    </dgm:pt>
    <dgm:pt modelId="{25F1E8E2-2D37-40F9-9BE3-4F7B5F1F6541}" type="parTrans" cxnId="{3D34CBB0-6C08-4951-866A-6DD20BE82E25}">
      <dgm:prSet/>
      <dgm:spPr/>
      <dgm:t>
        <a:bodyPr/>
        <a:lstStyle/>
        <a:p>
          <a:endParaRPr lang="en-US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5BA4AE6-CB5A-4C91-8ACE-A0A17D1221B1}" type="sibTrans" cxnId="{3D34CBB0-6C08-4951-866A-6DD20BE82E25}">
      <dgm:prSet/>
      <dgm:spPr/>
      <dgm:t>
        <a:bodyPr/>
        <a:lstStyle/>
        <a:p>
          <a:endParaRPr lang="en-US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9E3AAAB-DD42-41EC-BE81-EB9FEF2823EF}" type="pres">
      <dgm:prSet presAssocID="{8AE04B6B-89F5-4F88-8B00-F0DBB30365F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3BDA8DA-F25A-4326-AB3C-09C852E3F629}" type="pres">
      <dgm:prSet presAssocID="{13A2BC1E-F06F-472E-8629-B060768D2469}" presName="root1" presStyleCnt="0"/>
      <dgm:spPr/>
    </dgm:pt>
    <dgm:pt modelId="{334082D2-6ACD-4046-9454-4D78B83167D1}" type="pres">
      <dgm:prSet presAssocID="{13A2BC1E-F06F-472E-8629-B060768D2469}" presName="LevelOneTextNode" presStyleLbl="node0" presStyleIdx="0" presStyleCnt="1" custScaleX="193461" custLinFactNeighborX="15394" custLinFactNeighborY="-98">
        <dgm:presLayoutVars>
          <dgm:chPref val="3"/>
        </dgm:presLayoutVars>
      </dgm:prSet>
      <dgm:spPr/>
    </dgm:pt>
    <dgm:pt modelId="{8F4F7730-4C76-4A42-962F-3CCF9DE05DDB}" type="pres">
      <dgm:prSet presAssocID="{13A2BC1E-F06F-472E-8629-B060768D2469}" presName="level2hierChild" presStyleCnt="0"/>
      <dgm:spPr/>
    </dgm:pt>
    <dgm:pt modelId="{C0E9993D-F0AB-4E2F-82A7-70DEF3435267}" type="pres">
      <dgm:prSet presAssocID="{BC612FB1-3DBC-4C1D-A068-3954B360BD25}" presName="conn2-1" presStyleLbl="parChTrans1D2" presStyleIdx="0" presStyleCnt="2"/>
      <dgm:spPr/>
    </dgm:pt>
    <dgm:pt modelId="{6DA84A97-2564-4B5F-855A-C87AEF229898}" type="pres">
      <dgm:prSet presAssocID="{BC612FB1-3DBC-4C1D-A068-3954B360BD25}" presName="connTx" presStyleLbl="parChTrans1D2" presStyleIdx="0" presStyleCnt="2"/>
      <dgm:spPr/>
    </dgm:pt>
    <dgm:pt modelId="{6049BE7A-27EE-410A-B45D-74978C3B9AB2}" type="pres">
      <dgm:prSet presAssocID="{5C6E7E25-6608-4D0D-8E28-D495ACD87BD3}" presName="root2" presStyleCnt="0"/>
      <dgm:spPr/>
    </dgm:pt>
    <dgm:pt modelId="{A2AE2784-9606-453A-B5E1-C8ACD309426B}" type="pres">
      <dgm:prSet presAssocID="{5C6E7E25-6608-4D0D-8E28-D495ACD87BD3}" presName="LevelTwoTextNode" presStyleLbl="node2" presStyleIdx="0" presStyleCnt="2" custScaleX="242398" custLinFactY="-25031" custLinFactNeighborX="1192" custLinFactNeighborY="-100000">
        <dgm:presLayoutVars>
          <dgm:chPref val="3"/>
        </dgm:presLayoutVars>
      </dgm:prSet>
      <dgm:spPr/>
    </dgm:pt>
    <dgm:pt modelId="{6C2AC5D8-C059-4973-A9D9-8A58BA123077}" type="pres">
      <dgm:prSet presAssocID="{5C6E7E25-6608-4D0D-8E28-D495ACD87BD3}" presName="level3hierChild" presStyleCnt="0"/>
      <dgm:spPr/>
    </dgm:pt>
    <dgm:pt modelId="{AE2C9D74-10B4-4A12-B6B4-B24038FB11F4}" type="pres">
      <dgm:prSet presAssocID="{F1819F50-FD01-4390-8360-F92BB4A01E1E}" presName="conn2-1" presStyleLbl="parChTrans1D2" presStyleIdx="1" presStyleCnt="2"/>
      <dgm:spPr/>
    </dgm:pt>
    <dgm:pt modelId="{1AA0EE10-7484-46DB-B3BD-C5240D0DA4EC}" type="pres">
      <dgm:prSet presAssocID="{F1819F50-FD01-4390-8360-F92BB4A01E1E}" presName="connTx" presStyleLbl="parChTrans1D2" presStyleIdx="1" presStyleCnt="2"/>
      <dgm:spPr/>
    </dgm:pt>
    <dgm:pt modelId="{EDACB905-D3DC-4F16-AC40-2C656E383037}" type="pres">
      <dgm:prSet presAssocID="{3FF784A0-A447-408B-93DE-8F52ADA112BB}" presName="root2" presStyleCnt="0"/>
      <dgm:spPr/>
    </dgm:pt>
    <dgm:pt modelId="{4104BF5E-7FB5-4087-A627-160031771140}" type="pres">
      <dgm:prSet presAssocID="{3FF784A0-A447-408B-93DE-8F52ADA112BB}" presName="LevelTwoTextNode" presStyleLbl="node2" presStyleIdx="1" presStyleCnt="2" custScaleX="108118" custScaleY="249798" custLinFactNeighborX="2064" custLinFactNeighborY="28091">
        <dgm:presLayoutVars>
          <dgm:chPref val="3"/>
        </dgm:presLayoutVars>
      </dgm:prSet>
      <dgm:spPr/>
    </dgm:pt>
    <dgm:pt modelId="{DAED9D54-65E5-4693-BB0D-82FF7614722F}" type="pres">
      <dgm:prSet presAssocID="{3FF784A0-A447-408B-93DE-8F52ADA112BB}" presName="level3hierChild" presStyleCnt="0"/>
      <dgm:spPr/>
    </dgm:pt>
    <dgm:pt modelId="{7FF4ADF0-2812-4723-BDC9-1A16348BFA76}" type="pres">
      <dgm:prSet presAssocID="{25F1E8E2-2D37-40F9-9BE3-4F7B5F1F6541}" presName="conn2-1" presStyleLbl="parChTrans1D3" presStyleIdx="0" presStyleCnt="2"/>
      <dgm:spPr/>
    </dgm:pt>
    <dgm:pt modelId="{D635270B-C739-4055-8A34-9E0115D3D3AA}" type="pres">
      <dgm:prSet presAssocID="{25F1E8E2-2D37-40F9-9BE3-4F7B5F1F6541}" presName="connTx" presStyleLbl="parChTrans1D3" presStyleIdx="0" presStyleCnt="2"/>
      <dgm:spPr/>
    </dgm:pt>
    <dgm:pt modelId="{0CFEC797-6230-481B-9CC2-7D9F81724850}" type="pres">
      <dgm:prSet presAssocID="{C6FFE259-A37D-4F52-BEA9-ABA2E0B0A9D9}" presName="root2" presStyleCnt="0"/>
      <dgm:spPr/>
    </dgm:pt>
    <dgm:pt modelId="{C5F21F9F-C79C-4302-9463-74F94183C08A}" type="pres">
      <dgm:prSet presAssocID="{C6FFE259-A37D-4F52-BEA9-ABA2E0B0A9D9}" presName="LevelTwoTextNode" presStyleLbl="node3" presStyleIdx="0" presStyleCnt="2" custScaleX="158590" custScaleY="156121" custLinFactNeighborX="-662" custLinFactNeighborY="-63393">
        <dgm:presLayoutVars>
          <dgm:chPref val="3"/>
        </dgm:presLayoutVars>
      </dgm:prSet>
      <dgm:spPr/>
    </dgm:pt>
    <dgm:pt modelId="{903145CE-3ACC-44A7-81B5-EF453EFBA689}" type="pres">
      <dgm:prSet presAssocID="{C6FFE259-A37D-4F52-BEA9-ABA2E0B0A9D9}" presName="level3hierChild" presStyleCnt="0"/>
      <dgm:spPr/>
    </dgm:pt>
    <dgm:pt modelId="{EF935CB4-8BB5-47F0-9E22-DFAA1344C69D}" type="pres">
      <dgm:prSet presAssocID="{858B70CB-C716-4685-8E30-83C3FEC93B06}" presName="conn2-1" presStyleLbl="parChTrans1D3" presStyleIdx="1" presStyleCnt="2"/>
      <dgm:spPr/>
    </dgm:pt>
    <dgm:pt modelId="{8AE9DB1C-7C70-4615-88A7-BB10414BD808}" type="pres">
      <dgm:prSet presAssocID="{858B70CB-C716-4685-8E30-83C3FEC93B06}" presName="connTx" presStyleLbl="parChTrans1D3" presStyleIdx="1" presStyleCnt="2"/>
      <dgm:spPr/>
    </dgm:pt>
    <dgm:pt modelId="{772D92F2-FB58-4B47-AE66-163E9E5C15C4}" type="pres">
      <dgm:prSet presAssocID="{566DF7D6-6CAC-4898-9371-62C4B2FE2699}" presName="root2" presStyleCnt="0"/>
      <dgm:spPr/>
    </dgm:pt>
    <dgm:pt modelId="{ADD2CB23-F77B-4127-997D-2AC8BE4EFF16}" type="pres">
      <dgm:prSet presAssocID="{566DF7D6-6CAC-4898-9371-62C4B2FE2699}" presName="LevelTwoTextNode" presStyleLbl="node3" presStyleIdx="1" presStyleCnt="2" custScaleX="158590" custScaleY="163216" custLinFactNeighborX="5790" custLinFactNeighborY="-3814">
        <dgm:presLayoutVars>
          <dgm:chPref val="3"/>
        </dgm:presLayoutVars>
      </dgm:prSet>
      <dgm:spPr/>
    </dgm:pt>
    <dgm:pt modelId="{1C5EFACD-6FFE-4D02-996C-7DD5AE2F0546}" type="pres">
      <dgm:prSet presAssocID="{566DF7D6-6CAC-4898-9371-62C4B2FE2699}" presName="level3hierChild" presStyleCnt="0"/>
      <dgm:spPr/>
    </dgm:pt>
  </dgm:ptLst>
  <dgm:cxnLst>
    <dgm:cxn modelId="{1A632188-F031-4D1C-AC0F-B10BF145C43A}" type="presOf" srcId="{BC612FB1-3DBC-4C1D-A068-3954B360BD25}" destId="{C0E9993D-F0AB-4E2F-82A7-70DEF3435267}" srcOrd="0" destOrd="0" presId="urn:microsoft.com/office/officeart/2008/layout/HorizontalMultiLevelHierarchy"/>
    <dgm:cxn modelId="{AC0EABF3-F26F-402D-9178-0C396BEB8EC0}" srcId="{3FF784A0-A447-408B-93DE-8F52ADA112BB}" destId="{566DF7D6-6CAC-4898-9371-62C4B2FE2699}" srcOrd="1" destOrd="0" parTransId="{858B70CB-C716-4685-8E30-83C3FEC93B06}" sibTransId="{046FB7B5-3D46-4CED-9D94-FA1F9AD9AE7A}"/>
    <dgm:cxn modelId="{100AA375-3C2C-4DC1-BD03-27B7214D0C43}" type="presOf" srcId="{25F1E8E2-2D37-40F9-9BE3-4F7B5F1F6541}" destId="{7FF4ADF0-2812-4723-BDC9-1A16348BFA76}" srcOrd="0" destOrd="0" presId="urn:microsoft.com/office/officeart/2008/layout/HorizontalMultiLevelHierarchy"/>
    <dgm:cxn modelId="{3D34CBB0-6C08-4951-866A-6DD20BE82E25}" srcId="{3FF784A0-A447-408B-93DE-8F52ADA112BB}" destId="{C6FFE259-A37D-4F52-BEA9-ABA2E0B0A9D9}" srcOrd="0" destOrd="0" parTransId="{25F1E8E2-2D37-40F9-9BE3-4F7B5F1F6541}" sibTransId="{85BA4AE6-CB5A-4C91-8ACE-A0A17D1221B1}"/>
    <dgm:cxn modelId="{FBA7DD1B-A158-4A86-A247-27CAB11D896D}" srcId="{13A2BC1E-F06F-472E-8629-B060768D2469}" destId="{3FF784A0-A447-408B-93DE-8F52ADA112BB}" srcOrd="1" destOrd="0" parTransId="{F1819F50-FD01-4390-8360-F92BB4A01E1E}" sibTransId="{AEEE4F81-EDB8-4C12-B2B6-BA0FE6233E5D}"/>
    <dgm:cxn modelId="{F2CD3C7F-FBCB-4558-AD51-6B01EFF21F47}" type="presOf" srcId="{8AE04B6B-89F5-4F88-8B00-F0DBB30365F6}" destId="{09E3AAAB-DD42-41EC-BE81-EB9FEF2823EF}" srcOrd="0" destOrd="0" presId="urn:microsoft.com/office/officeart/2008/layout/HorizontalMultiLevelHierarchy"/>
    <dgm:cxn modelId="{C87117DC-A1C7-4124-AFD0-855114819285}" type="presOf" srcId="{F1819F50-FD01-4390-8360-F92BB4A01E1E}" destId="{1AA0EE10-7484-46DB-B3BD-C5240D0DA4EC}" srcOrd="1" destOrd="0" presId="urn:microsoft.com/office/officeart/2008/layout/HorizontalMultiLevelHierarchy"/>
    <dgm:cxn modelId="{E3F962D7-FA8C-4AE9-81F1-E678ECABC591}" type="presOf" srcId="{BC612FB1-3DBC-4C1D-A068-3954B360BD25}" destId="{6DA84A97-2564-4B5F-855A-C87AEF229898}" srcOrd="1" destOrd="0" presId="urn:microsoft.com/office/officeart/2008/layout/HorizontalMultiLevelHierarchy"/>
    <dgm:cxn modelId="{F92AF2B5-97A8-4F47-8258-655ED00BBEBF}" type="presOf" srcId="{566DF7D6-6CAC-4898-9371-62C4B2FE2699}" destId="{ADD2CB23-F77B-4127-997D-2AC8BE4EFF16}" srcOrd="0" destOrd="0" presId="urn:microsoft.com/office/officeart/2008/layout/HorizontalMultiLevelHierarchy"/>
    <dgm:cxn modelId="{179FCFF5-994D-43F6-B03F-E09DED8AAA36}" type="presOf" srcId="{858B70CB-C716-4685-8E30-83C3FEC93B06}" destId="{8AE9DB1C-7C70-4615-88A7-BB10414BD808}" srcOrd="1" destOrd="0" presId="urn:microsoft.com/office/officeart/2008/layout/HorizontalMultiLevelHierarchy"/>
    <dgm:cxn modelId="{95389889-62A2-463B-AAED-1D1CAF100313}" type="presOf" srcId="{F1819F50-FD01-4390-8360-F92BB4A01E1E}" destId="{AE2C9D74-10B4-4A12-B6B4-B24038FB11F4}" srcOrd="0" destOrd="0" presId="urn:microsoft.com/office/officeart/2008/layout/HorizontalMultiLevelHierarchy"/>
    <dgm:cxn modelId="{88354D44-0C2C-4F71-B957-701E7ABCD5A8}" srcId="{13A2BC1E-F06F-472E-8629-B060768D2469}" destId="{5C6E7E25-6608-4D0D-8E28-D495ACD87BD3}" srcOrd="0" destOrd="0" parTransId="{BC612FB1-3DBC-4C1D-A068-3954B360BD25}" sibTransId="{AF189A82-914E-4AE5-A0C7-3924D52A80AE}"/>
    <dgm:cxn modelId="{F23BF112-0399-48AA-A42B-7848740EDE44}" type="presOf" srcId="{5C6E7E25-6608-4D0D-8E28-D495ACD87BD3}" destId="{A2AE2784-9606-453A-B5E1-C8ACD309426B}" srcOrd="0" destOrd="0" presId="urn:microsoft.com/office/officeart/2008/layout/HorizontalMultiLevelHierarchy"/>
    <dgm:cxn modelId="{8F15DA96-1498-49D2-9C8F-B513318A12CF}" type="presOf" srcId="{13A2BC1E-F06F-472E-8629-B060768D2469}" destId="{334082D2-6ACD-4046-9454-4D78B83167D1}" srcOrd="0" destOrd="0" presId="urn:microsoft.com/office/officeart/2008/layout/HorizontalMultiLevelHierarchy"/>
    <dgm:cxn modelId="{C4197813-D507-490B-80B5-3B26FCFC50FB}" type="presOf" srcId="{3FF784A0-A447-408B-93DE-8F52ADA112BB}" destId="{4104BF5E-7FB5-4087-A627-160031771140}" srcOrd="0" destOrd="0" presId="urn:microsoft.com/office/officeart/2008/layout/HorizontalMultiLevelHierarchy"/>
    <dgm:cxn modelId="{FE77A214-3E99-4F2C-A525-C7350867790C}" type="presOf" srcId="{25F1E8E2-2D37-40F9-9BE3-4F7B5F1F6541}" destId="{D635270B-C739-4055-8A34-9E0115D3D3AA}" srcOrd="1" destOrd="0" presId="urn:microsoft.com/office/officeart/2008/layout/HorizontalMultiLevelHierarchy"/>
    <dgm:cxn modelId="{3BC1AFAD-F7DF-4EA5-911B-B69123DD59B2}" type="presOf" srcId="{C6FFE259-A37D-4F52-BEA9-ABA2E0B0A9D9}" destId="{C5F21F9F-C79C-4302-9463-74F94183C08A}" srcOrd="0" destOrd="0" presId="urn:microsoft.com/office/officeart/2008/layout/HorizontalMultiLevelHierarchy"/>
    <dgm:cxn modelId="{DE75D1AF-DFFE-41B6-A710-92CDCF4C0DFC}" type="presOf" srcId="{858B70CB-C716-4685-8E30-83C3FEC93B06}" destId="{EF935CB4-8BB5-47F0-9E22-DFAA1344C69D}" srcOrd="0" destOrd="0" presId="urn:microsoft.com/office/officeart/2008/layout/HorizontalMultiLevelHierarchy"/>
    <dgm:cxn modelId="{BA76C098-9F7B-4268-B77E-61461D45949E}" srcId="{8AE04B6B-89F5-4F88-8B00-F0DBB30365F6}" destId="{13A2BC1E-F06F-472E-8629-B060768D2469}" srcOrd="0" destOrd="0" parTransId="{416937D5-00B9-4F4B-89B8-41E2366A4694}" sibTransId="{9EBDB151-71F6-4975-B9E5-9074E5015C6A}"/>
    <dgm:cxn modelId="{02E84665-9DFA-40AC-B638-6355CAD68632}" type="presParOf" srcId="{09E3AAAB-DD42-41EC-BE81-EB9FEF2823EF}" destId="{F3BDA8DA-F25A-4326-AB3C-09C852E3F629}" srcOrd="0" destOrd="0" presId="urn:microsoft.com/office/officeart/2008/layout/HorizontalMultiLevelHierarchy"/>
    <dgm:cxn modelId="{F6E82CB2-C132-415D-ACC7-B44023FED47F}" type="presParOf" srcId="{F3BDA8DA-F25A-4326-AB3C-09C852E3F629}" destId="{334082D2-6ACD-4046-9454-4D78B83167D1}" srcOrd="0" destOrd="0" presId="urn:microsoft.com/office/officeart/2008/layout/HorizontalMultiLevelHierarchy"/>
    <dgm:cxn modelId="{B6B338E8-D602-4B92-A64A-0FC1396AE824}" type="presParOf" srcId="{F3BDA8DA-F25A-4326-AB3C-09C852E3F629}" destId="{8F4F7730-4C76-4A42-962F-3CCF9DE05DDB}" srcOrd="1" destOrd="0" presId="urn:microsoft.com/office/officeart/2008/layout/HorizontalMultiLevelHierarchy"/>
    <dgm:cxn modelId="{F3F3272D-78DD-46D0-B0BD-9D6365713F4F}" type="presParOf" srcId="{8F4F7730-4C76-4A42-962F-3CCF9DE05DDB}" destId="{C0E9993D-F0AB-4E2F-82A7-70DEF3435267}" srcOrd="0" destOrd="0" presId="urn:microsoft.com/office/officeart/2008/layout/HorizontalMultiLevelHierarchy"/>
    <dgm:cxn modelId="{C270AF45-573B-4E69-8FC2-BB91EC221F65}" type="presParOf" srcId="{C0E9993D-F0AB-4E2F-82A7-70DEF3435267}" destId="{6DA84A97-2564-4B5F-855A-C87AEF229898}" srcOrd="0" destOrd="0" presId="urn:microsoft.com/office/officeart/2008/layout/HorizontalMultiLevelHierarchy"/>
    <dgm:cxn modelId="{EC2E81EF-31C9-4AD3-B7CD-64D72FC163E8}" type="presParOf" srcId="{8F4F7730-4C76-4A42-962F-3CCF9DE05DDB}" destId="{6049BE7A-27EE-410A-B45D-74978C3B9AB2}" srcOrd="1" destOrd="0" presId="urn:microsoft.com/office/officeart/2008/layout/HorizontalMultiLevelHierarchy"/>
    <dgm:cxn modelId="{D30368EE-F689-49EC-B1BD-BB995BD7FB9B}" type="presParOf" srcId="{6049BE7A-27EE-410A-B45D-74978C3B9AB2}" destId="{A2AE2784-9606-453A-B5E1-C8ACD309426B}" srcOrd="0" destOrd="0" presId="urn:microsoft.com/office/officeart/2008/layout/HorizontalMultiLevelHierarchy"/>
    <dgm:cxn modelId="{B06637F0-78FA-4643-A5BD-3A9164FC954D}" type="presParOf" srcId="{6049BE7A-27EE-410A-B45D-74978C3B9AB2}" destId="{6C2AC5D8-C059-4973-A9D9-8A58BA123077}" srcOrd="1" destOrd="0" presId="urn:microsoft.com/office/officeart/2008/layout/HorizontalMultiLevelHierarchy"/>
    <dgm:cxn modelId="{890C55BE-9D50-41C4-9A99-E137F0F7F99E}" type="presParOf" srcId="{8F4F7730-4C76-4A42-962F-3CCF9DE05DDB}" destId="{AE2C9D74-10B4-4A12-B6B4-B24038FB11F4}" srcOrd="2" destOrd="0" presId="urn:microsoft.com/office/officeart/2008/layout/HorizontalMultiLevelHierarchy"/>
    <dgm:cxn modelId="{3256A3A6-2A6E-4C68-8C7C-19333C996AD4}" type="presParOf" srcId="{AE2C9D74-10B4-4A12-B6B4-B24038FB11F4}" destId="{1AA0EE10-7484-46DB-B3BD-C5240D0DA4EC}" srcOrd="0" destOrd="0" presId="urn:microsoft.com/office/officeart/2008/layout/HorizontalMultiLevelHierarchy"/>
    <dgm:cxn modelId="{2CBACE3B-89D3-4A24-825B-F1C39243A109}" type="presParOf" srcId="{8F4F7730-4C76-4A42-962F-3CCF9DE05DDB}" destId="{EDACB905-D3DC-4F16-AC40-2C656E383037}" srcOrd="3" destOrd="0" presId="urn:microsoft.com/office/officeart/2008/layout/HorizontalMultiLevelHierarchy"/>
    <dgm:cxn modelId="{01747B7E-2161-474D-B038-B77829281193}" type="presParOf" srcId="{EDACB905-D3DC-4F16-AC40-2C656E383037}" destId="{4104BF5E-7FB5-4087-A627-160031771140}" srcOrd="0" destOrd="0" presId="urn:microsoft.com/office/officeart/2008/layout/HorizontalMultiLevelHierarchy"/>
    <dgm:cxn modelId="{E5E547D7-B083-4877-AD88-E19D92FB109B}" type="presParOf" srcId="{EDACB905-D3DC-4F16-AC40-2C656E383037}" destId="{DAED9D54-65E5-4693-BB0D-82FF7614722F}" srcOrd="1" destOrd="0" presId="urn:microsoft.com/office/officeart/2008/layout/HorizontalMultiLevelHierarchy"/>
    <dgm:cxn modelId="{7338AEDF-4104-414F-89ED-1E1EBD09C3EC}" type="presParOf" srcId="{DAED9D54-65E5-4693-BB0D-82FF7614722F}" destId="{7FF4ADF0-2812-4723-BDC9-1A16348BFA76}" srcOrd="0" destOrd="0" presId="urn:microsoft.com/office/officeart/2008/layout/HorizontalMultiLevelHierarchy"/>
    <dgm:cxn modelId="{81C5D252-B04F-4A0E-AC68-C6A58DFA2B2E}" type="presParOf" srcId="{7FF4ADF0-2812-4723-BDC9-1A16348BFA76}" destId="{D635270B-C739-4055-8A34-9E0115D3D3AA}" srcOrd="0" destOrd="0" presId="urn:microsoft.com/office/officeart/2008/layout/HorizontalMultiLevelHierarchy"/>
    <dgm:cxn modelId="{F0902093-2E40-40FA-991F-CF2F7603B7C8}" type="presParOf" srcId="{DAED9D54-65E5-4693-BB0D-82FF7614722F}" destId="{0CFEC797-6230-481B-9CC2-7D9F81724850}" srcOrd="1" destOrd="0" presId="urn:microsoft.com/office/officeart/2008/layout/HorizontalMultiLevelHierarchy"/>
    <dgm:cxn modelId="{72F4CCF2-01BF-46FA-BED0-BFE0D8B42265}" type="presParOf" srcId="{0CFEC797-6230-481B-9CC2-7D9F81724850}" destId="{C5F21F9F-C79C-4302-9463-74F94183C08A}" srcOrd="0" destOrd="0" presId="urn:microsoft.com/office/officeart/2008/layout/HorizontalMultiLevelHierarchy"/>
    <dgm:cxn modelId="{91BC9FA2-1B89-4F02-98C8-6FD65F71AA68}" type="presParOf" srcId="{0CFEC797-6230-481B-9CC2-7D9F81724850}" destId="{903145CE-3ACC-44A7-81B5-EF453EFBA689}" srcOrd="1" destOrd="0" presId="urn:microsoft.com/office/officeart/2008/layout/HorizontalMultiLevelHierarchy"/>
    <dgm:cxn modelId="{9ABF178E-36C7-4FA1-8359-BD33A261632E}" type="presParOf" srcId="{DAED9D54-65E5-4693-BB0D-82FF7614722F}" destId="{EF935CB4-8BB5-47F0-9E22-DFAA1344C69D}" srcOrd="2" destOrd="0" presId="urn:microsoft.com/office/officeart/2008/layout/HorizontalMultiLevelHierarchy"/>
    <dgm:cxn modelId="{EFB067A9-C242-4AC3-A069-890E10AB0674}" type="presParOf" srcId="{EF935CB4-8BB5-47F0-9E22-DFAA1344C69D}" destId="{8AE9DB1C-7C70-4615-88A7-BB10414BD808}" srcOrd="0" destOrd="0" presId="urn:microsoft.com/office/officeart/2008/layout/HorizontalMultiLevelHierarchy"/>
    <dgm:cxn modelId="{E3FA6787-B380-438B-B262-A99F4929A0BD}" type="presParOf" srcId="{DAED9D54-65E5-4693-BB0D-82FF7614722F}" destId="{772D92F2-FB58-4B47-AE66-163E9E5C15C4}" srcOrd="3" destOrd="0" presId="urn:microsoft.com/office/officeart/2008/layout/HorizontalMultiLevelHierarchy"/>
    <dgm:cxn modelId="{14E09236-A2E7-4B4F-822F-607091215BF4}" type="presParOf" srcId="{772D92F2-FB58-4B47-AE66-163E9E5C15C4}" destId="{ADD2CB23-F77B-4127-997D-2AC8BE4EFF16}" srcOrd="0" destOrd="0" presId="urn:microsoft.com/office/officeart/2008/layout/HorizontalMultiLevelHierarchy"/>
    <dgm:cxn modelId="{3BA8A8A1-B2E7-4E3D-91E3-A7622C762F31}" type="presParOf" srcId="{772D92F2-FB58-4B47-AE66-163E9E5C15C4}" destId="{1C5EFACD-6FFE-4D02-996C-7DD5AE2F054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35CB4-8BB5-47F0-9E22-DFAA1344C69D}">
      <dsp:nvSpPr>
        <dsp:cNvPr id="0" name=""/>
        <dsp:cNvSpPr/>
      </dsp:nvSpPr>
      <dsp:spPr>
        <a:xfrm>
          <a:off x="3950001" y="2670382"/>
          <a:ext cx="379567" cy="3728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783" y="0"/>
              </a:lnTo>
              <a:lnTo>
                <a:pt x="189783" y="372890"/>
              </a:lnTo>
              <a:lnTo>
                <a:pt x="379567" y="37289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4126483" y="2843525"/>
        <a:ext cx="26604" cy="26604"/>
      </dsp:txXfrm>
    </dsp:sp>
    <dsp:sp modelId="{7FF4ADF0-2812-4723-BDC9-1A16348BFA76}">
      <dsp:nvSpPr>
        <dsp:cNvPr id="0" name=""/>
        <dsp:cNvSpPr/>
      </dsp:nvSpPr>
      <dsp:spPr>
        <a:xfrm>
          <a:off x="3950001" y="1490519"/>
          <a:ext cx="360196" cy="1179863"/>
        </a:xfrm>
        <a:custGeom>
          <a:avLst/>
          <a:gdLst/>
          <a:ahLst/>
          <a:cxnLst/>
          <a:rect l="0" t="0" r="0" b="0"/>
          <a:pathLst>
            <a:path>
              <a:moveTo>
                <a:pt x="0" y="1179863"/>
              </a:moveTo>
              <a:lnTo>
                <a:pt x="180098" y="1179863"/>
              </a:lnTo>
              <a:lnTo>
                <a:pt x="180098" y="0"/>
              </a:lnTo>
              <a:lnTo>
                <a:pt x="360196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4099259" y="2049610"/>
        <a:ext cx="61681" cy="61681"/>
      </dsp:txXfrm>
    </dsp:sp>
    <dsp:sp modelId="{AE2C9D74-10B4-4A12-B6B4-B24038FB11F4}">
      <dsp:nvSpPr>
        <dsp:cNvPr id="0" name=""/>
        <dsp:cNvSpPr/>
      </dsp:nvSpPr>
      <dsp:spPr>
        <a:xfrm>
          <a:off x="1333320" y="1940936"/>
          <a:ext cx="362212" cy="7294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106" y="0"/>
              </a:lnTo>
              <a:lnTo>
                <a:pt x="181106" y="729445"/>
              </a:lnTo>
              <a:lnTo>
                <a:pt x="362212" y="72944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494065" y="2285299"/>
        <a:ext cx="40721" cy="40721"/>
      </dsp:txXfrm>
    </dsp:sp>
    <dsp:sp modelId="{C0E9993D-F0AB-4E2F-82A7-70DEF3435267}">
      <dsp:nvSpPr>
        <dsp:cNvPr id="0" name=""/>
        <dsp:cNvSpPr/>
      </dsp:nvSpPr>
      <dsp:spPr>
        <a:xfrm>
          <a:off x="1333320" y="317864"/>
          <a:ext cx="344029" cy="1623072"/>
        </a:xfrm>
        <a:custGeom>
          <a:avLst/>
          <a:gdLst/>
          <a:ahLst/>
          <a:cxnLst/>
          <a:rect l="0" t="0" r="0" b="0"/>
          <a:pathLst>
            <a:path>
              <a:moveTo>
                <a:pt x="0" y="1623072"/>
              </a:moveTo>
              <a:lnTo>
                <a:pt x="172014" y="1623072"/>
              </a:lnTo>
              <a:lnTo>
                <a:pt x="172014" y="0"/>
              </a:lnTo>
              <a:lnTo>
                <a:pt x="344029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463856" y="1087922"/>
        <a:ext cx="82956" cy="82956"/>
      </dsp:txXfrm>
    </dsp:sp>
    <dsp:sp modelId="{334082D2-6ACD-4046-9454-4D78B83167D1}">
      <dsp:nvSpPr>
        <dsp:cNvPr id="0" name=""/>
        <dsp:cNvSpPr/>
      </dsp:nvSpPr>
      <dsp:spPr>
        <a:xfrm rot="16200000">
          <a:off x="-954596" y="1325992"/>
          <a:ext cx="3345945" cy="12298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rPr>
            <a:t>PROMIENIOWANIE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rPr>
            <a:t>strumień cząstek lub fal wysyłanych przez ciało</a:t>
          </a:r>
          <a:endParaRPr lang="en-US" sz="28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-954596" y="1325992"/>
        <a:ext cx="3345945" cy="1229888"/>
      </dsp:txXfrm>
    </dsp:sp>
    <dsp:sp modelId="{A2AE2784-9606-453A-B5E1-C8ACD309426B}">
      <dsp:nvSpPr>
        <dsp:cNvPr id="0" name=""/>
        <dsp:cNvSpPr/>
      </dsp:nvSpPr>
      <dsp:spPr>
        <a:xfrm>
          <a:off x="1677350" y="0"/>
          <a:ext cx="5054466" cy="63572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rPr>
            <a:t>NIEJONIZUJĄCE</a:t>
          </a:r>
          <a:endParaRPr lang="en-US" sz="18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algun Gothic" pitchFamily="34" charset="-127"/>
            <a:ea typeface="Malgun Gothic" pitchFamily="34" charset="-127"/>
            <a:cs typeface="Tahoma" pitchFamily="34" charset="0"/>
          </a:endParaRPr>
        </a:p>
      </dsp:txBody>
      <dsp:txXfrm>
        <a:off x="1677350" y="0"/>
        <a:ext cx="5054466" cy="635729"/>
      </dsp:txXfrm>
    </dsp:sp>
    <dsp:sp modelId="{4104BF5E-7FB5-4087-A627-160031771140}">
      <dsp:nvSpPr>
        <dsp:cNvPr id="0" name=""/>
        <dsp:cNvSpPr/>
      </dsp:nvSpPr>
      <dsp:spPr>
        <a:xfrm>
          <a:off x="1695533" y="1876362"/>
          <a:ext cx="2254468" cy="1588039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rPr>
            <a:t>JONIZUJĄCE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rPr>
            <a:t>to promieniowanie fal elektromagnetycznych wysokich energii lub strumień cząstek</a:t>
          </a:r>
          <a:endParaRPr lang="en-US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Tahoma" pitchFamily="34" charset="0"/>
            <a:cs typeface="Tahoma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695533" y="1876362"/>
        <a:ext cx="2254468" cy="1588039"/>
      </dsp:txXfrm>
    </dsp:sp>
    <dsp:sp modelId="{C5F21F9F-C79C-4302-9463-74F94183C08A}">
      <dsp:nvSpPr>
        <dsp:cNvPr id="0" name=""/>
        <dsp:cNvSpPr/>
      </dsp:nvSpPr>
      <dsp:spPr>
        <a:xfrm>
          <a:off x="4310198" y="994265"/>
          <a:ext cx="3306907" cy="992507"/>
        </a:xfrm>
        <a:prstGeom prst="rect">
          <a:avLst/>
        </a:prstGeom>
        <a:solidFill>
          <a:srgbClr val="FF939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rPr>
            <a:t>JONIZUJACE BEZPOŚREDNIO                        (CZĄSTKI NAŁADOWANE):                      ELEKTRONY, PROTONY, CZASTKI ALFA</a:t>
          </a:r>
          <a:endParaRPr lang="en-US" sz="1400" b="1" kern="1200" dirty="0">
            <a:solidFill>
              <a:schemeClr val="tx1"/>
            </a:solidFill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  <a:latin typeface="Malgun Gothic" pitchFamily="34" charset="-127"/>
            <a:ea typeface="Malgun Gothic" pitchFamily="34" charset="-127"/>
            <a:cs typeface="Tahoma" pitchFamily="34" charset="0"/>
          </a:endParaRPr>
        </a:p>
      </dsp:txBody>
      <dsp:txXfrm>
        <a:off x="4310198" y="994265"/>
        <a:ext cx="3306907" cy="992507"/>
      </dsp:txXfrm>
    </dsp:sp>
    <dsp:sp modelId="{ADD2CB23-F77B-4127-997D-2AC8BE4EFF16}">
      <dsp:nvSpPr>
        <dsp:cNvPr id="0" name=""/>
        <dsp:cNvSpPr/>
      </dsp:nvSpPr>
      <dsp:spPr>
        <a:xfrm>
          <a:off x="4329569" y="2524467"/>
          <a:ext cx="3306907" cy="1037612"/>
        </a:xfrm>
        <a:prstGeom prst="rect">
          <a:avLst/>
        </a:prstGeom>
        <a:solidFill>
          <a:srgbClr val="DE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rPr>
            <a:t>JONIZUJACE POŚREDNIO                          (CZASTKI NEUTRALNE):                             NUTRONY, FOTONY (PROMIENIOWANIE X, </a:t>
          </a:r>
          <a:r>
            <a:rPr lang="pl-PL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  <a:sym typeface="Symbol"/>
            </a:rPr>
            <a:t>)</a:t>
          </a:r>
          <a:endParaRPr lang="en-US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algun Gothic" pitchFamily="34" charset="-127"/>
            <a:ea typeface="Malgun Gothic" pitchFamily="34" charset="-127"/>
            <a:cs typeface="Tahoma" pitchFamily="34" charset="0"/>
          </a:endParaRPr>
        </a:p>
      </dsp:txBody>
      <dsp:txXfrm>
        <a:off x="4329569" y="2524467"/>
        <a:ext cx="3306907" cy="10376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0.73438</cdr:x>
      <cdr:y>0.14293</cdr:y>
    </cdr:from>
    <cdr:to>
      <cdr:x>0.99219</cdr:x>
      <cdr:y>0.24406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715179" y="908720"/>
          <a:ext cx="2357415" cy="6429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ctr"/>
          <a:r>
            <a:rPr lang="pl-PL" sz="1600" kern="1200" dirty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rPr>
            <a:t>Całkowita dawka efektywna 3350</a:t>
          </a:r>
          <a:r>
            <a:rPr lang="pl-PL" sz="1600" kern="1200" dirty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  <a:sym typeface="Symbol"/>
            </a:rPr>
            <a:t>Sv</a:t>
          </a:r>
          <a:endParaRPr lang="pl-PL" sz="1600" kern="1200" dirty="0">
            <a:ln w="11430"/>
            <a:solidFill>
              <a:schemeClr val="tx1"/>
            </a:soli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0.71094</cdr:x>
      <cdr:y>0.06741</cdr:y>
    </cdr:from>
    <cdr:to>
      <cdr:x>0.96875</cdr:x>
      <cdr:y>0.16854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00826" y="428604"/>
          <a:ext cx="2357422" cy="64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ctr"/>
          <a:r>
            <a:rPr lang="pl-PL" sz="1600" b="1" dirty="0">
              <a:latin typeface="Tahoma" pitchFamily="34" charset="0"/>
              <a:cs typeface="Tahoma" pitchFamily="34" charset="0"/>
            </a:rPr>
            <a:t>Całkowita dawka efektywna 3350</a:t>
          </a:r>
          <a:r>
            <a:rPr lang="pl-PL" sz="1600" b="1" dirty="0">
              <a:latin typeface="Tahoma" pitchFamily="34" charset="0"/>
              <a:cs typeface="Tahoma" pitchFamily="34" charset="0"/>
              <a:sym typeface="Symbol"/>
            </a:rPr>
            <a:t>Sv</a:t>
          </a:r>
          <a:endParaRPr lang="pl-PL" sz="1600" b="1" dirty="0">
            <a:solidFill>
              <a:srgbClr val="00B050"/>
            </a:solidFill>
            <a:latin typeface="Tahoma" pitchFamily="34" charset="0"/>
            <a:cs typeface="Tahoma" pitchFamily="34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0.73438</cdr:x>
      <cdr:y>0.14293</cdr:y>
    </cdr:from>
    <cdr:to>
      <cdr:x>0.99219</cdr:x>
      <cdr:y>0.24406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715179" y="908720"/>
          <a:ext cx="2357415" cy="6429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ctr"/>
          <a:r>
            <a:rPr lang="pl-PL" sz="1600" kern="1200" dirty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rPr>
            <a:t>Całkowita dawka efektywna 3350</a:t>
          </a:r>
          <a:r>
            <a:rPr lang="pl-PL" sz="1600" kern="1200" dirty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  <a:sym typeface="Symbol"/>
            </a:rPr>
            <a:t>Sv</a:t>
          </a:r>
          <a:endParaRPr lang="pl-PL" sz="1600" kern="1200" dirty="0">
            <a:ln w="11430"/>
            <a:solidFill>
              <a:schemeClr val="tx1"/>
            </a:soli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0.71094</cdr:x>
      <cdr:y>0.06741</cdr:y>
    </cdr:from>
    <cdr:to>
      <cdr:x>0.96875</cdr:x>
      <cdr:y>0.16854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00826" y="428604"/>
          <a:ext cx="2357422" cy="64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ctr"/>
          <a:r>
            <a:rPr lang="pl-PL" sz="1600" b="1" dirty="0">
              <a:latin typeface="Tahoma" pitchFamily="34" charset="0"/>
              <a:cs typeface="Tahoma" pitchFamily="34" charset="0"/>
            </a:rPr>
            <a:t>Całkowita dawka efektywna 3350</a:t>
          </a:r>
          <a:r>
            <a:rPr lang="pl-PL" sz="1600" b="1" dirty="0">
              <a:latin typeface="Tahoma" pitchFamily="34" charset="0"/>
              <a:cs typeface="Tahoma" pitchFamily="34" charset="0"/>
              <a:sym typeface="Symbol"/>
            </a:rPr>
            <a:t>Sv</a:t>
          </a:r>
          <a:endParaRPr lang="pl-PL" sz="1600" b="1" dirty="0">
            <a:solidFill>
              <a:srgbClr val="00B050"/>
            </a:solidFill>
            <a:latin typeface="Tahoma" pitchFamily="34" charset="0"/>
            <a:cs typeface="Tahoma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0.7205</cdr:x>
      <cdr:y>0.15425</cdr:y>
    </cdr:from>
    <cdr:to>
      <cdr:x>0.97831</cdr:x>
      <cdr:y>0.25538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88224" y="980728"/>
          <a:ext cx="2357415" cy="6429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ctr"/>
          <a:r>
            <a:rPr lang="pl-PL" sz="1600" b="1" dirty="0">
              <a:latin typeface="Tahoma" pitchFamily="34" charset="0"/>
              <a:cs typeface="Tahoma" pitchFamily="34" charset="0"/>
            </a:rPr>
            <a:t>Całkowita dawka efektywna 3350</a:t>
          </a:r>
          <a:r>
            <a:rPr lang="pl-PL" sz="1600" b="1" dirty="0">
              <a:latin typeface="Tahoma" pitchFamily="34" charset="0"/>
              <a:cs typeface="Tahoma" pitchFamily="34" charset="0"/>
              <a:sym typeface="Symbol"/>
            </a:rPr>
            <a:t>Sv</a:t>
          </a:r>
          <a:endParaRPr lang="pl-PL" sz="1600" b="1" dirty="0">
            <a:solidFill>
              <a:srgbClr val="00B050"/>
            </a:solidFill>
            <a:latin typeface="Tahoma" pitchFamily="34" charset="0"/>
            <a:cs typeface="Tahoma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0.71094</cdr:x>
      <cdr:y>0.06741</cdr:y>
    </cdr:from>
    <cdr:to>
      <cdr:x>0.96875</cdr:x>
      <cdr:y>0.16854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00826" y="428604"/>
          <a:ext cx="2357422" cy="64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ctr"/>
          <a:r>
            <a:rPr lang="pl-PL" sz="1600" b="1" dirty="0">
              <a:latin typeface="Tahoma" pitchFamily="34" charset="0"/>
              <a:cs typeface="Tahoma" pitchFamily="34" charset="0"/>
            </a:rPr>
            <a:t>Całkowita dawka efektywna 3350</a:t>
          </a:r>
          <a:r>
            <a:rPr lang="pl-PL" sz="1600" b="1" dirty="0">
              <a:latin typeface="Tahoma" pitchFamily="34" charset="0"/>
              <a:cs typeface="Tahoma" pitchFamily="34" charset="0"/>
              <a:sym typeface="Symbol"/>
            </a:rPr>
            <a:t>Sv</a:t>
          </a:r>
          <a:endParaRPr lang="pl-PL" sz="1600" b="1" dirty="0">
            <a:solidFill>
              <a:srgbClr val="00B050"/>
            </a:solidFill>
            <a:latin typeface="Tahoma" pitchFamily="34" charset="0"/>
            <a:cs typeface="Tahoma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0.71094</cdr:x>
      <cdr:y>0.06741</cdr:y>
    </cdr:from>
    <cdr:to>
      <cdr:x>0.96875</cdr:x>
      <cdr:y>0.16854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00826" y="428604"/>
          <a:ext cx="2357422" cy="64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ctr"/>
          <a:r>
            <a:rPr lang="pl-PL" sz="1600" b="1" dirty="0">
              <a:latin typeface="Tahoma" pitchFamily="34" charset="0"/>
              <a:cs typeface="Tahoma" pitchFamily="34" charset="0"/>
            </a:rPr>
            <a:t>Całkowita dawka efektywna 3350</a:t>
          </a:r>
          <a:r>
            <a:rPr lang="pl-PL" sz="1600" b="1" dirty="0">
              <a:latin typeface="Tahoma" pitchFamily="34" charset="0"/>
              <a:cs typeface="Tahoma" pitchFamily="34" charset="0"/>
              <a:sym typeface="Symbol"/>
            </a:rPr>
            <a:t>Sv</a:t>
          </a:r>
          <a:endParaRPr lang="pl-PL" sz="1600" b="1" dirty="0">
            <a:solidFill>
              <a:srgbClr val="00B050"/>
            </a:solidFill>
            <a:latin typeface="Tahoma" pitchFamily="34" charset="0"/>
            <a:cs typeface="Tahoma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0.71094</cdr:x>
      <cdr:y>0.06741</cdr:y>
    </cdr:from>
    <cdr:to>
      <cdr:x>0.96875</cdr:x>
      <cdr:y>0.16854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00826" y="428604"/>
          <a:ext cx="2357422" cy="64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ctr"/>
          <a:r>
            <a:rPr lang="pl-PL" sz="1600" b="1" dirty="0">
              <a:latin typeface="Tahoma" pitchFamily="34" charset="0"/>
              <a:cs typeface="Tahoma" pitchFamily="34" charset="0"/>
            </a:rPr>
            <a:t>Całkowita dawka efektywna 3350</a:t>
          </a:r>
          <a:r>
            <a:rPr lang="pl-PL" sz="1600" b="1" dirty="0">
              <a:latin typeface="Tahoma" pitchFamily="34" charset="0"/>
              <a:cs typeface="Tahoma" pitchFamily="34" charset="0"/>
              <a:sym typeface="Symbol"/>
            </a:rPr>
            <a:t>Sv</a:t>
          </a:r>
          <a:endParaRPr lang="pl-PL" sz="1600" b="1" dirty="0">
            <a:solidFill>
              <a:srgbClr val="00B050"/>
            </a:solidFill>
            <a:latin typeface="Tahoma" pitchFamily="34" charset="0"/>
            <a:cs typeface="Tahoma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0.71094</cdr:x>
      <cdr:y>0.06741</cdr:y>
    </cdr:from>
    <cdr:to>
      <cdr:x>0.96875</cdr:x>
      <cdr:y>0.16854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00826" y="428604"/>
          <a:ext cx="2357422" cy="64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ctr"/>
          <a:r>
            <a:rPr lang="pl-PL" sz="1600" b="1" dirty="0">
              <a:latin typeface="Tahoma" pitchFamily="34" charset="0"/>
              <a:cs typeface="Tahoma" pitchFamily="34" charset="0"/>
            </a:rPr>
            <a:t>Całkowita dawka efektywna 3350</a:t>
          </a:r>
          <a:r>
            <a:rPr lang="pl-PL" sz="1600" b="1" dirty="0">
              <a:latin typeface="Tahoma" pitchFamily="34" charset="0"/>
              <a:cs typeface="Tahoma" pitchFamily="34" charset="0"/>
              <a:sym typeface="Symbol"/>
            </a:rPr>
            <a:t>Sv</a:t>
          </a:r>
          <a:endParaRPr lang="pl-PL" sz="1600" b="1" dirty="0">
            <a:solidFill>
              <a:srgbClr val="00B050"/>
            </a:solidFill>
            <a:latin typeface="Tahoma" pitchFamily="34" charset="0"/>
            <a:cs typeface="Tahoma" pitchFamily="34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0.71094</cdr:x>
      <cdr:y>0.06741</cdr:y>
    </cdr:from>
    <cdr:to>
      <cdr:x>0.96875</cdr:x>
      <cdr:y>0.16854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00826" y="428604"/>
          <a:ext cx="2357422" cy="64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ctr"/>
          <a:r>
            <a:rPr lang="pl-PL" sz="1600" b="1" dirty="0">
              <a:latin typeface="Tahoma" pitchFamily="34" charset="0"/>
              <a:cs typeface="Tahoma" pitchFamily="34" charset="0"/>
            </a:rPr>
            <a:t>Całkowita dawka efektywna 3350</a:t>
          </a:r>
          <a:r>
            <a:rPr lang="pl-PL" sz="1600" b="1" dirty="0">
              <a:latin typeface="Tahoma" pitchFamily="34" charset="0"/>
              <a:cs typeface="Tahoma" pitchFamily="34" charset="0"/>
              <a:sym typeface="Symbol"/>
            </a:rPr>
            <a:t>Sv</a:t>
          </a:r>
          <a:endParaRPr lang="pl-PL" sz="1600" b="1" dirty="0">
            <a:solidFill>
              <a:srgbClr val="00B050"/>
            </a:solidFill>
            <a:latin typeface="Tahoma" pitchFamily="34" charset="0"/>
            <a:cs typeface="Tahoma" pitchFamily="34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0.71094</cdr:x>
      <cdr:y>0.06741</cdr:y>
    </cdr:from>
    <cdr:to>
      <cdr:x>0.96875</cdr:x>
      <cdr:y>0.16854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00826" y="428604"/>
          <a:ext cx="2357422" cy="64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ctr"/>
          <a:r>
            <a:rPr lang="pl-PL" sz="1600" b="1" dirty="0">
              <a:latin typeface="Tahoma" pitchFamily="34" charset="0"/>
              <a:cs typeface="Tahoma" pitchFamily="34" charset="0"/>
            </a:rPr>
            <a:t>Całkowita dawka efektywna 3350</a:t>
          </a:r>
          <a:r>
            <a:rPr lang="pl-PL" sz="1600" b="1" dirty="0">
              <a:latin typeface="Tahoma" pitchFamily="34" charset="0"/>
              <a:cs typeface="Tahoma" pitchFamily="34" charset="0"/>
              <a:sym typeface="Symbol"/>
            </a:rPr>
            <a:t>Sv</a:t>
          </a:r>
          <a:endParaRPr lang="pl-PL" sz="1600" b="1" dirty="0">
            <a:solidFill>
              <a:srgbClr val="00B050"/>
            </a:solidFill>
            <a:latin typeface="Tahoma" pitchFamily="34" charset="0"/>
            <a:cs typeface="Tahoma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82119" cy="501367"/>
          </a:xfrm>
          <a:prstGeom prst="rect">
            <a:avLst/>
          </a:prstGeom>
        </p:spPr>
        <p:txBody>
          <a:bodyPr vert="horz" lIns="93077" tIns="46538" rIns="93077" bIns="4653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98102" y="2"/>
            <a:ext cx="2982119" cy="501367"/>
          </a:xfrm>
          <a:prstGeom prst="rect">
            <a:avLst/>
          </a:prstGeom>
        </p:spPr>
        <p:txBody>
          <a:bodyPr vert="horz" lIns="93077" tIns="46538" rIns="93077" bIns="46538" rtlCol="0"/>
          <a:lstStyle>
            <a:lvl1pPr algn="r">
              <a:defRPr sz="1200"/>
            </a:lvl1pPr>
          </a:lstStyle>
          <a:p>
            <a:fld id="{02E11A7F-A555-402E-878B-CFF93C836D7C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501472"/>
            <a:ext cx="2982119" cy="501367"/>
          </a:xfrm>
          <a:prstGeom prst="rect">
            <a:avLst/>
          </a:prstGeom>
        </p:spPr>
        <p:txBody>
          <a:bodyPr vert="horz" lIns="93077" tIns="46538" rIns="93077" bIns="4653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98102" y="9501472"/>
            <a:ext cx="2982119" cy="501367"/>
          </a:xfrm>
          <a:prstGeom prst="rect">
            <a:avLst/>
          </a:prstGeom>
        </p:spPr>
        <p:txBody>
          <a:bodyPr vert="horz" lIns="93077" tIns="46538" rIns="93077" bIns="46538" rtlCol="0" anchor="b"/>
          <a:lstStyle>
            <a:lvl1pPr algn="r">
              <a:defRPr sz="1200"/>
            </a:lvl1pPr>
          </a:lstStyle>
          <a:p>
            <a:fld id="{CB9E5F45-4697-4F72-8247-C662306F2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33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500142"/>
          </a:xfrm>
          <a:prstGeom prst="rect">
            <a:avLst/>
          </a:prstGeom>
        </p:spPr>
        <p:txBody>
          <a:bodyPr vert="horz" lIns="95431" tIns="47716" rIns="95431" bIns="47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0142"/>
          </a:xfrm>
          <a:prstGeom prst="rect">
            <a:avLst/>
          </a:prstGeom>
        </p:spPr>
        <p:txBody>
          <a:bodyPr vert="horz" lIns="95431" tIns="47716" rIns="95431" bIns="47716" rtlCol="0"/>
          <a:lstStyle>
            <a:lvl1pPr algn="r">
              <a:defRPr sz="1200"/>
            </a:lvl1pPr>
          </a:lstStyle>
          <a:p>
            <a:fld id="{DF79BDE5-B064-4976-9943-30315BDEB646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49300"/>
            <a:ext cx="5002213" cy="3751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31" tIns="47716" rIns="95431" bIns="47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3" y="4751349"/>
            <a:ext cx="5505450" cy="4501277"/>
          </a:xfrm>
          <a:prstGeom prst="rect">
            <a:avLst/>
          </a:prstGeom>
        </p:spPr>
        <p:txBody>
          <a:bodyPr vert="horz" lIns="95431" tIns="47716" rIns="95431" bIns="47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00959"/>
            <a:ext cx="2982119" cy="500142"/>
          </a:xfrm>
          <a:prstGeom prst="rect">
            <a:avLst/>
          </a:prstGeom>
        </p:spPr>
        <p:txBody>
          <a:bodyPr vert="horz" lIns="95431" tIns="47716" rIns="95431" bIns="47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9500959"/>
            <a:ext cx="2982119" cy="500142"/>
          </a:xfrm>
          <a:prstGeom prst="rect">
            <a:avLst/>
          </a:prstGeom>
        </p:spPr>
        <p:txBody>
          <a:bodyPr vert="horz" lIns="95431" tIns="47716" rIns="95431" bIns="47716" rtlCol="0" anchor="b"/>
          <a:lstStyle>
            <a:lvl1pPr algn="r">
              <a:defRPr sz="1200"/>
            </a:lvl1pPr>
          </a:lstStyle>
          <a:p>
            <a:fld id="{AE8F9170-E452-4E73-9ED4-12E4530B3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10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F9170-E452-4E73-9ED4-12E4530B344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15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>
            <a:spLocks noChangeAspect="1"/>
          </p:cNvSpPr>
          <p:nvPr userDrawn="1"/>
        </p:nvSpPr>
        <p:spPr>
          <a:xfrm>
            <a:off x="8572561" y="6408000"/>
            <a:ext cx="468000" cy="409526"/>
          </a:xfrm>
          <a:prstGeom prst="ellipse">
            <a:avLst/>
          </a:prstGeom>
          <a:solidFill>
            <a:srgbClr val="0000CC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95536" y="6451748"/>
            <a:ext cx="8028000" cy="1588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eeform 7"/>
          <p:cNvSpPr/>
          <p:nvPr userDrawn="1"/>
        </p:nvSpPr>
        <p:spPr>
          <a:xfrm flipH="1">
            <a:off x="812979" y="836720"/>
            <a:ext cx="7993582" cy="72000"/>
          </a:xfrm>
          <a:custGeom>
            <a:avLst/>
            <a:gdLst>
              <a:gd name="connsiteX0" fmla="*/ 0 w 9144000"/>
              <a:gd name="connsiteY0" fmla="*/ 642930 h 1285860"/>
              <a:gd name="connsiteX1" fmla="*/ 3935336 w 9144000"/>
              <a:gd name="connsiteY1" fmla="*/ 6269 h 1285860"/>
              <a:gd name="connsiteX2" fmla="*/ 4572001 w 9144000"/>
              <a:gd name="connsiteY2" fmla="*/ 5 h 1285860"/>
              <a:gd name="connsiteX3" fmla="*/ 8792914 w 9144000"/>
              <a:gd name="connsiteY3" fmla="*/ 49371 h 1285860"/>
              <a:gd name="connsiteX4" fmla="*/ 9144000 w 9144000"/>
              <a:gd name="connsiteY4" fmla="*/ 642930 h 1285860"/>
              <a:gd name="connsiteX5" fmla="*/ 5208665 w 9144000"/>
              <a:gd name="connsiteY5" fmla="*/ 1279596 h 1285860"/>
              <a:gd name="connsiteX6" fmla="*/ 4571999 w 9144000"/>
              <a:gd name="connsiteY6" fmla="*/ 1285860 h 1285860"/>
              <a:gd name="connsiteX7" fmla="*/ 3935332 w 9144000"/>
              <a:gd name="connsiteY7" fmla="*/ 1279596 h 1285860"/>
              <a:gd name="connsiteX8" fmla="*/ -1 w 9144000"/>
              <a:gd name="connsiteY8" fmla="*/ 642925 h 1285860"/>
              <a:gd name="connsiteX9" fmla="*/ 0 w 9144000"/>
              <a:gd name="connsiteY9" fmla="*/ 642930 h 1285860"/>
              <a:gd name="connsiteX0" fmla="*/ 20 w 9144020"/>
              <a:gd name="connsiteY0" fmla="*/ 636661 h 1279591"/>
              <a:gd name="connsiteX1" fmla="*/ 3935356 w 9144020"/>
              <a:gd name="connsiteY1" fmla="*/ 0 h 1279591"/>
              <a:gd name="connsiteX2" fmla="*/ 6215063 w 9144020"/>
              <a:gd name="connsiteY2" fmla="*/ 493802 h 1279591"/>
              <a:gd name="connsiteX3" fmla="*/ 8792934 w 9144020"/>
              <a:gd name="connsiteY3" fmla="*/ 43102 h 1279591"/>
              <a:gd name="connsiteX4" fmla="*/ 9144020 w 9144020"/>
              <a:gd name="connsiteY4" fmla="*/ 636661 h 1279591"/>
              <a:gd name="connsiteX5" fmla="*/ 5208685 w 9144020"/>
              <a:gd name="connsiteY5" fmla="*/ 1273327 h 1279591"/>
              <a:gd name="connsiteX6" fmla="*/ 4572019 w 9144020"/>
              <a:gd name="connsiteY6" fmla="*/ 1279591 h 1279591"/>
              <a:gd name="connsiteX7" fmla="*/ 3935352 w 9144020"/>
              <a:gd name="connsiteY7" fmla="*/ 1273327 h 1279591"/>
              <a:gd name="connsiteX8" fmla="*/ 19 w 9144020"/>
              <a:gd name="connsiteY8" fmla="*/ 636656 h 1279591"/>
              <a:gd name="connsiteX9" fmla="*/ 20 w 9144020"/>
              <a:gd name="connsiteY9" fmla="*/ 636661 h 1279591"/>
              <a:gd name="connsiteX0" fmla="*/ 20 w 9744876"/>
              <a:gd name="connsiteY0" fmla="*/ 681468 h 1324398"/>
              <a:gd name="connsiteX1" fmla="*/ 3935356 w 9744876"/>
              <a:gd name="connsiteY1" fmla="*/ 44807 h 1324398"/>
              <a:gd name="connsiteX2" fmla="*/ 6215063 w 9744876"/>
              <a:gd name="connsiteY2" fmla="*/ 538609 h 1324398"/>
              <a:gd name="connsiteX3" fmla="*/ 8792934 w 9744876"/>
              <a:gd name="connsiteY3" fmla="*/ 87909 h 1324398"/>
              <a:gd name="connsiteX4" fmla="*/ 8813840 w 9744876"/>
              <a:gd name="connsiteY4" fmla="*/ 98926 h 1324398"/>
              <a:gd name="connsiteX5" fmla="*/ 9144020 w 9744876"/>
              <a:gd name="connsiteY5" fmla="*/ 681468 h 1324398"/>
              <a:gd name="connsiteX6" fmla="*/ 5208685 w 9744876"/>
              <a:gd name="connsiteY6" fmla="*/ 1318134 h 1324398"/>
              <a:gd name="connsiteX7" fmla="*/ 4572019 w 9744876"/>
              <a:gd name="connsiteY7" fmla="*/ 1324398 h 1324398"/>
              <a:gd name="connsiteX8" fmla="*/ 3935352 w 9744876"/>
              <a:gd name="connsiteY8" fmla="*/ 1318134 h 1324398"/>
              <a:gd name="connsiteX9" fmla="*/ 19 w 9744876"/>
              <a:gd name="connsiteY9" fmla="*/ 681463 h 1324398"/>
              <a:gd name="connsiteX10" fmla="*/ 20 w 9744876"/>
              <a:gd name="connsiteY10" fmla="*/ 681468 h 1324398"/>
              <a:gd name="connsiteX0" fmla="*/ 20 w 9744876"/>
              <a:gd name="connsiteY0" fmla="*/ 681468 h 1324398"/>
              <a:gd name="connsiteX1" fmla="*/ 3935356 w 9744876"/>
              <a:gd name="connsiteY1" fmla="*/ 44807 h 1324398"/>
              <a:gd name="connsiteX2" fmla="*/ 3764780 w 9744876"/>
              <a:gd name="connsiteY2" fmla="*/ 508864 h 1324398"/>
              <a:gd name="connsiteX3" fmla="*/ 6215063 w 9744876"/>
              <a:gd name="connsiteY3" fmla="*/ 538609 h 1324398"/>
              <a:gd name="connsiteX4" fmla="*/ 8792934 w 9744876"/>
              <a:gd name="connsiteY4" fmla="*/ 87909 h 1324398"/>
              <a:gd name="connsiteX5" fmla="*/ 8813840 w 9744876"/>
              <a:gd name="connsiteY5" fmla="*/ 98926 h 1324398"/>
              <a:gd name="connsiteX6" fmla="*/ 9144020 w 9744876"/>
              <a:gd name="connsiteY6" fmla="*/ 681468 h 1324398"/>
              <a:gd name="connsiteX7" fmla="*/ 5208685 w 9744876"/>
              <a:gd name="connsiteY7" fmla="*/ 1318134 h 1324398"/>
              <a:gd name="connsiteX8" fmla="*/ 4572019 w 9744876"/>
              <a:gd name="connsiteY8" fmla="*/ 1324398 h 1324398"/>
              <a:gd name="connsiteX9" fmla="*/ 3935352 w 9744876"/>
              <a:gd name="connsiteY9" fmla="*/ 1318134 h 1324398"/>
              <a:gd name="connsiteX10" fmla="*/ 19 w 9744876"/>
              <a:gd name="connsiteY10" fmla="*/ 681463 h 1324398"/>
              <a:gd name="connsiteX11" fmla="*/ 20 w 9744876"/>
              <a:gd name="connsiteY11" fmla="*/ 681468 h 1324398"/>
              <a:gd name="connsiteX0" fmla="*/ 20 w 9744876"/>
              <a:gd name="connsiteY0" fmla="*/ 681468 h 1324398"/>
              <a:gd name="connsiteX1" fmla="*/ 3764780 w 9744876"/>
              <a:gd name="connsiteY1" fmla="*/ 508864 h 1324398"/>
              <a:gd name="connsiteX2" fmla="*/ 6215063 w 9744876"/>
              <a:gd name="connsiteY2" fmla="*/ 538609 h 1324398"/>
              <a:gd name="connsiteX3" fmla="*/ 8792934 w 9744876"/>
              <a:gd name="connsiteY3" fmla="*/ 87909 h 1324398"/>
              <a:gd name="connsiteX4" fmla="*/ 8813840 w 9744876"/>
              <a:gd name="connsiteY4" fmla="*/ 98926 h 1324398"/>
              <a:gd name="connsiteX5" fmla="*/ 9144020 w 9744876"/>
              <a:gd name="connsiteY5" fmla="*/ 681468 h 1324398"/>
              <a:gd name="connsiteX6" fmla="*/ 5208685 w 9744876"/>
              <a:gd name="connsiteY6" fmla="*/ 1318134 h 1324398"/>
              <a:gd name="connsiteX7" fmla="*/ 4572019 w 9744876"/>
              <a:gd name="connsiteY7" fmla="*/ 1324398 h 1324398"/>
              <a:gd name="connsiteX8" fmla="*/ 3935352 w 9744876"/>
              <a:gd name="connsiteY8" fmla="*/ 1318134 h 1324398"/>
              <a:gd name="connsiteX9" fmla="*/ 19 w 9744876"/>
              <a:gd name="connsiteY9" fmla="*/ 681463 h 1324398"/>
              <a:gd name="connsiteX10" fmla="*/ 20 w 9744876"/>
              <a:gd name="connsiteY10" fmla="*/ 681468 h 1324398"/>
              <a:gd name="connsiteX0" fmla="*/ 20 w 9741395"/>
              <a:gd name="connsiteY0" fmla="*/ 626473 h 1269403"/>
              <a:gd name="connsiteX1" fmla="*/ 3764780 w 9741395"/>
              <a:gd name="connsiteY1" fmla="*/ 453869 h 1269403"/>
              <a:gd name="connsiteX2" fmla="*/ 6215063 w 9741395"/>
              <a:gd name="connsiteY2" fmla="*/ 483614 h 1269403"/>
              <a:gd name="connsiteX3" fmla="*/ 8792934 w 9741395"/>
              <a:gd name="connsiteY3" fmla="*/ 32914 h 1269403"/>
              <a:gd name="connsiteX4" fmla="*/ 9144020 w 9741395"/>
              <a:gd name="connsiteY4" fmla="*/ 626473 h 1269403"/>
              <a:gd name="connsiteX5" fmla="*/ 5208685 w 9741395"/>
              <a:gd name="connsiteY5" fmla="*/ 1263139 h 1269403"/>
              <a:gd name="connsiteX6" fmla="*/ 4572019 w 9741395"/>
              <a:gd name="connsiteY6" fmla="*/ 1269403 h 1269403"/>
              <a:gd name="connsiteX7" fmla="*/ 3935352 w 9741395"/>
              <a:gd name="connsiteY7" fmla="*/ 1263139 h 1269403"/>
              <a:gd name="connsiteX8" fmla="*/ 19 w 9741395"/>
              <a:gd name="connsiteY8" fmla="*/ 626468 h 1269403"/>
              <a:gd name="connsiteX9" fmla="*/ 20 w 9741395"/>
              <a:gd name="connsiteY9" fmla="*/ 626473 h 1269403"/>
              <a:gd name="connsiteX0" fmla="*/ 20 w 9741395"/>
              <a:gd name="connsiteY0" fmla="*/ 785808 h 1428738"/>
              <a:gd name="connsiteX1" fmla="*/ 3764780 w 9741395"/>
              <a:gd name="connsiteY1" fmla="*/ 613204 h 1428738"/>
              <a:gd name="connsiteX2" fmla="*/ 6215063 w 9741395"/>
              <a:gd name="connsiteY2" fmla="*/ 642949 h 1428738"/>
              <a:gd name="connsiteX3" fmla="*/ 8767051 w 9741395"/>
              <a:gd name="connsiteY3" fmla="*/ 32914 h 1428738"/>
              <a:gd name="connsiteX4" fmla="*/ 9144020 w 9741395"/>
              <a:gd name="connsiteY4" fmla="*/ 785808 h 1428738"/>
              <a:gd name="connsiteX5" fmla="*/ 5208685 w 9741395"/>
              <a:gd name="connsiteY5" fmla="*/ 1422474 h 1428738"/>
              <a:gd name="connsiteX6" fmla="*/ 4572019 w 9741395"/>
              <a:gd name="connsiteY6" fmla="*/ 1428738 h 1428738"/>
              <a:gd name="connsiteX7" fmla="*/ 3935352 w 9741395"/>
              <a:gd name="connsiteY7" fmla="*/ 1422474 h 1428738"/>
              <a:gd name="connsiteX8" fmla="*/ 19 w 9741395"/>
              <a:gd name="connsiteY8" fmla="*/ 785803 h 1428738"/>
              <a:gd name="connsiteX9" fmla="*/ 20 w 9741395"/>
              <a:gd name="connsiteY9" fmla="*/ 785808 h 1428738"/>
              <a:gd name="connsiteX0" fmla="*/ 20 w 9832764"/>
              <a:gd name="connsiteY0" fmla="*/ 785808 h 1428738"/>
              <a:gd name="connsiteX1" fmla="*/ 3764780 w 9832764"/>
              <a:gd name="connsiteY1" fmla="*/ 613204 h 1428738"/>
              <a:gd name="connsiteX2" fmla="*/ 6215063 w 9832764"/>
              <a:gd name="connsiteY2" fmla="*/ 642949 h 1428738"/>
              <a:gd name="connsiteX3" fmla="*/ 8767051 w 9832764"/>
              <a:gd name="connsiteY3" fmla="*/ 32914 h 1428738"/>
              <a:gd name="connsiteX4" fmla="*/ 9144020 w 9832764"/>
              <a:gd name="connsiteY4" fmla="*/ 785808 h 1428738"/>
              <a:gd name="connsiteX5" fmla="*/ 9176875 w 9832764"/>
              <a:gd name="connsiteY5" fmla="*/ 852478 h 1428738"/>
              <a:gd name="connsiteX6" fmla="*/ 5208685 w 9832764"/>
              <a:gd name="connsiteY6" fmla="*/ 1422474 h 1428738"/>
              <a:gd name="connsiteX7" fmla="*/ 4572019 w 9832764"/>
              <a:gd name="connsiteY7" fmla="*/ 1428738 h 1428738"/>
              <a:gd name="connsiteX8" fmla="*/ 3935352 w 9832764"/>
              <a:gd name="connsiteY8" fmla="*/ 1422474 h 1428738"/>
              <a:gd name="connsiteX9" fmla="*/ 19 w 9832764"/>
              <a:gd name="connsiteY9" fmla="*/ 785803 h 1428738"/>
              <a:gd name="connsiteX10" fmla="*/ 20 w 9832764"/>
              <a:gd name="connsiteY10" fmla="*/ 785808 h 1428738"/>
              <a:gd name="connsiteX0" fmla="*/ 20 w 9832764"/>
              <a:gd name="connsiteY0" fmla="*/ 785808 h 1496481"/>
              <a:gd name="connsiteX1" fmla="*/ 3764780 w 9832764"/>
              <a:gd name="connsiteY1" fmla="*/ 613204 h 1496481"/>
              <a:gd name="connsiteX2" fmla="*/ 6215063 w 9832764"/>
              <a:gd name="connsiteY2" fmla="*/ 642949 h 1496481"/>
              <a:gd name="connsiteX3" fmla="*/ 8767051 w 9832764"/>
              <a:gd name="connsiteY3" fmla="*/ 32914 h 1496481"/>
              <a:gd name="connsiteX4" fmla="*/ 9144020 w 9832764"/>
              <a:gd name="connsiteY4" fmla="*/ 785808 h 1496481"/>
              <a:gd name="connsiteX5" fmla="*/ 9176875 w 9832764"/>
              <a:gd name="connsiteY5" fmla="*/ 852478 h 1496481"/>
              <a:gd name="connsiteX6" fmla="*/ 5208685 w 9832764"/>
              <a:gd name="connsiteY6" fmla="*/ 1422474 h 1496481"/>
              <a:gd name="connsiteX7" fmla="*/ 4572019 w 9832764"/>
              <a:gd name="connsiteY7" fmla="*/ 1428738 h 1496481"/>
              <a:gd name="connsiteX8" fmla="*/ 3935352 w 9832764"/>
              <a:gd name="connsiteY8" fmla="*/ 1422474 h 1496481"/>
              <a:gd name="connsiteX9" fmla="*/ 19 w 9832764"/>
              <a:gd name="connsiteY9" fmla="*/ 785803 h 1496481"/>
              <a:gd name="connsiteX10" fmla="*/ 20 w 9832764"/>
              <a:gd name="connsiteY10" fmla="*/ 785808 h 1496481"/>
              <a:gd name="connsiteX0" fmla="*/ 20 w 9832764"/>
              <a:gd name="connsiteY0" fmla="*/ 785808 h 1496481"/>
              <a:gd name="connsiteX1" fmla="*/ 3764780 w 9832764"/>
              <a:gd name="connsiteY1" fmla="*/ 613204 h 1496481"/>
              <a:gd name="connsiteX2" fmla="*/ 6215063 w 9832764"/>
              <a:gd name="connsiteY2" fmla="*/ 642949 h 1496481"/>
              <a:gd name="connsiteX3" fmla="*/ 8767051 w 9832764"/>
              <a:gd name="connsiteY3" fmla="*/ 32914 h 1496481"/>
              <a:gd name="connsiteX4" fmla="*/ 9169644 w 9832764"/>
              <a:gd name="connsiteY4" fmla="*/ 789503 h 1496481"/>
              <a:gd name="connsiteX5" fmla="*/ 9176875 w 9832764"/>
              <a:gd name="connsiteY5" fmla="*/ 852478 h 1496481"/>
              <a:gd name="connsiteX6" fmla="*/ 5208685 w 9832764"/>
              <a:gd name="connsiteY6" fmla="*/ 1422474 h 1496481"/>
              <a:gd name="connsiteX7" fmla="*/ 4572019 w 9832764"/>
              <a:gd name="connsiteY7" fmla="*/ 1428738 h 1496481"/>
              <a:gd name="connsiteX8" fmla="*/ 3935352 w 9832764"/>
              <a:gd name="connsiteY8" fmla="*/ 1422474 h 1496481"/>
              <a:gd name="connsiteX9" fmla="*/ 19 w 9832764"/>
              <a:gd name="connsiteY9" fmla="*/ 785803 h 1496481"/>
              <a:gd name="connsiteX10" fmla="*/ 20 w 9832764"/>
              <a:gd name="connsiteY10" fmla="*/ 785808 h 1496481"/>
              <a:gd name="connsiteX0" fmla="*/ 20 w 9767019"/>
              <a:gd name="connsiteY0" fmla="*/ 785808 h 1529013"/>
              <a:gd name="connsiteX1" fmla="*/ 3764780 w 9767019"/>
              <a:gd name="connsiteY1" fmla="*/ 613204 h 1529013"/>
              <a:gd name="connsiteX2" fmla="*/ 6215063 w 9767019"/>
              <a:gd name="connsiteY2" fmla="*/ 642949 h 1529013"/>
              <a:gd name="connsiteX3" fmla="*/ 8767051 w 9767019"/>
              <a:gd name="connsiteY3" fmla="*/ 32914 h 1529013"/>
              <a:gd name="connsiteX4" fmla="*/ 9169644 w 9767019"/>
              <a:gd name="connsiteY4" fmla="*/ 789503 h 1529013"/>
              <a:gd name="connsiteX5" fmla="*/ 5208685 w 9767019"/>
              <a:gd name="connsiteY5" fmla="*/ 1422474 h 1529013"/>
              <a:gd name="connsiteX6" fmla="*/ 4572019 w 9767019"/>
              <a:gd name="connsiteY6" fmla="*/ 1428738 h 1529013"/>
              <a:gd name="connsiteX7" fmla="*/ 3935352 w 9767019"/>
              <a:gd name="connsiteY7" fmla="*/ 1422474 h 1529013"/>
              <a:gd name="connsiteX8" fmla="*/ 19 w 9767019"/>
              <a:gd name="connsiteY8" fmla="*/ 785803 h 1529013"/>
              <a:gd name="connsiteX9" fmla="*/ 20 w 9767019"/>
              <a:gd name="connsiteY9" fmla="*/ 785808 h 1529013"/>
              <a:gd name="connsiteX0" fmla="*/ 20 w 9767019"/>
              <a:gd name="connsiteY0" fmla="*/ 785808 h 1529013"/>
              <a:gd name="connsiteX1" fmla="*/ 3764780 w 9767019"/>
              <a:gd name="connsiteY1" fmla="*/ 613204 h 1529013"/>
              <a:gd name="connsiteX2" fmla="*/ 6215063 w 9767019"/>
              <a:gd name="connsiteY2" fmla="*/ 642949 h 1529013"/>
              <a:gd name="connsiteX3" fmla="*/ 8767051 w 9767019"/>
              <a:gd name="connsiteY3" fmla="*/ 32914 h 1529013"/>
              <a:gd name="connsiteX4" fmla="*/ 9169644 w 9767019"/>
              <a:gd name="connsiteY4" fmla="*/ 789503 h 1529013"/>
              <a:gd name="connsiteX5" fmla="*/ 5208685 w 9767019"/>
              <a:gd name="connsiteY5" fmla="*/ 1422474 h 1529013"/>
              <a:gd name="connsiteX6" fmla="*/ 4572019 w 9767019"/>
              <a:gd name="connsiteY6" fmla="*/ 1428738 h 1529013"/>
              <a:gd name="connsiteX7" fmla="*/ 3935352 w 9767019"/>
              <a:gd name="connsiteY7" fmla="*/ 1422474 h 1529013"/>
              <a:gd name="connsiteX8" fmla="*/ 19 w 9767019"/>
              <a:gd name="connsiteY8" fmla="*/ 785803 h 1529013"/>
              <a:gd name="connsiteX9" fmla="*/ 20 w 9767019"/>
              <a:gd name="connsiteY9" fmla="*/ 785808 h 1529013"/>
              <a:gd name="connsiteX0" fmla="*/ 20 w 9309783"/>
              <a:gd name="connsiteY0" fmla="*/ 785808 h 1529013"/>
              <a:gd name="connsiteX1" fmla="*/ 3764780 w 9309783"/>
              <a:gd name="connsiteY1" fmla="*/ 613204 h 1529013"/>
              <a:gd name="connsiteX2" fmla="*/ 6215063 w 9309783"/>
              <a:gd name="connsiteY2" fmla="*/ 642949 h 1529013"/>
              <a:gd name="connsiteX3" fmla="*/ 8767051 w 9309783"/>
              <a:gd name="connsiteY3" fmla="*/ 32914 h 1529013"/>
              <a:gd name="connsiteX4" fmla="*/ 9169644 w 9309783"/>
              <a:gd name="connsiteY4" fmla="*/ 789503 h 1529013"/>
              <a:gd name="connsiteX5" fmla="*/ 5208685 w 9309783"/>
              <a:gd name="connsiteY5" fmla="*/ 1422474 h 1529013"/>
              <a:gd name="connsiteX6" fmla="*/ 4572019 w 9309783"/>
              <a:gd name="connsiteY6" fmla="*/ 1428738 h 1529013"/>
              <a:gd name="connsiteX7" fmla="*/ 3935352 w 9309783"/>
              <a:gd name="connsiteY7" fmla="*/ 1422474 h 1529013"/>
              <a:gd name="connsiteX8" fmla="*/ 19 w 9309783"/>
              <a:gd name="connsiteY8" fmla="*/ 785803 h 1529013"/>
              <a:gd name="connsiteX9" fmla="*/ 20 w 9309783"/>
              <a:gd name="connsiteY9" fmla="*/ 785808 h 1529013"/>
              <a:gd name="connsiteX0" fmla="*/ 20 w 9255211"/>
              <a:gd name="connsiteY0" fmla="*/ 785808 h 1529013"/>
              <a:gd name="connsiteX1" fmla="*/ 3764780 w 9255211"/>
              <a:gd name="connsiteY1" fmla="*/ 613204 h 1529013"/>
              <a:gd name="connsiteX2" fmla="*/ 6215063 w 9255211"/>
              <a:gd name="connsiteY2" fmla="*/ 642949 h 1529013"/>
              <a:gd name="connsiteX3" fmla="*/ 8767051 w 9255211"/>
              <a:gd name="connsiteY3" fmla="*/ 32914 h 1529013"/>
              <a:gd name="connsiteX4" fmla="*/ 9169644 w 9255211"/>
              <a:gd name="connsiteY4" fmla="*/ 789503 h 1529013"/>
              <a:gd name="connsiteX5" fmla="*/ 5208685 w 9255211"/>
              <a:gd name="connsiteY5" fmla="*/ 1422474 h 1529013"/>
              <a:gd name="connsiteX6" fmla="*/ 4572019 w 9255211"/>
              <a:gd name="connsiteY6" fmla="*/ 1428738 h 1529013"/>
              <a:gd name="connsiteX7" fmla="*/ 3935352 w 9255211"/>
              <a:gd name="connsiteY7" fmla="*/ 1422474 h 1529013"/>
              <a:gd name="connsiteX8" fmla="*/ 19 w 9255211"/>
              <a:gd name="connsiteY8" fmla="*/ 785803 h 1529013"/>
              <a:gd name="connsiteX9" fmla="*/ 20 w 9255211"/>
              <a:gd name="connsiteY9" fmla="*/ 785808 h 1529013"/>
              <a:gd name="connsiteX0" fmla="*/ 20 w 9255211"/>
              <a:gd name="connsiteY0" fmla="*/ 785808 h 1529013"/>
              <a:gd name="connsiteX1" fmla="*/ 3764780 w 9255211"/>
              <a:gd name="connsiteY1" fmla="*/ 613204 h 1529013"/>
              <a:gd name="connsiteX2" fmla="*/ 6215063 w 9255211"/>
              <a:gd name="connsiteY2" fmla="*/ 642949 h 1529013"/>
              <a:gd name="connsiteX3" fmla="*/ 8767051 w 9255211"/>
              <a:gd name="connsiteY3" fmla="*/ 32914 h 1529013"/>
              <a:gd name="connsiteX4" fmla="*/ 9169644 w 9255211"/>
              <a:gd name="connsiteY4" fmla="*/ 789503 h 1529013"/>
              <a:gd name="connsiteX5" fmla="*/ 5208685 w 9255211"/>
              <a:gd name="connsiteY5" fmla="*/ 1422474 h 1529013"/>
              <a:gd name="connsiteX6" fmla="*/ 4572019 w 9255211"/>
              <a:gd name="connsiteY6" fmla="*/ 1428738 h 1529013"/>
              <a:gd name="connsiteX7" fmla="*/ 4598999 w 9255211"/>
              <a:gd name="connsiteY7" fmla="*/ 1484038 h 1529013"/>
              <a:gd name="connsiteX8" fmla="*/ 3935352 w 9255211"/>
              <a:gd name="connsiteY8" fmla="*/ 1422474 h 1529013"/>
              <a:gd name="connsiteX9" fmla="*/ 19 w 9255211"/>
              <a:gd name="connsiteY9" fmla="*/ 785803 h 1529013"/>
              <a:gd name="connsiteX10" fmla="*/ 20 w 9255211"/>
              <a:gd name="connsiteY10" fmla="*/ 785808 h 1529013"/>
              <a:gd name="connsiteX0" fmla="*/ 20 w 9255211"/>
              <a:gd name="connsiteY0" fmla="*/ 785808 h 1529013"/>
              <a:gd name="connsiteX1" fmla="*/ 3764780 w 9255211"/>
              <a:gd name="connsiteY1" fmla="*/ 613204 h 1529013"/>
              <a:gd name="connsiteX2" fmla="*/ 6215063 w 9255211"/>
              <a:gd name="connsiteY2" fmla="*/ 642949 h 1529013"/>
              <a:gd name="connsiteX3" fmla="*/ 8767051 w 9255211"/>
              <a:gd name="connsiteY3" fmla="*/ 32914 h 1529013"/>
              <a:gd name="connsiteX4" fmla="*/ 9169644 w 9255211"/>
              <a:gd name="connsiteY4" fmla="*/ 789503 h 1529013"/>
              <a:gd name="connsiteX5" fmla="*/ 5208685 w 9255211"/>
              <a:gd name="connsiteY5" fmla="*/ 1422474 h 1529013"/>
              <a:gd name="connsiteX6" fmla="*/ 4572019 w 9255211"/>
              <a:gd name="connsiteY6" fmla="*/ 1428738 h 1529013"/>
              <a:gd name="connsiteX7" fmla="*/ 3935352 w 9255211"/>
              <a:gd name="connsiteY7" fmla="*/ 1422474 h 1529013"/>
              <a:gd name="connsiteX8" fmla="*/ 19 w 9255211"/>
              <a:gd name="connsiteY8" fmla="*/ 785803 h 1529013"/>
              <a:gd name="connsiteX9" fmla="*/ 20 w 9255211"/>
              <a:gd name="connsiteY9" fmla="*/ 785808 h 1529013"/>
              <a:gd name="connsiteX0" fmla="*/ 20 w 9255211"/>
              <a:gd name="connsiteY0" fmla="*/ 785808 h 1528586"/>
              <a:gd name="connsiteX1" fmla="*/ 3764780 w 9255211"/>
              <a:gd name="connsiteY1" fmla="*/ 613204 h 1528586"/>
              <a:gd name="connsiteX2" fmla="*/ 6215063 w 9255211"/>
              <a:gd name="connsiteY2" fmla="*/ 642949 h 1528586"/>
              <a:gd name="connsiteX3" fmla="*/ 8767051 w 9255211"/>
              <a:gd name="connsiteY3" fmla="*/ 32914 h 1528586"/>
              <a:gd name="connsiteX4" fmla="*/ 9169644 w 9255211"/>
              <a:gd name="connsiteY4" fmla="*/ 789503 h 1528586"/>
              <a:gd name="connsiteX5" fmla="*/ 5208685 w 9255211"/>
              <a:gd name="connsiteY5" fmla="*/ 1422474 h 1528586"/>
              <a:gd name="connsiteX6" fmla="*/ 3935352 w 9255211"/>
              <a:gd name="connsiteY6" fmla="*/ 1422474 h 1528586"/>
              <a:gd name="connsiteX7" fmla="*/ 19 w 9255211"/>
              <a:gd name="connsiteY7" fmla="*/ 785803 h 1528586"/>
              <a:gd name="connsiteX8" fmla="*/ 20 w 9255211"/>
              <a:gd name="connsiteY8" fmla="*/ 785808 h 1528586"/>
              <a:gd name="connsiteX0" fmla="*/ 20 w 9255211"/>
              <a:gd name="connsiteY0" fmla="*/ 785808 h 1528586"/>
              <a:gd name="connsiteX1" fmla="*/ 3764780 w 9255211"/>
              <a:gd name="connsiteY1" fmla="*/ 613204 h 1528586"/>
              <a:gd name="connsiteX2" fmla="*/ 6215063 w 9255211"/>
              <a:gd name="connsiteY2" fmla="*/ 642949 h 1528586"/>
              <a:gd name="connsiteX3" fmla="*/ 8767051 w 9255211"/>
              <a:gd name="connsiteY3" fmla="*/ 32914 h 1528586"/>
              <a:gd name="connsiteX4" fmla="*/ 9169644 w 9255211"/>
              <a:gd name="connsiteY4" fmla="*/ 789503 h 1528586"/>
              <a:gd name="connsiteX5" fmla="*/ 5208685 w 9255211"/>
              <a:gd name="connsiteY5" fmla="*/ 1422474 h 1528586"/>
              <a:gd name="connsiteX6" fmla="*/ 3935352 w 9255211"/>
              <a:gd name="connsiteY6" fmla="*/ 1422474 h 1528586"/>
              <a:gd name="connsiteX7" fmla="*/ 19 w 9255211"/>
              <a:gd name="connsiteY7" fmla="*/ 785803 h 1528586"/>
              <a:gd name="connsiteX8" fmla="*/ 20 w 9255211"/>
              <a:gd name="connsiteY8" fmla="*/ 785808 h 1528586"/>
              <a:gd name="connsiteX0" fmla="*/ 20 w 9255211"/>
              <a:gd name="connsiteY0" fmla="*/ 785808 h 1487800"/>
              <a:gd name="connsiteX1" fmla="*/ 3764780 w 9255211"/>
              <a:gd name="connsiteY1" fmla="*/ 613204 h 1487800"/>
              <a:gd name="connsiteX2" fmla="*/ 6215063 w 9255211"/>
              <a:gd name="connsiteY2" fmla="*/ 642949 h 1487800"/>
              <a:gd name="connsiteX3" fmla="*/ 8767051 w 9255211"/>
              <a:gd name="connsiteY3" fmla="*/ 32914 h 1487800"/>
              <a:gd name="connsiteX4" fmla="*/ 9169644 w 9255211"/>
              <a:gd name="connsiteY4" fmla="*/ 789503 h 1487800"/>
              <a:gd name="connsiteX5" fmla="*/ 5208685 w 9255211"/>
              <a:gd name="connsiteY5" fmla="*/ 1422474 h 1487800"/>
              <a:gd name="connsiteX6" fmla="*/ 3935352 w 9255211"/>
              <a:gd name="connsiteY6" fmla="*/ 1422474 h 1487800"/>
              <a:gd name="connsiteX7" fmla="*/ 19 w 9255211"/>
              <a:gd name="connsiteY7" fmla="*/ 785803 h 1487800"/>
              <a:gd name="connsiteX8" fmla="*/ 20 w 9255211"/>
              <a:gd name="connsiteY8" fmla="*/ 785808 h 1487800"/>
              <a:gd name="connsiteX0" fmla="*/ 20 w 9255211"/>
              <a:gd name="connsiteY0" fmla="*/ 785808 h 1487800"/>
              <a:gd name="connsiteX1" fmla="*/ 3764780 w 9255211"/>
              <a:gd name="connsiteY1" fmla="*/ 613204 h 1487800"/>
              <a:gd name="connsiteX2" fmla="*/ 6215063 w 9255211"/>
              <a:gd name="connsiteY2" fmla="*/ 642949 h 1487800"/>
              <a:gd name="connsiteX3" fmla="*/ 8767051 w 9255211"/>
              <a:gd name="connsiteY3" fmla="*/ 32914 h 1487800"/>
              <a:gd name="connsiteX4" fmla="*/ 9169644 w 9255211"/>
              <a:gd name="connsiteY4" fmla="*/ 789503 h 1487800"/>
              <a:gd name="connsiteX5" fmla="*/ 5208685 w 9255211"/>
              <a:gd name="connsiteY5" fmla="*/ 1422474 h 1487800"/>
              <a:gd name="connsiteX6" fmla="*/ 3935352 w 9255211"/>
              <a:gd name="connsiteY6" fmla="*/ 1422474 h 1487800"/>
              <a:gd name="connsiteX7" fmla="*/ 19 w 9255211"/>
              <a:gd name="connsiteY7" fmla="*/ 785803 h 1487800"/>
              <a:gd name="connsiteX8" fmla="*/ 20 w 9255211"/>
              <a:gd name="connsiteY8" fmla="*/ 785808 h 1487800"/>
              <a:gd name="connsiteX0" fmla="*/ 31749 w 9255211"/>
              <a:gd name="connsiteY0" fmla="*/ 869624 h 1487800"/>
              <a:gd name="connsiteX1" fmla="*/ 3764780 w 9255211"/>
              <a:gd name="connsiteY1" fmla="*/ 613204 h 1487800"/>
              <a:gd name="connsiteX2" fmla="*/ 6215063 w 9255211"/>
              <a:gd name="connsiteY2" fmla="*/ 642949 h 1487800"/>
              <a:gd name="connsiteX3" fmla="*/ 8767051 w 9255211"/>
              <a:gd name="connsiteY3" fmla="*/ 32914 h 1487800"/>
              <a:gd name="connsiteX4" fmla="*/ 9169644 w 9255211"/>
              <a:gd name="connsiteY4" fmla="*/ 789503 h 1487800"/>
              <a:gd name="connsiteX5" fmla="*/ 5208685 w 9255211"/>
              <a:gd name="connsiteY5" fmla="*/ 1422474 h 1487800"/>
              <a:gd name="connsiteX6" fmla="*/ 3935352 w 9255211"/>
              <a:gd name="connsiteY6" fmla="*/ 1422474 h 1487800"/>
              <a:gd name="connsiteX7" fmla="*/ 19 w 9255211"/>
              <a:gd name="connsiteY7" fmla="*/ 785803 h 1487800"/>
              <a:gd name="connsiteX8" fmla="*/ 31749 w 9255211"/>
              <a:gd name="connsiteY8" fmla="*/ 869624 h 1487800"/>
              <a:gd name="connsiteX0" fmla="*/ 0 w 9223462"/>
              <a:gd name="connsiteY0" fmla="*/ 869624 h 1487800"/>
              <a:gd name="connsiteX1" fmla="*/ 3733031 w 9223462"/>
              <a:gd name="connsiteY1" fmla="*/ 613204 h 1487800"/>
              <a:gd name="connsiteX2" fmla="*/ 6183314 w 9223462"/>
              <a:gd name="connsiteY2" fmla="*/ 642949 h 1487800"/>
              <a:gd name="connsiteX3" fmla="*/ 8735302 w 9223462"/>
              <a:gd name="connsiteY3" fmla="*/ 32914 h 1487800"/>
              <a:gd name="connsiteX4" fmla="*/ 9137895 w 9223462"/>
              <a:gd name="connsiteY4" fmla="*/ 789503 h 1487800"/>
              <a:gd name="connsiteX5" fmla="*/ 5176936 w 9223462"/>
              <a:gd name="connsiteY5" fmla="*/ 1422474 h 1487800"/>
              <a:gd name="connsiteX6" fmla="*/ 3903603 w 9223462"/>
              <a:gd name="connsiteY6" fmla="*/ 1422474 h 1487800"/>
              <a:gd name="connsiteX7" fmla="*/ 0 w 9223462"/>
              <a:gd name="connsiteY7" fmla="*/ 869624 h 1487800"/>
              <a:gd name="connsiteX0" fmla="*/ 0 w 9223462"/>
              <a:gd name="connsiteY0" fmla="*/ 869624 h 1487800"/>
              <a:gd name="connsiteX1" fmla="*/ 3733031 w 9223462"/>
              <a:gd name="connsiteY1" fmla="*/ 613204 h 1487800"/>
              <a:gd name="connsiteX2" fmla="*/ 6183314 w 9223462"/>
              <a:gd name="connsiteY2" fmla="*/ 642949 h 1487800"/>
              <a:gd name="connsiteX3" fmla="*/ 8735302 w 9223462"/>
              <a:gd name="connsiteY3" fmla="*/ 32914 h 1487800"/>
              <a:gd name="connsiteX4" fmla="*/ 9137895 w 9223462"/>
              <a:gd name="connsiteY4" fmla="*/ 789503 h 1487800"/>
              <a:gd name="connsiteX5" fmla="*/ 5176936 w 9223462"/>
              <a:gd name="connsiteY5" fmla="*/ 1422474 h 1487800"/>
              <a:gd name="connsiteX6" fmla="*/ 3903603 w 9223462"/>
              <a:gd name="connsiteY6" fmla="*/ 1422474 h 1487800"/>
              <a:gd name="connsiteX7" fmla="*/ 0 w 9223462"/>
              <a:gd name="connsiteY7" fmla="*/ 869624 h 1487800"/>
              <a:gd name="connsiteX0" fmla="*/ 0 w 9223462"/>
              <a:gd name="connsiteY0" fmla="*/ 869624 h 1487800"/>
              <a:gd name="connsiteX1" fmla="*/ 3733031 w 9223462"/>
              <a:gd name="connsiteY1" fmla="*/ 613204 h 1487800"/>
              <a:gd name="connsiteX2" fmla="*/ 6183314 w 9223462"/>
              <a:gd name="connsiteY2" fmla="*/ 642949 h 1487800"/>
              <a:gd name="connsiteX3" fmla="*/ 8735302 w 9223462"/>
              <a:gd name="connsiteY3" fmla="*/ 32914 h 1487800"/>
              <a:gd name="connsiteX4" fmla="*/ 9137895 w 9223462"/>
              <a:gd name="connsiteY4" fmla="*/ 789503 h 1487800"/>
              <a:gd name="connsiteX5" fmla="*/ 5176936 w 9223462"/>
              <a:gd name="connsiteY5" fmla="*/ 1422474 h 1487800"/>
              <a:gd name="connsiteX6" fmla="*/ 3903603 w 9223462"/>
              <a:gd name="connsiteY6" fmla="*/ 1422474 h 1487800"/>
              <a:gd name="connsiteX7" fmla="*/ 0 w 9223462"/>
              <a:gd name="connsiteY7" fmla="*/ 869624 h 1487800"/>
              <a:gd name="connsiteX0" fmla="*/ 0 w 9080638"/>
              <a:gd name="connsiteY0" fmla="*/ 882002 h 1487800"/>
              <a:gd name="connsiteX1" fmla="*/ 3590207 w 9080638"/>
              <a:gd name="connsiteY1" fmla="*/ 613204 h 1487800"/>
              <a:gd name="connsiteX2" fmla="*/ 6040490 w 9080638"/>
              <a:gd name="connsiteY2" fmla="*/ 642949 h 1487800"/>
              <a:gd name="connsiteX3" fmla="*/ 8592478 w 9080638"/>
              <a:gd name="connsiteY3" fmla="*/ 32914 h 1487800"/>
              <a:gd name="connsiteX4" fmla="*/ 8995071 w 9080638"/>
              <a:gd name="connsiteY4" fmla="*/ 789503 h 1487800"/>
              <a:gd name="connsiteX5" fmla="*/ 5034112 w 9080638"/>
              <a:gd name="connsiteY5" fmla="*/ 1422474 h 1487800"/>
              <a:gd name="connsiteX6" fmla="*/ 3760779 w 9080638"/>
              <a:gd name="connsiteY6" fmla="*/ 1422474 h 1487800"/>
              <a:gd name="connsiteX7" fmla="*/ 0 w 9080638"/>
              <a:gd name="connsiteY7" fmla="*/ 882002 h 1487800"/>
              <a:gd name="connsiteX0" fmla="*/ 0 w 9080638"/>
              <a:gd name="connsiteY0" fmla="*/ 882002 h 1487800"/>
              <a:gd name="connsiteX1" fmla="*/ 3590207 w 9080638"/>
              <a:gd name="connsiteY1" fmla="*/ 613204 h 1487800"/>
              <a:gd name="connsiteX2" fmla="*/ 6040490 w 9080638"/>
              <a:gd name="connsiteY2" fmla="*/ 642949 h 1487800"/>
              <a:gd name="connsiteX3" fmla="*/ 8592478 w 9080638"/>
              <a:gd name="connsiteY3" fmla="*/ 32914 h 1487800"/>
              <a:gd name="connsiteX4" fmla="*/ 8995071 w 9080638"/>
              <a:gd name="connsiteY4" fmla="*/ 789503 h 1487800"/>
              <a:gd name="connsiteX5" fmla="*/ 5034112 w 9080638"/>
              <a:gd name="connsiteY5" fmla="*/ 1422474 h 1487800"/>
              <a:gd name="connsiteX6" fmla="*/ 3760779 w 9080638"/>
              <a:gd name="connsiteY6" fmla="*/ 1422474 h 1487800"/>
              <a:gd name="connsiteX7" fmla="*/ 0 w 9080638"/>
              <a:gd name="connsiteY7" fmla="*/ 882002 h 1487800"/>
              <a:gd name="connsiteX0" fmla="*/ 0 w 9080638"/>
              <a:gd name="connsiteY0" fmla="*/ 882002 h 1665600"/>
              <a:gd name="connsiteX1" fmla="*/ 3590207 w 9080638"/>
              <a:gd name="connsiteY1" fmla="*/ 613204 h 1665600"/>
              <a:gd name="connsiteX2" fmla="*/ 6040490 w 9080638"/>
              <a:gd name="connsiteY2" fmla="*/ 642949 h 1665600"/>
              <a:gd name="connsiteX3" fmla="*/ 8592478 w 9080638"/>
              <a:gd name="connsiteY3" fmla="*/ 32914 h 1665600"/>
              <a:gd name="connsiteX4" fmla="*/ 8995071 w 9080638"/>
              <a:gd name="connsiteY4" fmla="*/ 789503 h 1665600"/>
              <a:gd name="connsiteX5" fmla="*/ 5034112 w 9080638"/>
              <a:gd name="connsiteY5" fmla="*/ 1422474 h 1665600"/>
              <a:gd name="connsiteX6" fmla="*/ 3760779 w 9080638"/>
              <a:gd name="connsiteY6" fmla="*/ 1422474 h 1665600"/>
              <a:gd name="connsiteX7" fmla="*/ 0 w 9080638"/>
              <a:gd name="connsiteY7" fmla="*/ 882002 h 1665600"/>
              <a:gd name="connsiteX0" fmla="*/ 0 w 9080638"/>
              <a:gd name="connsiteY0" fmla="*/ 872094 h 1655692"/>
              <a:gd name="connsiteX1" fmla="*/ 3590207 w 9080638"/>
              <a:gd name="connsiteY1" fmla="*/ 603296 h 1655692"/>
              <a:gd name="connsiteX2" fmla="*/ 6040490 w 9080638"/>
              <a:gd name="connsiteY2" fmla="*/ 633041 h 1655692"/>
              <a:gd name="connsiteX3" fmla="*/ 5986610 w 9080638"/>
              <a:gd name="connsiteY3" fmla="*/ 141845 h 1655692"/>
              <a:gd name="connsiteX4" fmla="*/ 8592478 w 9080638"/>
              <a:gd name="connsiteY4" fmla="*/ 23006 h 1655692"/>
              <a:gd name="connsiteX5" fmla="*/ 8995071 w 9080638"/>
              <a:gd name="connsiteY5" fmla="*/ 779595 h 1655692"/>
              <a:gd name="connsiteX6" fmla="*/ 5034112 w 9080638"/>
              <a:gd name="connsiteY6" fmla="*/ 1412566 h 1655692"/>
              <a:gd name="connsiteX7" fmla="*/ 3760779 w 9080638"/>
              <a:gd name="connsiteY7" fmla="*/ 1412566 h 1655692"/>
              <a:gd name="connsiteX8" fmla="*/ 0 w 9080638"/>
              <a:gd name="connsiteY8" fmla="*/ 872094 h 1655692"/>
              <a:gd name="connsiteX0" fmla="*/ 0 w 9080638"/>
              <a:gd name="connsiteY0" fmla="*/ 872094 h 1655692"/>
              <a:gd name="connsiteX1" fmla="*/ 3590207 w 9080638"/>
              <a:gd name="connsiteY1" fmla="*/ 603296 h 1655692"/>
              <a:gd name="connsiteX2" fmla="*/ 6040490 w 9080638"/>
              <a:gd name="connsiteY2" fmla="*/ 633041 h 1655692"/>
              <a:gd name="connsiteX3" fmla="*/ 5986610 w 9080638"/>
              <a:gd name="connsiteY3" fmla="*/ 141845 h 1655692"/>
              <a:gd name="connsiteX4" fmla="*/ 8592478 w 9080638"/>
              <a:gd name="connsiteY4" fmla="*/ 23006 h 1655692"/>
              <a:gd name="connsiteX5" fmla="*/ 8995071 w 9080638"/>
              <a:gd name="connsiteY5" fmla="*/ 779595 h 1655692"/>
              <a:gd name="connsiteX6" fmla="*/ 5034112 w 9080638"/>
              <a:gd name="connsiteY6" fmla="*/ 1412566 h 1655692"/>
              <a:gd name="connsiteX7" fmla="*/ 5113486 w 9080638"/>
              <a:gd name="connsiteY7" fmla="*/ 1048681 h 1655692"/>
              <a:gd name="connsiteX8" fmla="*/ 3760779 w 9080638"/>
              <a:gd name="connsiteY8" fmla="*/ 1412566 h 1655692"/>
              <a:gd name="connsiteX9" fmla="*/ 0 w 9080638"/>
              <a:gd name="connsiteY9" fmla="*/ 872094 h 1655692"/>
              <a:gd name="connsiteX0" fmla="*/ 0 w 9080638"/>
              <a:gd name="connsiteY0" fmla="*/ 872094 h 1655692"/>
              <a:gd name="connsiteX1" fmla="*/ 3590207 w 9080638"/>
              <a:gd name="connsiteY1" fmla="*/ 603296 h 1655692"/>
              <a:gd name="connsiteX2" fmla="*/ 6040490 w 9080638"/>
              <a:gd name="connsiteY2" fmla="*/ 633041 h 1655692"/>
              <a:gd name="connsiteX3" fmla="*/ 5986610 w 9080638"/>
              <a:gd name="connsiteY3" fmla="*/ 141845 h 1655692"/>
              <a:gd name="connsiteX4" fmla="*/ 8592478 w 9080638"/>
              <a:gd name="connsiteY4" fmla="*/ 23006 h 1655692"/>
              <a:gd name="connsiteX5" fmla="*/ 8995071 w 9080638"/>
              <a:gd name="connsiteY5" fmla="*/ 779595 h 1655692"/>
              <a:gd name="connsiteX6" fmla="*/ 5034112 w 9080638"/>
              <a:gd name="connsiteY6" fmla="*/ 1412566 h 1655692"/>
              <a:gd name="connsiteX7" fmla="*/ 5373838 w 9080638"/>
              <a:gd name="connsiteY7" fmla="*/ 1024622 h 1655692"/>
              <a:gd name="connsiteX8" fmla="*/ 5113486 w 9080638"/>
              <a:gd name="connsiteY8" fmla="*/ 1048681 h 1655692"/>
              <a:gd name="connsiteX9" fmla="*/ 3760779 w 9080638"/>
              <a:gd name="connsiteY9" fmla="*/ 1412566 h 1655692"/>
              <a:gd name="connsiteX10" fmla="*/ 0 w 9080638"/>
              <a:gd name="connsiteY10" fmla="*/ 872094 h 1655692"/>
              <a:gd name="connsiteX0" fmla="*/ 0 w 9080638"/>
              <a:gd name="connsiteY0" fmla="*/ 872094 h 1497523"/>
              <a:gd name="connsiteX1" fmla="*/ 3590207 w 9080638"/>
              <a:gd name="connsiteY1" fmla="*/ 603296 h 1497523"/>
              <a:gd name="connsiteX2" fmla="*/ 6040490 w 9080638"/>
              <a:gd name="connsiteY2" fmla="*/ 633041 h 1497523"/>
              <a:gd name="connsiteX3" fmla="*/ 5986610 w 9080638"/>
              <a:gd name="connsiteY3" fmla="*/ 141845 h 1497523"/>
              <a:gd name="connsiteX4" fmla="*/ 8592478 w 9080638"/>
              <a:gd name="connsiteY4" fmla="*/ 23006 h 1497523"/>
              <a:gd name="connsiteX5" fmla="*/ 8995071 w 9080638"/>
              <a:gd name="connsiteY5" fmla="*/ 779595 h 1497523"/>
              <a:gd name="connsiteX6" fmla="*/ 5373838 w 9080638"/>
              <a:gd name="connsiteY6" fmla="*/ 1024622 h 1497523"/>
              <a:gd name="connsiteX7" fmla="*/ 5113486 w 9080638"/>
              <a:gd name="connsiteY7" fmla="*/ 1048681 h 1497523"/>
              <a:gd name="connsiteX8" fmla="*/ 3760779 w 9080638"/>
              <a:gd name="connsiteY8" fmla="*/ 1412566 h 1497523"/>
              <a:gd name="connsiteX9" fmla="*/ 0 w 9080638"/>
              <a:gd name="connsiteY9" fmla="*/ 872094 h 1497523"/>
              <a:gd name="connsiteX0" fmla="*/ 0 w 9080638"/>
              <a:gd name="connsiteY0" fmla="*/ 872094 h 1497523"/>
              <a:gd name="connsiteX1" fmla="*/ 3590207 w 9080638"/>
              <a:gd name="connsiteY1" fmla="*/ 603296 h 1497523"/>
              <a:gd name="connsiteX2" fmla="*/ 5986610 w 9080638"/>
              <a:gd name="connsiteY2" fmla="*/ 141845 h 1497523"/>
              <a:gd name="connsiteX3" fmla="*/ 8592478 w 9080638"/>
              <a:gd name="connsiteY3" fmla="*/ 23006 h 1497523"/>
              <a:gd name="connsiteX4" fmla="*/ 8995071 w 9080638"/>
              <a:gd name="connsiteY4" fmla="*/ 779595 h 1497523"/>
              <a:gd name="connsiteX5" fmla="*/ 5373838 w 9080638"/>
              <a:gd name="connsiteY5" fmla="*/ 1024622 h 1497523"/>
              <a:gd name="connsiteX6" fmla="*/ 5113486 w 9080638"/>
              <a:gd name="connsiteY6" fmla="*/ 1048681 h 1497523"/>
              <a:gd name="connsiteX7" fmla="*/ 3760779 w 9080638"/>
              <a:gd name="connsiteY7" fmla="*/ 1412566 h 1497523"/>
              <a:gd name="connsiteX8" fmla="*/ 0 w 9080638"/>
              <a:gd name="connsiteY8" fmla="*/ 872094 h 1497523"/>
              <a:gd name="connsiteX0" fmla="*/ 0 w 9080638"/>
              <a:gd name="connsiteY0" fmla="*/ 872094 h 1497523"/>
              <a:gd name="connsiteX1" fmla="*/ 3590207 w 9080638"/>
              <a:gd name="connsiteY1" fmla="*/ 603296 h 1497523"/>
              <a:gd name="connsiteX2" fmla="*/ 2736992 w 9080638"/>
              <a:gd name="connsiteY2" fmla="*/ 165904 h 1497523"/>
              <a:gd name="connsiteX3" fmla="*/ 5986610 w 9080638"/>
              <a:gd name="connsiteY3" fmla="*/ 141845 h 1497523"/>
              <a:gd name="connsiteX4" fmla="*/ 8592478 w 9080638"/>
              <a:gd name="connsiteY4" fmla="*/ 23006 h 1497523"/>
              <a:gd name="connsiteX5" fmla="*/ 8995071 w 9080638"/>
              <a:gd name="connsiteY5" fmla="*/ 779595 h 1497523"/>
              <a:gd name="connsiteX6" fmla="*/ 5373838 w 9080638"/>
              <a:gd name="connsiteY6" fmla="*/ 1024622 h 1497523"/>
              <a:gd name="connsiteX7" fmla="*/ 5113486 w 9080638"/>
              <a:gd name="connsiteY7" fmla="*/ 1048681 h 1497523"/>
              <a:gd name="connsiteX8" fmla="*/ 3760779 w 9080638"/>
              <a:gd name="connsiteY8" fmla="*/ 1412566 h 1497523"/>
              <a:gd name="connsiteX9" fmla="*/ 0 w 9080638"/>
              <a:gd name="connsiteY9" fmla="*/ 872094 h 1497523"/>
              <a:gd name="connsiteX0" fmla="*/ 0 w 9080638"/>
              <a:gd name="connsiteY0" fmla="*/ 872094 h 1432924"/>
              <a:gd name="connsiteX1" fmla="*/ 3590207 w 9080638"/>
              <a:gd name="connsiteY1" fmla="*/ 603296 h 1432924"/>
              <a:gd name="connsiteX2" fmla="*/ 2736992 w 9080638"/>
              <a:gd name="connsiteY2" fmla="*/ 165904 h 1432924"/>
              <a:gd name="connsiteX3" fmla="*/ 5986610 w 9080638"/>
              <a:gd name="connsiteY3" fmla="*/ 141845 h 1432924"/>
              <a:gd name="connsiteX4" fmla="*/ 8592478 w 9080638"/>
              <a:gd name="connsiteY4" fmla="*/ 23006 h 1432924"/>
              <a:gd name="connsiteX5" fmla="*/ 8995071 w 9080638"/>
              <a:gd name="connsiteY5" fmla="*/ 779595 h 1432924"/>
              <a:gd name="connsiteX6" fmla="*/ 5373838 w 9080638"/>
              <a:gd name="connsiteY6" fmla="*/ 1024622 h 1432924"/>
              <a:gd name="connsiteX7" fmla="*/ 5113486 w 9080638"/>
              <a:gd name="connsiteY7" fmla="*/ 1048681 h 1432924"/>
              <a:gd name="connsiteX8" fmla="*/ 3760779 w 9080638"/>
              <a:gd name="connsiteY8" fmla="*/ 1412566 h 1432924"/>
              <a:gd name="connsiteX9" fmla="*/ 3687910 w 9080638"/>
              <a:gd name="connsiteY9" fmla="*/ 926535 h 1432924"/>
              <a:gd name="connsiteX10" fmla="*/ 0 w 9080638"/>
              <a:gd name="connsiteY10" fmla="*/ 872094 h 1432924"/>
              <a:gd name="connsiteX0" fmla="*/ 0 w 9080638"/>
              <a:gd name="connsiteY0" fmla="*/ 872094 h 1069471"/>
              <a:gd name="connsiteX1" fmla="*/ 3590207 w 9080638"/>
              <a:gd name="connsiteY1" fmla="*/ 603296 h 1069471"/>
              <a:gd name="connsiteX2" fmla="*/ 2736992 w 9080638"/>
              <a:gd name="connsiteY2" fmla="*/ 165904 h 1069471"/>
              <a:gd name="connsiteX3" fmla="*/ 5986610 w 9080638"/>
              <a:gd name="connsiteY3" fmla="*/ 141845 h 1069471"/>
              <a:gd name="connsiteX4" fmla="*/ 8592478 w 9080638"/>
              <a:gd name="connsiteY4" fmla="*/ 23006 h 1069471"/>
              <a:gd name="connsiteX5" fmla="*/ 8995071 w 9080638"/>
              <a:gd name="connsiteY5" fmla="*/ 779595 h 1069471"/>
              <a:gd name="connsiteX6" fmla="*/ 5373838 w 9080638"/>
              <a:gd name="connsiteY6" fmla="*/ 1024622 h 1069471"/>
              <a:gd name="connsiteX7" fmla="*/ 5113486 w 9080638"/>
              <a:gd name="connsiteY7" fmla="*/ 1048681 h 1069471"/>
              <a:gd name="connsiteX8" fmla="*/ 4125949 w 9080638"/>
              <a:gd name="connsiteY8" fmla="*/ 996131 h 1069471"/>
              <a:gd name="connsiteX9" fmla="*/ 3687910 w 9080638"/>
              <a:gd name="connsiteY9" fmla="*/ 926535 h 1069471"/>
              <a:gd name="connsiteX10" fmla="*/ 0 w 9080638"/>
              <a:gd name="connsiteY10" fmla="*/ 872094 h 1069471"/>
              <a:gd name="connsiteX0" fmla="*/ 0 w 9172021"/>
              <a:gd name="connsiteY0" fmla="*/ 872094 h 1069470"/>
              <a:gd name="connsiteX1" fmla="*/ 3590207 w 9172021"/>
              <a:gd name="connsiteY1" fmla="*/ 603296 h 1069470"/>
              <a:gd name="connsiteX2" fmla="*/ 2736992 w 9172021"/>
              <a:gd name="connsiteY2" fmla="*/ 165904 h 1069470"/>
              <a:gd name="connsiteX3" fmla="*/ 5986610 w 9172021"/>
              <a:gd name="connsiteY3" fmla="*/ 141845 h 1069470"/>
              <a:gd name="connsiteX4" fmla="*/ 8592478 w 9172021"/>
              <a:gd name="connsiteY4" fmla="*/ 23006 h 1069470"/>
              <a:gd name="connsiteX5" fmla="*/ 8995071 w 9172021"/>
              <a:gd name="connsiteY5" fmla="*/ 779595 h 1069470"/>
              <a:gd name="connsiteX6" fmla="*/ 8525090 w 9172021"/>
              <a:gd name="connsiteY6" fmla="*/ 1024622 h 1069470"/>
              <a:gd name="connsiteX7" fmla="*/ 5113486 w 9172021"/>
              <a:gd name="connsiteY7" fmla="*/ 1048681 h 1069470"/>
              <a:gd name="connsiteX8" fmla="*/ 4125949 w 9172021"/>
              <a:gd name="connsiteY8" fmla="*/ 996131 h 1069470"/>
              <a:gd name="connsiteX9" fmla="*/ 3687910 w 9172021"/>
              <a:gd name="connsiteY9" fmla="*/ 926535 h 1069470"/>
              <a:gd name="connsiteX10" fmla="*/ 0 w 9172021"/>
              <a:gd name="connsiteY10" fmla="*/ 872094 h 1069470"/>
              <a:gd name="connsiteX0" fmla="*/ 0 w 9445806"/>
              <a:gd name="connsiteY0" fmla="*/ 872094 h 1069470"/>
              <a:gd name="connsiteX1" fmla="*/ 3590207 w 9445806"/>
              <a:gd name="connsiteY1" fmla="*/ 603296 h 1069470"/>
              <a:gd name="connsiteX2" fmla="*/ 2736992 w 9445806"/>
              <a:gd name="connsiteY2" fmla="*/ 165904 h 1069470"/>
              <a:gd name="connsiteX3" fmla="*/ 5986610 w 9445806"/>
              <a:gd name="connsiteY3" fmla="*/ 141845 h 1069470"/>
              <a:gd name="connsiteX4" fmla="*/ 8592478 w 9445806"/>
              <a:gd name="connsiteY4" fmla="*/ 23006 h 1069470"/>
              <a:gd name="connsiteX5" fmla="*/ 8995071 w 9445806"/>
              <a:gd name="connsiteY5" fmla="*/ 779595 h 1069470"/>
              <a:gd name="connsiteX6" fmla="*/ 8798875 w 9445806"/>
              <a:gd name="connsiteY6" fmla="*/ 1024622 h 1069470"/>
              <a:gd name="connsiteX7" fmla="*/ 5113486 w 9445806"/>
              <a:gd name="connsiteY7" fmla="*/ 1048681 h 1069470"/>
              <a:gd name="connsiteX8" fmla="*/ 4125949 w 9445806"/>
              <a:gd name="connsiteY8" fmla="*/ 996131 h 1069470"/>
              <a:gd name="connsiteX9" fmla="*/ 3687910 w 9445806"/>
              <a:gd name="connsiteY9" fmla="*/ 926535 h 1069470"/>
              <a:gd name="connsiteX10" fmla="*/ 0 w 9445806"/>
              <a:gd name="connsiteY10" fmla="*/ 872094 h 1069470"/>
              <a:gd name="connsiteX0" fmla="*/ 0 w 9378707"/>
              <a:gd name="connsiteY0" fmla="*/ 872094 h 1195568"/>
              <a:gd name="connsiteX1" fmla="*/ 3590207 w 9378707"/>
              <a:gd name="connsiteY1" fmla="*/ 603296 h 1195568"/>
              <a:gd name="connsiteX2" fmla="*/ 2736992 w 9378707"/>
              <a:gd name="connsiteY2" fmla="*/ 165904 h 1195568"/>
              <a:gd name="connsiteX3" fmla="*/ 5986610 w 9378707"/>
              <a:gd name="connsiteY3" fmla="*/ 141845 h 1195568"/>
              <a:gd name="connsiteX4" fmla="*/ 8592478 w 9378707"/>
              <a:gd name="connsiteY4" fmla="*/ 23006 h 1195568"/>
              <a:gd name="connsiteX5" fmla="*/ 8798875 w 9378707"/>
              <a:gd name="connsiteY5" fmla="*/ 1024622 h 1195568"/>
              <a:gd name="connsiteX6" fmla="*/ 5113486 w 9378707"/>
              <a:gd name="connsiteY6" fmla="*/ 1048681 h 1195568"/>
              <a:gd name="connsiteX7" fmla="*/ 4125949 w 9378707"/>
              <a:gd name="connsiteY7" fmla="*/ 996131 h 1195568"/>
              <a:gd name="connsiteX8" fmla="*/ 3687910 w 9378707"/>
              <a:gd name="connsiteY8" fmla="*/ 926535 h 1195568"/>
              <a:gd name="connsiteX9" fmla="*/ 0 w 9378707"/>
              <a:gd name="connsiteY9" fmla="*/ 872094 h 1195568"/>
              <a:gd name="connsiteX0" fmla="*/ 0 w 9378707"/>
              <a:gd name="connsiteY0" fmla="*/ 872094 h 1195568"/>
              <a:gd name="connsiteX1" fmla="*/ 3590207 w 9378707"/>
              <a:gd name="connsiteY1" fmla="*/ 603296 h 1195568"/>
              <a:gd name="connsiteX2" fmla="*/ 2081730 w 9378707"/>
              <a:gd name="connsiteY2" fmla="*/ 332468 h 1195568"/>
              <a:gd name="connsiteX3" fmla="*/ 2736992 w 9378707"/>
              <a:gd name="connsiteY3" fmla="*/ 165904 h 1195568"/>
              <a:gd name="connsiteX4" fmla="*/ 5986610 w 9378707"/>
              <a:gd name="connsiteY4" fmla="*/ 141845 h 1195568"/>
              <a:gd name="connsiteX5" fmla="*/ 8592478 w 9378707"/>
              <a:gd name="connsiteY5" fmla="*/ 23006 h 1195568"/>
              <a:gd name="connsiteX6" fmla="*/ 8798875 w 9378707"/>
              <a:gd name="connsiteY6" fmla="*/ 1024622 h 1195568"/>
              <a:gd name="connsiteX7" fmla="*/ 5113486 w 9378707"/>
              <a:gd name="connsiteY7" fmla="*/ 1048681 h 1195568"/>
              <a:gd name="connsiteX8" fmla="*/ 4125949 w 9378707"/>
              <a:gd name="connsiteY8" fmla="*/ 996131 h 1195568"/>
              <a:gd name="connsiteX9" fmla="*/ 3687910 w 9378707"/>
              <a:gd name="connsiteY9" fmla="*/ 926535 h 1195568"/>
              <a:gd name="connsiteX10" fmla="*/ 0 w 9378707"/>
              <a:gd name="connsiteY10" fmla="*/ 872094 h 1195568"/>
              <a:gd name="connsiteX0" fmla="*/ 267697 w 9646404"/>
              <a:gd name="connsiteY0" fmla="*/ 872094 h 1195568"/>
              <a:gd name="connsiteX1" fmla="*/ 2349427 w 9646404"/>
              <a:gd name="connsiteY1" fmla="*/ 332468 h 1195568"/>
              <a:gd name="connsiteX2" fmla="*/ 3004689 w 9646404"/>
              <a:gd name="connsiteY2" fmla="*/ 165904 h 1195568"/>
              <a:gd name="connsiteX3" fmla="*/ 6254307 w 9646404"/>
              <a:gd name="connsiteY3" fmla="*/ 141845 h 1195568"/>
              <a:gd name="connsiteX4" fmla="*/ 8860175 w 9646404"/>
              <a:gd name="connsiteY4" fmla="*/ 23006 h 1195568"/>
              <a:gd name="connsiteX5" fmla="*/ 9066572 w 9646404"/>
              <a:gd name="connsiteY5" fmla="*/ 1024622 h 1195568"/>
              <a:gd name="connsiteX6" fmla="*/ 5381183 w 9646404"/>
              <a:gd name="connsiteY6" fmla="*/ 1048681 h 1195568"/>
              <a:gd name="connsiteX7" fmla="*/ 4393646 w 9646404"/>
              <a:gd name="connsiteY7" fmla="*/ 996131 h 1195568"/>
              <a:gd name="connsiteX8" fmla="*/ 3955607 w 9646404"/>
              <a:gd name="connsiteY8" fmla="*/ 926535 h 1195568"/>
              <a:gd name="connsiteX9" fmla="*/ 267697 w 9646404"/>
              <a:gd name="connsiteY9" fmla="*/ 872094 h 1195568"/>
              <a:gd name="connsiteX0" fmla="*/ 267697 w 9646404"/>
              <a:gd name="connsiteY0" fmla="*/ 872094 h 1195568"/>
              <a:gd name="connsiteX1" fmla="*/ 2349427 w 9646404"/>
              <a:gd name="connsiteY1" fmla="*/ 332468 h 1195568"/>
              <a:gd name="connsiteX2" fmla="*/ 3004689 w 9646404"/>
              <a:gd name="connsiteY2" fmla="*/ 165904 h 1195568"/>
              <a:gd name="connsiteX3" fmla="*/ 7517799 w 9646404"/>
              <a:gd name="connsiteY3" fmla="*/ 308379 h 1195568"/>
              <a:gd name="connsiteX4" fmla="*/ 8860175 w 9646404"/>
              <a:gd name="connsiteY4" fmla="*/ 23006 h 1195568"/>
              <a:gd name="connsiteX5" fmla="*/ 9066572 w 9646404"/>
              <a:gd name="connsiteY5" fmla="*/ 1024622 h 1195568"/>
              <a:gd name="connsiteX6" fmla="*/ 5381183 w 9646404"/>
              <a:gd name="connsiteY6" fmla="*/ 1048681 h 1195568"/>
              <a:gd name="connsiteX7" fmla="*/ 4393646 w 9646404"/>
              <a:gd name="connsiteY7" fmla="*/ 996131 h 1195568"/>
              <a:gd name="connsiteX8" fmla="*/ 3955607 w 9646404"/>
              <a:gd name="connsiteY8" fmla="*/ 926535 h 1195568"/>
              <a:gd name="connsiteX9" fmla="*/ 267697 w 9646404"/>
              <a:gd name="connsiteY9" fmla="*/ 872094 h 1195568"/>
              <a:gd name="connsiteX0" fmla="*/ 267697 w 9646404"/>
              <a:gd name="connsiteY0" fmla="*/ 872094 h 1195568"/>
              <a:gd name="connsiteX1" fmla="*/ 2349427 w 9646404"/>
              <a:gd name="connsiteY1" fmla="*/ 332468 h 1195568"/>
              <a:gd name="connsiteX2" fmla="*/ 6482759 w 9646404"/>
              <a:gd name="connsiteY2" fmla="*/ 165904 h 1195568"/>
              <a:gd name="connsiteX3" fmla="*/ 7517799 w 9646404"/>
              <a:gd name="connsiteY3" fmla="*/ 308379 h 1195568"/>
              <a:gd name="connsiteX4" fmla="*/ 8860175 w 9646404"/>
              <a:gd name="connsiteY4" fmla="*/ 23006 h 1195568"/>
              <a:gd name="connsiteX5" fmla="*/ 9066572 w 9646404"/>
              <a:gd name="connsiteY5" fmla="*/ 1024622 h 1195568"/>
              <a:gd name="connsiteX6" fmla="*/ 5381183 w 9646404"/>
              <a:gd name="connsiteY6" fmla="*/ 1048681 h 1195568"/>
              <a:gd name="connsiteX7" fmla="*/ 4393646 w 9646404"/>
              <a:gd name="connsiteY7" fmla="*/ 996131 h 1195568"/>
              <a:gd name="connsiteX8" fmla="*/ 3955607 w 9646404"/>
              <a:gd name="connsiteY8" fmla="*/ 926535 h 1195568"/>
              <a:gd name="connsiteX9" fmla="*/ 267697 w 9646404"/>
              <a:gd name="connsiteY9" fmla="*/ 872094 h 1195568"/>
              <a:gd name="connsiteX0" fmla="*/ 267697 w 9646404"/>
              <a:gd name="connsiteY0" fmla="*/ 872094 h 1195568"/>
              <a:gd name="connsiteX1" fmla="*/ 2349427 w 9646404"/>
              <a:gd name="connsiteY1" fmla="*/ 332468 h 1195568"/>
              <a:gd name="connsiteX2" fmla="*/ 6482759 w 9646404"/>
              <a:gd name="connsiteY2" fmla="*/ 165904 h 1195568"/>
              <a:gd name="connsiteX3" fmla="*/ 7517799 w 9646404"/>
              <a:gd name="connsiteY3" fmla="*/ 308379 h 1195568"/>
              <a:gd name="connsiteX4" fmla="*/ 8860175 w 9646404"/>
              <a:gd name="connsiteY4" fmla="*/ 23006 h 1195568"/>
              <a:gd name="connsiteX5" fmla="*/ 9066572 w 9646404"/>
              <a:gd name="connsiteY5" fmla="*/ 1024622 h 1195568"/>
              <a:gd name="connsiteX6" fmla="*/ 5381183 w 9646404"/>
              <a:gd name="connsiteY6" fmla="*/ 1048681 h 1195568"/>
              <a:gd name="connsiteX7" fmla="*/ 4393646 w 9646404"/>
              <a:gd name="connsiteY7" fmla="*/ 996131 h 1195568"/>
              <a:gd name="connsiteX8" fmla="*/ 3955607 w 9646404"/>
              <a:gd name="connsiteY8" fmla="*/ 926535 h 1195568"/>
              <a:gd name="connsiteX9" fmla="*/ 267697 w 9646404"/>
              <a:gd name="connsiteY9" fmla="*/ 872094 h 1195568"/>
              <a:gd name="connsiteX0" fmla="*/ 267697 w 9646404"/>
              <a:gd name="connsiteY0" fmla="*/ 872094 h 1256270"/>
              <a:gd name="connsiteX1" fmla="*/ 2349427 w 9646404"/>
              <a:gd name="connsiteY1" fmla="*/ 332468 h 1256270"/>
              <a:gd name="connsiteX2" fmla="*/ 6482759 w 9646404"/>
              <a:gd name="connsiteY2" fmla="*/ 165904 h 1256270"/>
              <a:gd name="connsiteX3" fmla="*/ 7517799 w 9646404"/>
              <a:gd name="connsiteY3" fmla="*/ 308379 h 1256270"/>
              <a:gd name="connsiteX4" fmla="*/ 8860175 w 9646404"/>
              <a:gd name="connsiteY4" fmla="*/ 23006 h 1256270"/>
              <a:gd name="connsiteX5" fmla="*/ 9066572 w 9646404"/>
              <a:gd name="connsiteY5" fmla="*/ 1024622 h 1256270"/>
              <a:gd name="connsiteX6" fmla="*/ 7046263 w 9646404"/>
              <a:gd name="connsiteY6" fmla="*/ 1252261 h 1256270"/>
              <a:gd name="connsiteX7" fmla="*/ 5381183 w 9646404"/>
              <a:gd name="connsiteY7" fmla="*/ 1048681 h 1256270"/>
              <a:gd name="connsiteX8" fmla="*/ 4393646 w 9646404"/>
              <a:gd name="connsiteY8" fmla="*/ 996131 h 1256270"/>
              <a:gd name="connsiteX9" fmla="*/ 3955607 w 9646404"/>
              <a:gd name="connsiteY9" fmla="*/ 926535 h 1256270"/>
              <a:gd name="connsiteX10" fmla="*/ 267697 w 9646404"/>
              <a:gd name="connsiteY10" fmla="*/ 872094 h 1256270"/>
              <a:gd name="connsiteX0" fmla="*/ 267697 w 9646404"/>
              <a:gd name="connsiteY0" fmla="*/ 872094 h 1256271"/>
              <a:gd name="connsiteX1" fmla="*/ 2349427 w 9646404"/>
              <a:gd name="connsiteY1" fmla="*/ 332468 h 1256271"/>
              <a:gd name="connsiteX2" fmla="*/ 6482759 w 9646404"/>
              <a:gd name="connsiteY2" fmla="*/ 165904 h 1256271"/>
              <a:gd name="connsiteX3" fmla="*/ 8138349 w 9646404"/>
              <a:gd name="connsiteY3" fmla="*/ 308379 h 1256271"/>
              <a:gd name="connsiteX4" fmla="*/ 8860175 w 9646404"/>
              <a:gd name="connsiteY4" fmla="*/ 23006 h 1256271"/>
              <a:gd name="connsiteX5" fmla="*/ 9066572 w 9646404"/>
              <a:gd name="connsiteY5" fmla="*/ 1024622 h 1256271"/>
              <a:gd name="connsiteX6" fmla="*/ 7046263 w 9646404"/>
              <a:gd name="connsiteY6" fmla="*/ 1252261 h 1256271"/>
              <a:gd name="connsiteX7" fmla="*/ 5381183 w 9646404"/>
              <a:gd name="connsiteY7" fmla="*/ 1048681 h 1256271"/>
              <a:gd name="connsiteX8" fmla="*/ 4393646 w 9646404"/>
              <a:gd name="connsiteY8" fmla="*/ 996131 h 1256271"/>
              <a:gd name="connsiteX9" fmla="*/ 3955607 w 9646404"/>
              <a:gd name="connsiteY9" fmla="*/ 926535 h 1256271"/>
              <a:gd name="connsiteX10" fmla="*/ 267697 w 9646404"/>
              <a:gd name="connsiteY10" fmla="*/ 872094 h 1256271"/>
              <a:gd name="connsiteX0" fmla="*/ 267697 w 9646404"/>
              <a:gd name="connsiteY0" fmla="*/ 872094 h 1256271"/>
              <a:gd name="connsiteX1" fmla="*/ 2349427 w 9646404"/>
              <a:gd name="connsiteY1" fmla="*/ 332468 h 1256271"/>
              <a:gd name="connsiteX2" fmla="*/ 6482759 w 9646404"/>
              <a:gd name="connsiteY2" fmla="*/ 165904 h 1256271"/>
              <a:gd name="connsiteX3" fmla="*/ 8138349 w 9646404"/>
              <a:gd name="connsiteY3" fmla="*/ 308379 h 1256271"/>
              <a:gd name="connsiteX4" fmla="*/ 8860175 w 9646404"/>
              <a:gd name="connsiteY4" fmla="*/ 23006 h 1256271"/>
              <a:gd name="connsiteX5" fmla="*/ 9066572 w 9646404"/>
              <a:gd name="connsiteY5" fmla="*/ 1024622 h 1256271"/>
              <a:gd name="connsiteX6" fmla="*/ 7046263 w 9646404"/>
              <a:gd name="connsiteY6" fmla="*/ 1252261 h 1256271"/>
              <a:gd name="connsiteX7" fmla="*/ 5381183 w 9646404"/>
              <a:gd name="connsiteY7" fmla="*/ 1048681 h 1256271"/>
              <a:gd name="connsiteX8" fmla="*/ 4393646 w 9646404"/>
              <a:gd name="connsiteY8" fmla="*/ 996131 h 1256271"/>
              <a:gd name="connsiteX9" fmla="*/ 3955607 w 9646404"/>
              <a:gd name="connsiteY9" fmla="*/ 926535 h 1256271"/>
              <a:gd name="connsiteX10" fmla="*/ 267697 w 9646404"/>
              <a:gd name="connsiteY10" fmla="*/ 872094 h 1256271"/>
              <a:gd name="connsiteX0" fmla="*/ 267697 w 9646404"/>
              <a:gd name="connsiteY0" fmla="*/ 872094 h 1256271"/>
              <a:gd name="connsiteX1" fmla="*/ 2349427 w 9646404"/>
              <a:gd name="connsiteY1" fmla="*/ 332468 h 1256271"/>
              <a:gd name="connsiteX2" fmla="*/ 6482759 w 9646404"/>
              <a:gd name="connsiteY2" fmla="*/ 165904 h 1256271"/>
              <a:gd name="connsiteX3" fmla="*/ 8138349 w 9646404"/>
              <a:gd name="connsiteY3" fmla="*/ 308379 h 1256271"/>
              <a:gd name="connsiteX4" fmla="*/ 8860175 w 9646404"/>
              <a:gd name="connsiteY4" fmla="*/ 23006 h 1256271"/>
              <a:gd name="connsiteX5" fmla="*/ 9066572 w 9646404"/>
              <a:gd name="connsiteY5" fmla="*/ 1024622 h 1256271"/>
              <a:gd name="connsiteX6" fmla="*/ 7046263 w 9646404"/>
              <a:gd name="connsiteY6" fmla="*/ 1252261 h 1256271"/>
              <a:gd name="connsiteX7" fmla="*/ 5381183 w 9646404"/>
              <a:gd name="connsiteY7" fmla="*/ 1048681 h 1256271"/>
              <a:gd name="connsiteX8" fmla="*/ 4393646 w 9646404"/>
              <a:gd name="connsiteY8" fmla="*/ 996131 h 1256271"/>
              <a:gd name="connsiteX9" fmla="*/ 3955607 w 9646404"/>
              <a:gd name="connsiteY9" fmla="*/ 926535 h 1256271"/>
              <a:gd name="connsiteX10" fmla="*/ 267697 w 9646404"/>
              <a:gd name="connsiteY10" fmla="*/ 872094 h 1256271"/>
              <a:gd name="connsiteX0" fmla="*/ 267697 w 9646404"/>
              <a:gd name="connsiteY0" fmla="*/ 872094 h 1253500"/>
              <a:gd name="connsiteX1" fmla="*/ 2349427 w 9646404"/>
              <a:gd name="connsiteY1" fmla="*/ 332468 h 1253500"/>
              <a:gd name="connsiteX2" fmla="*/ 6482759 w 9646404"/>
              <a:gd name="connsiteY2" fmla="*/ 165904 h 1253500"/>
              <a:gd name="connsiteX3" fmla="*/ 8138349 w 9646404"/>
              <a:gd name="connsiteY3" fmla="*/ 308379 h 1253500"/>
              <a:gd name="connsiteX4" fmla="*/ 8860175 w 9646404"/>
              <a:gd name="connsiteY4" fmla="*/ 23006 h 1253500"/>
              <a:gd name="connsiteX5" fmla="*/ 9066572 w 9646404"/>
              <a:gd name="connsiteY5" fmla="*/ 1024622 h 1253500"/>
              <a:gd name="connsiteX6" fmla="*/ 9038573 w 9646404"/>
              <a:gd name="connsiteY6" fmla="*/ 1056114 h 1253500"/>
              <a:gd name="connsiteX7" fmla="*/ 7046263 w 9646404"/>
              <a:gd name="connsiteY7" fmla="*/ 1252261 h 1253500"/>
              <a:gd name="connsiteX8" fmla="*/ 5381183 w 9646404"/>
              <a:gd name="connsiteY8" fmla="*/ 1048681 h 1253500"/>
              <a:gd name="connsiteX9" fmla="*/ 4393646 w 9646404"/>
              <a:gd name="connsiteY9" fmla="*/ 996131 h 1253500"/>
              <a:gd name="connsiteX10" fmla="*/ 3955607 w 9646404"/>
              <a:gd name="connsiteY10" fmla="*/ 926535 h 1253500"/>
              <a:gd name="connsiteX11" fmla="*/ 267697 w 9646404"/>
              <a:gd name="connsiteY11" fmla="*/ 872094 h 1253500"/>
              <a:gd name="connsiteX0" fmla="*/ 267697 w 9646404"/>
              <a:gd name="connsiteY0" fmla="*/ 872094 h 1253500"/>
              <a:gd name="connsiteX1" fmla="*/ 2349427 w 9646404"/>
              <a:gd name="connsiteY1" fmla="*/ 332468 h 1253500"/>
              <a:gd name="connsiteX2" fmla="*/ 6482759 w 9646404"/>
              <a:gd name="connsiteY2" fmla="*/ 165904 h 1253500"/>
              <a:gd name="connsiteX3" fmla="*/ 8138349 w 9646404"/>
              <a:gd name="connsiteY3" fmla="*/ 308379 h 1253500"/>
              <a:gd name="connsiteX4" fmla="*/ 8860175 w 9646404"/>
              <a:gd name="connsiteY4" fmla="*/ 23006 h 1253500"/>
              <a:gd name="connsiteX5" fmla="*/ 9066572 w 9646404"/>
              <a:gd name="connsiteY5" fmla="*/ 1024622 h 1253500"/>
              <a:gd name="connsiteX6" fmla="*/ 9038573 w 9646404"/>
              <a:gd name="connsiteY6" fmla="*/ 1056114 h 1253500"/>
              <a:gd name="connsiteX7" fmla="*/ 7046263 w 9646404"/>
              <a:gd name="connsiteY7" fmla="*/ 1252261 h 1253500"/>
              <a:gd name="connsiteX8" fmla="*/ 5381183 w 9646404"/>
              <a:gd name="connsiteY8" fmla="*/ 1048681 h 1253500"/>
              <a:gd name="connsiteX9" fmla="*/ 4393646 w 9646404"/>
              <a:gd name="connsiteY9" fmla="*/ 996131 h 1253500"/>
              <a:gd name="connsiteX10" fmla="*/ 3955607 w 9646404"/>
              <a:gd name="connsiteY10" fmla="*/ 926535 h 1253500"/>
              <a:gd name="connsiteX11" fmla="*/ 267697 w 9646404"/>
              <a:gd name="connsiteY11" fmla="*/ 872094 h 1253500"/>
              <a:gd name="connsiteX0" fmla="*/ 267697 w 9646404"/>
              <a:gd name="connsiteY0" fmla="*/ 872094 h 1253500"/>
              <a:gd name="connsiteX1" fmla="*/ 2349427 w 9646404"/>
              <a:gd name="connsiteY1" fmla="*/ 332468 h 1253500"/>
              <a:gd name="connsiteX2" fmla="*/ 6482759 w 9646404"/>
              <a:gd name="connsiteY2" fmla="*/ 165904 h 1253500"/>
              <a:gd name="connsiteX3" fmla="*/ 8138349 w 9646404"/>
              <a:gd name="connsiteY3" fmla="*/ 308379 h 1253500"/>
              <a:gd name="connsiteX4" fmla="*/ 8860175 w 9646404"/>
              <a:gd name="connsiteY4" fmla="*/ 23006 h 1253500"/>
              <a:gd name="connsiteX5" fmla="*/ 9066572 w 9646404"/>
              <a:gd name="connsiteY5" fmla="*/ 1024622 h 1253500"/>
              <a:gd name="connsiteX6" fmla="*/ 9038573 w 9646404"/>
              <a:gd name="connsiteY6" fmla="*/ 1056114 h 1253500"/>
              <a:gd name="connsiteX7" fmla="*/ 7046263 w 9646404"/>
              <a:gd name="connsiteY7" fmla="*/ 1252261 h 1253500"/>
              <a:gd name="connsiteX8" fmla="*/ 5381183 w 9646404"/>
              <a:gd name="connsiteY8" fmla="*/ 1048681 h 1253500"/>
              <a:gd name="connsiteX9" fmla="*/ 4393646 w 9646404"/>
              <a:gd name="connsiteY9" fmla="*/ 996131 h 1253500"/>
              <a:gd name="connsiteX10" fmla="*/ 3955607 w 9646404"/>
              <a:gd name="connsiteY10" fmla="*/ 926535 h 1253500"/>
              <a:gd name="connsiteX11" fmla="*/ 267697 w 9646404"/>
              <a:gd name="connsiteY11" fmla="*/ 872094 h 1253500"/>
              <a:gd name="connsiteX0" fmla="*/ 267697 w 9646404"/>
              <a:gd name="connsiteY0" fmla="*/ 872094 h 1253500"/>
              <a:gd name="connsiteX1" fmla="*/ 2349427 w 9646404"/>
              <a:gd name="connsiteY1" fmla="*/ 332468 h 1253500"/>
              <a:gd name="connsiteX2" fmla="*/ 6482759 w 9646404"/>
              <a:gd name="connsiteY2" fmla="*/ 165904 h 1253500"/>
              <a:gd name="connsiteX3" fmla="*/ 8138349 w 9646404"/>
              <a:gd name="connsiteY3" fmla="*/ 308379 h 1253500"/>
              <a:gd name="connsiteX4" fmla="*/ 8860175 w 9646404"/>
              <a:gd name="connsiteY4" fmla="*/ 23006 h 1253500"/>
              <a:gd name="connsiteX5" fmla="*/ 9066572 w 9646404"/>
              <a:gd name="connsiteY5" fmla="*/ 1024622 h 1253500"/>
              <a:gd name="connsiteX6" fmla="*/ 9038573 w 9646404"/>
              <a:gd name="connsiteY6" fmla="*/ 1056114 h 1253500"/>
              <a:gd name="connsiteX7" fmla="*/ 7046263 w 9646404"/>
              <a:gd name="connsiteY7" fmla="*/ 1252261 h 1253500"/>
              <a:gd name="connsiteX8" fmla="*/ 5381183 w 9646404"/>
              <a:gd name="connsiteY8" fmla="*/ 1048681 h 1253500"/>
              <a:gd name="connsiteX9" fmla="*/ 4393646 w 9646404"/>
              <a:gd name="connsiteY9" fmla="*/ 996131 h 1253500"/>
              <a:gd name="connsiteX10" fmla="*/ 267697 w 9646404"/>
              <a:gd name="connsiteY10" fmla="*/ 872094 h 1253500"/>
              <a:gd name="connsiteX0" fmla="*/ 267697 w 9646404"/>
              <a:gd name="connsiteY0" fmla="*/ 976391 h 1357797"/>
              <a:gd name="connsiteX1" fmla="*/ 2112753 w 9646404"/>
              <a:gd name="connsiteY1" fmla="*/ 270174 h 1357797"/>
              <a:gd name="connsiteX2" fmla="*/ 6482759 w 9646404"/>
              <a:gd name="connsiteY2" fmla="*/ 270201 h 1357797"/>
              <a:gd name="connsiteX3" fmla="*/ 8138349 w 9646404"/>
              <a:gd name="connsiteY3" fmla="*/ 412676 h 1357797"/>
              <a:gd name="connsiteX4" fmla="*/ 8860175 w 9646404"/>
              <a:gd name="connsiteY4" fmla="*/ 127303 h 1357797"/>
              <a:gd name="connsiteX5" fmla="*/ 9066572 w 9646404"/>
              <a:gd name="connsiteY5" fmla="*/ 1128919 h 1357797"/>
              <a:gd name="connsiteX6" fmla="*/ 9038573 w 9646404"/>
              <a:gd name="connsiteY6" fmla="*/ 1160411 h 1357797"/>
              <a:gd name="connsiteX7" fmla="*/ 7046263 w 9646404"/>
              <a:gd name="connsiteY7" fmla="*/ 1356558 h 1357797"/>
              <a:gd name="connsiteX8" fmla="*/ 5381183 w 9646404"/>
              <a:gd name="connsiteY8" fmla="*/ 1152978 h 1357797"/>
              <a:gd name="connsiteX9" fmla="*/ 4393646 w 9646404"/>
              <a:gd name="connsiteY9" fmla="*/ 1100428 h 1357797"/>
              <a:gd name="connsiteX10" fmla="*/ 267697 w 9646404"/>
              <a:gd name="connsiteY10" fmla="*/ 976391 h 1357797"/>
              <a:gd name="connsiteX0" fmla="*/ 267697 w 9646404"/>
              <a:gd name="connsiteY0" fmla="*/ 976391 h 1360568"/>
              <a:gd name="connsiteX1" fmla="*/ 2112753 w 9646404"/>
              <a:gd name="connsiteY1" fmla="*/ 270174 h 1360568"/>
              <a:gd name="connsiteX2" fmla="*/ 6482759 w 9646404"/>
              <a:gd name="connsiteY2" fmla="*/ 270201 h 1360568"/>
              <a:gd name="connsiteX3" fmla="*/ 8138349 w 9646404"/>
              <a:gd name="connsiteY3" fmla="*/ 412676 h 1360568"/>
              <a:gd name="connsiteX4" fmla="*/ 8860175 w 9646404"/>
              <a:gd name="connsiteY4" fmla="*/ 127303 h 1360568"/>
              <a:gd name="connsiteX5" fmla="*/ 9066572 w 9646404"/>
              <a:gd name="connsiteY5" fmla="*/ 1128919 h 1360568"/>
              <a:gd name="connsiteX6" fmla="*/ 7046263 w 9646404"/>
              <a:gd name="connsiteY6" fmla="*/ 1356558 h 1360568"/>
              <a:gd name="connsiteX7" fmla="*/ 5381183 w 9646404"/>
              <a:gd name="connsiteY7" fmla="*/ 1152978 h 1360568"/>
              <a:gd name="connsiteX8" fmla="*/ 4393646 w 9646404"/>
              <a:gd name="connsiteY8" fmla="*/ 1100428 h 1360568"/>
              <a:gd name="connsiteX9" fmla="*/ 267697 w 9646404"/>
              <a:gd name="connsiteY9" fmla="*/ 976391 h 1360568"/>
              <a:gd name="connsiteX0" fmla="*/ 2629078 w 7881836"/>
              <a:gd name="connsiteY0" fmla="*/ 1100428 h 1360568"/>
              <a:gd name="connsiteX1" fmla="*/ 348185 w 7881836"/>
              <a:gd name="connsiteY1" fmla="*/ 270174 h 1360568"/>
              <a:gd name="connsiteX2" fmla="*/ 4718191 w 7881836"/>
              <a:gd name="connsiteY2" fmla="*/ 270201 h 1360568"/>
              <a:gd name="connsiteX3" fmla="*/ 6373781 w 7881836"/>
              <a:gd name="connsiteY3" fmla="*/ 412676 h 1360568"/>
              <a:gd name="connsiteX4" fmla="*/ 7095607 w 7881836"/>
              <a:gd name="connsiteY4" fmla="*/ 127303 h 1360568"/>
              <a:gd name="connsiteX5" fmla="*/ 7302004 w 7881836"/>
              <a:gd name="connsiteY5" fmla="*/ 1128919 h 1360568"/>
              <a:gd name="connsiteX6" fmla="*/ 5281695 w 7881836"/>
              <a:gd name="connsiteY6" fmla="*/ 1356558 h 1360568"/>
              <a:gd name="connsiteX7" fmla="*/ 3616615 w 7881836"/>
              <a:gd name="connsiteY7" fmla="*/ 1152978 h 1360568"/>
              <a:gd name="connsiteX8" fmla="*/ 2629078 w 7881836"/>
              <a:gd name="connsiteY8" fmla="*/ 1100428 h 1360568"/>
              <a:gd name="connsiteX0" fmla="*/ 1199308 w 7881836"/>
              <a:gd name="connsiteY0" fmla="*/ 850556 h 1360568"/>
              <a:gd name="connsiteX1" fmla="*/ 348185 w 7881836"/>
              <a:gd name="connsiteY1" fmla="*/ 270174 h 1360568"/>
              <a:gd name="connsiteX2" fmla="*/ 4718191 w 7881836"/>
              <a:gd name="connsiteY2" fmla="*/ 270201 h 1360568"/>
              <a:gd name="connsiteX3" fmla="*/ 6373781 w 7881836"/>
              <a:gd name="connsiteY3" fmla="*/ 412676 h 1360568"/>
              <a:gd name="connsiteX4" fmla="*/ 7095607 w 7881836"/>
              <a:gd name="connsiteY4" fmla="*/ 127303 h 1360568"/>
              <a:gd name="connsiteX5" fmla="*/ 7302004 w 7881836"/>
              <a:gd name="connsiteY5" fmla="*/ 1128919 h 1360568"/>
              <a:gd name="connsiteX6" fmla="*/ 5281695 w 7881836"/>
              <a:gd name="connsiteY6" fmla="*/ 1356558 h 1360568"/>
              <a:gd name="connsiteX7" fmla="*/ 3616615 w 7881836"/>
              <a:gd name="connsiteY7" fmla="*/ 1152978 h 1360568"/>
              <a:gd name="connsiteX8" fmla="*/ 1199308 w 7881836"/>
              <a:gd name="connsiteY8" fmla="*/ 850556 h 1360568"/>
              <a:gd name="connsiteX0" fmla="*/ 544738 w 9585730"/>
              <a:gd name="connsiteY0" fmla="*/ 600684 h 1360568"/>
              <a:gd name="connsiteX1" fmla="*/ 2052079 w 9585730"/>
              <a:gd name="connsiteY1" fmla="*/ 270174 h 1360568"/>
              <a:gd name="connsiteX2" fmla="*/ 6422085 w 9585730"/>
              <a:gd name="connsiteY2" fmla="*/ 270201 h 1360568"/>
              <a:gd name="connsiteX3" fmla="*/ 8077675 w 9585730"/>
              <a:gd name="connsiteY3" fmla="*/ 412676 h 1360568"/>
              <a:gd name="connsiteX4" fmla="*/ 8799501 w 9585730"/>
              <a:gd name="connsiteY4" fmla="*/ 127303 h 1360568"/>
              <a:gd name="connsiteX5" fmla="*/ 9005898 w 9585730"/>
              <a:gd name="connsiteY5" fmla="*/ 1128919 h 1360568"/>
              <a:gd name="connsiteX6" fmla="*/ 6985589 w 9585730"/>
              <a:gd name="connsiteY6" fmla="*/ 1356558 h 1360568"/>
              <a:gd name="connsiteX7" fmla="*/ 5320509 w 9585730"/>
              <a:gd name="connsiteY7" fmla="*/ 1152978 h 1360568"/>
              <a:gd name="connsiteX8" fmla="*/ 544738 w 9585730"/>
              <a:gd name="connsiteY8" fmla="*/ 600684 h 1360568"/>
              <a:gd name="connsiteX0" fmla="*/ 594296 w 9635288"/>
              <a:gd name="connsiteY0" fmla="*/ 600684 h 1360568"/>
              <a:gd name="connsiteX1" fmla="*/ 1804289 w 9635288"/>
              <a:gd name="connsiteY1" fmla="*/ 270174 h 1360568"/>
              <a:gd name="connsiteX2" fmla="*/ 6471643 w 9635288"/>
              <a:gd name="connsiteY2" fmla="*/ 270201 h 1360568"/>
              <a:gd name="connsiteX3" fmla="*/ 8127233 w 9635288"/>
              <a:gd name="connsiteY3" fmla="*/ 412676 h 1360568"/>
              <a:gd name="connsiteX4" fmla="*/ 8849059 w 9635288"/>
              <a:gd name="connsiteY4" fmla="*/ 127303 h 1360568"/>
              <a:gd name="connsiteX5" fmla="*/ 9055456 w 9635288"/>
              <a:gd name="connsiteY5" fmla="*/ 1128919 h 1360568"/>
              <a:gd name="connsiteX6" fmla="*/ 7035147 w 9635288"/>
              <a:gd name="connsiteY6" fmla="*/ 1356558 h 1360568"/>
              <a:gd name="connsiteX7" fmla="*/ 5370067 w 9635288"/>
              <a:gd name="connsiteY7" fmla="*/ 1152978 h 1360568"/>
              <a:gd name="connsiteX8" fmla="*/ 594296 w 9635288"/>
              <a:gd name="connsiteY8" fmla="*/ 600684 h 1360568"/>
              <a:gd name="connsiteX0" fmla="*/ 594296 w 9635288"/>
              <a:gd name="connsiteY0" fmla="*/ 600684 h 1360568"/>
              <a:gd name="connsiteX1" fmla="*/ 1804289 w 9635288"/>
              <a:gd name="connsiteY1" fmla="*/ 270174 h 1360568"/>
              <a:gd name="connsiteX2" fmla="*/ 6471643 w 9635288"/>
              <a:gd name="connsiteY2" fmla="*/ 270201 h 1360568"/>
              <a:gd name="connsiteX3" fmla="*/ 7879443 w 9635288"/>
              <a:gd name="connsiteY3" fmla="*/ 246086 h 1360568"/>
              <a:gd name="connsiteX4" fmla="*/ 8849059 w 9635288"/>
              <a:gd name="connsiteY4" fmla="*/ 127303 h 1360568"/>
              <a:gd name="connsiteX5" fmla="*/ 9055456 w 9635288"/>
              <a:gd name="connsiteY5" fmla="*/ 1128919 h 1360568"/>
              <a:gd name="connsiteX6" fmla="*/ 7035147 w 9635288"/>
              <a:gd name="connsiteY6" fmla="*/ 1356558 h 1360568"/>
              <a:gd name="connsiteX7" fmla="*/ 5370067 w 9635288"/>
              <a:gd name="connsiteY7" fmla="*/ 1152978 h 1360568"/>
              <a:gd name="connsiteX8" fmla="*/ 594296 w 9635288"/>
              <a:gd name="connsiteY8" fmla="*/ 600684 h 1360568"/>
              <a:gd name="connsiteX0" fmla="*/ 594296 w 9673218"/>
              <a:gd name="connsiteY0" fmla="*/ 600684 h 1583612"/>
              <a:gd name="connsiteX1" fmla="*/ 1804289 w 9673218"/>
              <a:gd name="connsiteY1" fmla="*/ 270174 h 1583612"/>
              <a:gd name="connsiteX2" fmla="*/ 6471643 w 9673218"/>
              <a:gd name="connsiteY2" fmla="*/ 270201 h 1583612"/>
              <a:gd name="connsiteX3" fmla="*/ 7879443 w 9673218"/>
              <a:gd name="connsiteY3" fmla="*/ 246086 h 1583612"/>
              <a:gd name="connsiteX4" fmla="*/ 8849059 w 9673218"/>
              <a:gd name="connsiteY4" fmla="*/ 127303 h 1583612"/>
              <a:gd name="connsiteX5" fmla="*/ 9093386 w 9673218"/>
              <a:gd name="connsiteY5" fmla="*/ 1378736 h 1583612"/>
              <a:gd name="connsiteX6" fmla="*/ 7035147 w 9673218"/>
              <a:gd name="connsiteY6" fmla="*/ 1356558 h 1583612"/>
              <a:gd name="connsiteX7" fmla="*/ 5370067 w 9673218"/>
              <a:gd name="connsiteY7" fmla="*/ 1152978 h 1583612"/>
              <a:gd name="connsiteX8" fmla="*/ 594296 w 9673218"/>
              <a:gd name="connsiteY8" fmla="*/ 600684 h 1583612"/>
              <a:gd name="connsiteX0" fmla="*/ 594296 w 9317770"/>
              <a:gd name="connsiteY0" fmla="*/ 600684 h 1583612"/>
              <a:gd name="connsiteX1" fmla="*/ 1804289 w 9317770"/>
              <a:gd name="connsiteY1" fmla="*/ 270174 h 1583612"/>
              <a:gd name="connsiteX2" fmla="*/ 6471643 w 9317770"/>
              <a:gd name="connsiteY2" fmla="*/ 270201 h 1583612"/>
              <a:gd name="connsiteX3" fmla="*/ 7879443 w 9317770"/>
              <a:gd name="connsiteY3" fmla="*/ 246086 h 1583612"/>
              <a:gd name="connsiteX4" fmla="*/ 8849059 w 9317770"/>
              <a:gd name="connsiteY4" fmla="*/ 127303 h 1583612"/>
              <a:gd name="connsiteX5" fmla="*/ 9093386 w 9317770"/>
              <a:gd name="connsiteY5" fmla="*/ 1378736 h 1583612"/>
              <a:gd name="connsiteX6" fmla="*/ 7035147 w 9317770"/>
              <a:gd name="connsiteY6" fmla="*/ 1356558 h 1583612"/>
              <a:gd name="connsiteX7" fmla="*/ 5370067 w 9317770"/>
              <a:gd name="connsiteY7" fmla="*/ 1152978 h 1583612"/>
              <a:gd name="connsiteX8" fmla="*/ 594296 w 9317770"/>
              <a:gd name="connsiteY8" fmla="*/ 600684 h 1583612"/>
              <a:gd name="connsiteX0" fmla="*/ 594296 w 9346158"/>
              <a:gd name="connsiteY0" fmla="*/ 600684 h 1583612"/>
              <a:gd name="connsiteX1" fmla="*/ 1804289 w 9346158"/>
              <a:gd name="connsiteY1" fmla="*/ 270174 h 1583612"/>
              <a:gd name="connsiteX2" fmla="*/ 6471643 w 9346158"/>
              <a:gd name="connsiteY2" fmla="*/ 270201 h 1583612"/>
              <a:gd name="connsiteX3" fmla="*/ 7879443 w 9346158"/>
              <a:gd name="connsiteY3" fmla="*/ 246086 h 1583612"/>
              <a:gd name="connsiteX4" fmla="*/ 8849059 w 9346158"/>
              <a:gd name="connsiteY4" fmla="*/ 127303 h 1583612"/>
              <a:gd name="connsiteX5" fmla="*/ 9093386 w 9346158"/>
              <a:gd name="connsiteY5" fmla="*/ 1378736 h 1583612"/>
              <a:gd name="connsiteX6" fmla="*/ 7035147 w 9346158"/>
              <a:gd name="connsiteY6" fmla="*/ 1356558 h 1583612"/>
              <a:gd name="connsiteX7" fmla="*/ 5370067 w 9346158"/>
              <a:gd name="connsiteY7" fmla="*/ 1152978 h 1583612"/>
              <a:gd name="connsiteX8" fmla="*/ 594296 w 9346158"/>
              <a:gd name="connsiteY8" fmla="*/ 600684 h 1583612"/>
              <a:gd name="connsiteX0" fmla="*/ 594296 w 9406670"/>
              <a:gd name="connsiteY0" fmla="*/ 600684 h 1583612"/>
              <a:gd name="connsiteX1" fmla="*/ 1804289 w 9406670"/>
              <a:gd name="connsiteY1" fmla="*/ 270174 h 1583612"/>
              <a:gd name="connsiteX2" fmla="*/ 6471643 w 9406670"/>
              <a:gd name="connsiteY2" fmla="*/ 270201 h 1583612"/>
              <a:gd name="connsiteX3" fmla="*/ 7879443 w 9406670"/>
              <a:gd name="connsiteY3" fmla="*/ 246086 h 1583612"/>
              <a:gd name="connsiteX4" fmla="*/ 8849059 w 9406670"/>
              <a:gd name="connsiteY4" fmla="*/ 127303 h 1583612"/>
              <a:gd name="connsiteX5" fmla="*/ 9093386 w 9406670"/>
              <a:gd name="connsiteY5" fmla="*/ 1378736 h 1583612"/>
              <a:gd name="connsiteX6" fmla="*/ 7035147 w 9406670"/>
              <a:gd name="connsiteY6" fmla="*/ 1356558 h 1583612"/>
              <a:gd name="connsiteX7" fmla="*/ 5370067 w 9406670"/>
              <a:gd name="connsiteY7" fmla="*/ 1152978 h 1583612"/>
              <a:gd name="connsiteX8" fmla="*/ 594296 w 9406670"/>
              <a:gd name="connsiteY8" fmla="*/ 600684 h 1583612"/>
              <a:gd name="connsiteX0" fmla="*/ 594296 w 9406670"/>
              <a:gd name="connsiteY0" fmla="*/ 665227 h 1648155"/>
              <a:gd name="connsiteX1" fmla="*/ 1804289 w 9406670"/>
              <a:gd name="connsiteY1" fmla="*/ 334717 h 1648155"/>
              <a:gd name="connsiteX2" fmla="*/ 6471643 w 9406670"/>
              <a:gd name="connsiteY2" fmla="*/ 334744 h 1648155"/>
              <a:gd name="connsiteX3" fmla="*/ 7879443 w 9406670"/>
              <a:gd name="connsiteY3" fmla="*/ 310629 h 1648155"/>
              <a:gd name="connsiteX4" fmla="*/ 7862277 w 9406670"/>
              <a:gd name="connsiteY4" fmla="*/ 292209 h 1648155"/>
              <a:gd name="connsiteX5" fmla="*/ 8849059 w 9406670"/>
              <a:gd name="connsiteY5" fmla="*/ 191846 h 1648155"/>
              <a:gd name="connsiteX6" fmla="*/ 9093386 w 9406670"/>
              <a:gd name="connsiteY6" fmla="*/ 1443279 h 1648155"/>
              <a:gd name="connsiteX7" fmla="*/ 7035147 w 9406670"/>
              <a:gd name="connsiteY7" fmla="*/ 1421101 h 1648155"/>
              <a:gd name="connsiteX8" fmla="*/ 5370067 w 9406670"/>
              <a:gd name="connsiteY8" fmla="*/ 1217521 h 1648155"/>
              <a:gd name="connsiteX9" fmla="*/ 594296 w 9406670"/>
              <a:gd name="connsiteY9" fmla="*/ 665227 h 1648155"/>
              <a:gd name="connsiteX0" fmla="*/ 594296 w 9406670"/>
              <a:gd name="connsiteY0" fmla="*/ 662156 h 1645084"/>
              <a:gd name="connsiteX1" fmla="*/ 1804289 w 9406670"/>
              <a:gd name="connsiteY1" fmla="*/ 331646 h 1645084"/>
              <a:gd name="connsiteX2" fmla="*/ 6471643 w 9406670"/>
              <a:gd name="connsiteY2" fmla="*/ 331673 h 1645084"/>
              <a:gd name="connsiteX3" fmla="*/ 7879443 w 9406670"/>
              <a:gd name="connsiteY3" fmla="*/ 307558 h 1645084"/>
              <a:gd name="connsiteX4" fmla="*/ 8849059 w 9406670"/>
              <a:gd name="connsiteY4" fmla="*/ 188775 h 1645084"/>
              <a:gd name="connsiteX5" fmla="*/ 9093386 w 9406670"/>
              <a:gd name="connsiteY5" fmla="*/ 1440208 h 1645084"/>
              <a:gd name="connsiteX6" fmla="*/ 7035147 w 9406670"/>
              <a:gd name="connsiteY6" fmla="*/ 1418030 h 1645084"/>
              <a:gd name="connsiteX7" fmla="*/ 5370067 w 9406670"/>
              <a:gd name="connsiteY7" fmla="*/ 1214450 h 1645084"/>
              <a:gd name="connsiteX8" fmla="*/ 594296 w 9406670"/>
              <a:gd name="connsiteY8" fmla="*/ 662156 h 1645084"/>
              <a:gd name="connsiteX0" fmla="*/ 594296 w 9406670"/>
              <a:gd name="connsiteY0" fmla="*/ 662156 h 1645084"/>
              <a:gd name="connsiteX1" fmla="*/ 1804289 w 9406670"/>
              <a:gd name="connsiteY1" fmla="*/ 331646 h 1645084"/>
              <a:gd name="connsiteX2" fmla="*/ 6471643 w 9406670"/>
              <a:gd name="connsiteY2" fmla="*/ 331673 h 1645084"/>
              <a:gd name="connsiteX3" fmla="*/ 7860271 w 9406670"/>
              <a:gd name="connsiteY3" fmla="*/ 307557 h 1645084"/>
              <a:gd name="connsiteX4" fmla="*/ 8849059 w 9406670"/>
              <a:gd name="connsiteY4" fmla="*/ 188775 h 1645084"/>
              <a:gd name="connsiteX5" fmla="*/ 9093386 w 9406670"/>
              <a:gd name="connsiteY5" fmla="*/ 1440208 h 1645084"/>
              <a:gd name="connsiteX6" fmla="*/ 7035147 w 9406670"/>
              <a:gd name="connsiteY6" fmla="*/ 1418030 h 1645084"/>
              <a:gd name="connsiteX7" fmla="*/ 5370067 w 9406670"/>
              <a:gd name="connsiteY7" fmla="*/ 1214450 h 1645084"/>
              <a:gd name="connsiteX8" fmla="*/ 594296 w 9406670"/>
              <a:gd name="connsiteY8" fmla="*/ 662156 h 1645084"/>
              <a:gd name="connsiteX0" fmla="*/ 186280 w 8998654"/>
              <a:gd name="connsiteY0" fmla="*/ 662156 h 1645084"/>
              <a:gd name="connsiteX1" fmla="*/ 1396273 w 8998654"/>
              <a:gd name="connsiteY1" fmla="*/ 331646 h 1645084"/>
              <a:gd name="connsiteX2" fmla="*/ 6063627 w 8998654"/>
              <a:gd name="connsiteY2" fmla="*/ 331673 h 1645084"/>
              <a:gd name="connsiteX3" fmla="*/ 7452255 w 8998654"/>
              <a:gd name="connsiteY3" fmla="*/ 307557 h 1645084"/>
              <a:gd name="connsiteX4" fmla="*/ 8441043 w 8998654"/>
              <a:gd name="connsiteY4" fmla="*/ 188775 h 1645084"/>
              <a:gd name="connsiteX5" fmla="*/ 8685370 w 8998654"/>
              <a:gd name="connsiteY5" fmla="*/ 1440208 h 1645084"/>
              <a:gd name="connsiteX6" fmla="*/ 6627131 w 8998654"/>
              <a:gd name="connsiteY6" fmla="*/ 1418030 h 1645084"/>
              <a:gd name="connsiteX7" fmla="*/ 2513955 w 8998654"/>
              <a:gd name="connsiteY7" fmla="*/ 1047859 h 1645084"/>
              <a:gd name="connsiteX8" fmla="*/ 186280 w 8998654"/>
              <a:gd name="connsiteY8" fmla="*/ 662156 h 1645084"/>
              <a:gd name="connsiteX0" fmla="*/ 186280 w 9142938"/>
              <a:gd name="connsiteY0" fmla="*/ 662157 h 1645085"/>
              <a:gd name="connsiteX1" fmla="*/ 1396273 w 9142938"/>
              <a:gd name="connsiteY1" fmla="*/ 331647 h 1645085"/>
              <a:gd name="connsiteX2" fmla="*/ 6063627 w 9142938"/>
              <a:gd name="connsiteY2" fmla="*/ 331674 h 1645085"/>
              <a:gd name="connsiteX3" fmla="*/ 7452255 w 9142938"/>
              <a:gd name="connsiteY3" fmla="*/ 307558 h 1645085"/>
              <a:gd name="connsiteX4" fmla="*/ 8585327 w 9142938"/>
              <a:gd name="connsiteY4" fmla="*/ 188775 h 1645085"/>
              <a:gd name="connsiteX5" fmla="*/ 8685370 w 9142938"/>
              <a:gd name="connsiteY5" fmla="*/ 1440209 h 1645085"/>
              <a:gd name="connsiteX6" fmla="*/ 6627131 w 9142938"/>
              <a:gd name="connsiteY6" fmla="*/ 1418031 h 1645085"/>
              <a:gd name="connsiteX7" fmla="*/ 2513955 w 9142938"/>
              <a:gd name="connsiteY7" fmla="*/ 1047860 h 1645085"/>
              <a:gd name="connsiteX8" fmla="*/ 186280 w 9142938"/>
              <a:gd name="connsiteY8" fmla="*/ 662157 h 1645085"/>
              <a:gd name="connsiteX0" fmla="*/ 186280 w 8958754"/>
              <a:gd name="connsiteY0" fmla="*/ 662157 h 1645085"/>
              <a:gd name="connsiteX1" fmla="*/ 1396273 w 8958754"/>
              <a:gd name="connsiteY1" fmla="*/ 331647 h 1645085"/>
              <a:gd name="connsiteX2" fmla="*/ 6063627 w 8958754"/>
              <a:gd name="connsiteY2" fmla="*/ 331674 h 1645085"/>
              <a:gd name="connsiteX3" fmla="*/ 7452255 w 8958754"/>
              <a:gd name="connsiteY3" fmla="*/ 307558 h 1645085"/>
              <a:gd name="connsiteX4" fmla="*/ 8585327 w 8958754"/>
              <a:gd name="connsiteY4" fmla="*/ 188775 h 1645085"/>
              <a:gd name="connsiteX5" fmla="*/ 8685370 w 8958754"/>
              <a:gd name="connsiteY5" fmla="*/ 1440209 h 1645085"/>
              <a:gd name="connsiteX6" fmla="*/ 6627131 w 8958754"/>
              <a:gd name="connsiteY6" fmla="*/ 1418031 h 1645085"/>
              <a:gd name="connsiteX7" fmla="*/ 2513955 w 8958754"/>
              <a:gd name="connsiteY7" fmla="*/ 1047860 h 1645085"/>
              <a:gd name="connsiteX8" fmla="*/ 186280 w 8958754"/>
              <a:gd name="connsiteY8" fmla="*/ 662157 h 1645085"/>
              <a:gd name="connsiteX0" fmla="*/ 393710 w 9166184"/>
              <a:gd name="connsiteY0" fmla="*/ 662157 h 1645085"/>
              <a:gd name="connsiteX1" fmla="*/ 359127 w 9166184"/>
              <a:gd name="connsiteY1" fmla="*/ 331647 h 1645085"/>
              <a:gd name="connsiteX2" fmla="*/ 6271057 w 9166184"/>
              <a:gd name="connsiteY2" fmla="*/ 331674 h 1645085"/>
              <a:gd name="connsiteX3" fmla="*/ 7659685 w 9166184"/>
              <a:gd name="connsiteY3" fmla="*/ 307558 h 1645085"/>
              <a:gd name="connsiteX4" fmla="*/ 8792757 w 9166184"/>
              <a:gd name="connsiteY4" fmla="*/ 188775 h 1645085"/>
              <a:gd name="connsiteX5" fmla="*/ 8892800 w 9166184"/>
              <a:gd name="connsiteY5" fmla="*/ 1440209 h 1645085"/>
              <a:gd name="connsiteX6" fmla="*/ 6834561 w 9166184"/>
              <a:gd name="connsiteY6" fmla="*/ 1418031 h 1645085"/>
              <a:gd name="connsiteX7" fmla="*/ 2721385 w 9166184"/>
              <a:gd name="connsiteY7" fmla="*/ 1047860 h 1645085"/>
              <a:gd name="connsiteX8" fmla="*/ 393710 w 9166184"/>
              <a:gd name="connsiteY8" fmla="*/ 662157 h 1645085"/>
              <a:gd name="connsiteX0" fmla="*/ 1703076 w 9155242"/>
              <a:gd name="connsiteY0" fmla="*/ 995254 h 1645085"/>
              <a:gd name="connsiteX1" fmla="*/ 348185 w 9155242"/>
              <a:gd name="connsiteY1" fmla="*/ 331647 h 1645085"/>
              <a:gd name="connsiteX2" fmla="*/ 6260115 w 9155242"/>
              <a:gd name="connsiteY2" fmla="*/ 331674 h 1645085"/>
              <a:gd name="connsiteX3" fmla="*/ 7648743 w 9155242"/>
              <a:gd name="connsiteY3" fmla="*/ 307558 h 1645085"/>
              <a:gd name="connsiteX4" fmla="*/ 8781815 w 9155242"/>
              <a:gd name="connsiteY4" fmla="*/ 188775 h 1645085"/>
              <a:gd name="connsiteX5" fmla="*/ 8881858 w 9155242"/>
              <a:gd name="connsiteY5" fmla="*/ 1440209 h 1645085"/>
              <a:gd name="connsiteX6" fmla="*/ 6823619 w 9155242"/>
              <a:gd name="connsiteY6" fmla="*/ 1418031 h 1645085"/>
              <a:gd name="connsiteX7" fmla="*/ 2710443 w 9155242"/>
              <a:gd name="connsiteY7" fmla="*/ 1047860 h 1645085"/>
              <a:gd name="connsiteX8" fmla="*/ 1703076 w 9155242"/>
              <a:gd name="connsiteY8" fmla="*/ 995254 h 1645085"/>
              <a:gd name="connsiteX0" fmla="*/ 1797996 w 9155242"/>
              <a:gd name="connsiteY0" fmla="*/ 662101 h 1645085"/>
              <a:gd name="connsiteX1" fmla="*/ 348185 w 9155242"/>
              <a:gd name="connsiteY1" fmla="*/ 331647 h 1645085"/>
              <a:gd name="connsiteX2" fmla="*/ 6260115 w 9155242"/>
              <a:gd name="connsiteY2" fmla="*/ 331674 h 1645085"/>
              <a:gd name="connsiteX3" fmla="*/ 7648743 w 9155242"/>
              <a:gd name="connsiteY3" fmla="*/ 307558 h 1645085"/>
              <a:gd name="connsiteX4" fmla="*/ 8781815 w 9155242"/>
              <a:gd name="connsiteY4" fmla="*/ 188775 h 1645085"/>
              <a:gd name="connsiteX5" fmla="*/ 8881858 w 9155242"/>
              <a:gd name="connsiteY5" fmla="*/ 1440209 h 1645085"/>
              <a:gd name="connsiteX6" fmla="*/ 6823619 w 9155242"/>
              <a:gd name="connsiteY6" fmla="*/ 1418031 h 1645085"/>
              <a:gd name="connsiteX7" fmla="*/ 2710443 w 9155242"/>
              <a:gd name="connsiteY7" fmla="*/ 1047860 h 1645085"/>
              <a:gd name="connsiteX8" fmla="*/ 1797996 w 9155242"/>
              <a:gd name="connsiteY8" fmla="*/ 662101 h 1645085"/>
              <a:gd name="connsiteX0" fmla="*/ 1797996 w 9155242"/>
              <a:gd name="connsiteY0" fmla="*/ 662101 h 1645085"/>
              <a:gd name="connsiteX1" fmla="*/ 348185 w 9155242"/>
              <a:gd name="connsiteY1" fmla="*/ 331647 h 1645085"/>
              <a:gd name="connsiteX2" fmla="*/ 6260115 w 9155242"/>
              <a:gd name="connsiteY2" fmla="*/ 331674 h 1645085"/>
              <a:gd name="connsiteX3" fmla="*/ 7648743 w 9155242"/>
              <a:gd name="connsiteY3" fmla="*/ 307558 h 1645085"/>
              <a:gd name="connsiteX4" fmla="*/ 8781815 w 9155242"/>
              <a:gd name="connsiteY4" fmla="*/ 188775 h 1645085"/>
              <a:gd name="connsiteX5" fmla="*/ 8881858 w 9155242"/>
              <a:gd name="connsiteY5" fmla="*/ 1440209 h 1645085"/>
              <a:gd name="connsiteX6" fmla="*/ 6823619 w 9155242"/>
              <a:gd name="connsiteY6" fmla="*/ 1418031 h 1645085"/>
              <a:gd name="connsiteX7" fmla="*/ 2710443 w 9155242"/>
              <a:gd name="connsiteY7" fmla="*/ 1047860 h 1645085"/>
              <a:gd name="connsiteX8" fmla="*/ 1797996 w 9155242"/>
              <a:gd name="connsiteY8" fmla="*/ 662101 h 1645085"/>
              <a:gd name="connsiteX0" fmla="*/ 1797996 w 9155242"/>
              <a:gd name="connsiteY0" fmla="*/ 662101 h 1702882"/>
              <a:gd name="connsiteX1" fmla="*/ 348185 w 9155242"/>
              <a:gd name="connsiteY1" fmla="*/ 331647 h 1702882"/>
              <a:gd name="connsiteX2" fmla="*/ 6260115 w 9155242"/>
              <a:gd name="connsiteY2" fmla="*/ 331674 h 1702882"/>
              <a:gd name="connsiteX3" fmla="*/ 7648743 w 9155242"/>
              <a:gd name="connsiteY3" fmla="*/ 307558 h 1702882"/>
              <a:gd name="connsiteX4" fmla="*/ 8781815 w 9155242"/>
              <a:gd name="connsiteY4" fmla="*/ 188775 h 1702882"/>
              <a:gd name="connsiteX5" fmla="*/ 8881858 w 9155242"/>
              <a:gd name="connsiteY5" fmla="*/ 1440209 h 1702882"/>
              <a:gd name="connsiteX6" fmla="*/ 6823619 w 9155242"/>
              <a:gd name="connsiteY6" fmla="*/ 1418031 h 1702882"/>
              <a:gd name="connsiteX7" fmla="*/ 2710443 w 9155242"/>
              <a:gd name="connsiteY7" fmla="*/ 1047860 h 1702882"/>
              <a:gd name="connsiteX8" fmla="*/ 1797996 w 9155242"/>
              <a:gd name="connsiteY8" fmla="*/ 662101 h 1702882"/>
              <a:gd name="connsiteX0" fmla="*/ 1797996 w 9155242"/>
              <a:gd name="connsiteY0" fmla="*/ 662101 h 2285823"/>
              <a:gd name="connsiteX1" fmla="*/ 348185 w 9155242"/>
              <a:gd name="connsiteY1" fmla="*/ 331647 h 2285823"/>
              <a:gd name="connsiteX2" fmla="*/ 6260115 w 9155242"/>
              <a:gd name="connsiteY2" fmla="*/ 331674 h 2285823"/>
              <a:gd name="connsiteX3" fmla="*/ 7648743 w 9155242"/>
              <a:gd name="connsiteY3" fmla="*/ 307558 h 2285823"/>
              <a:gd name="connsiteX4" fmla="*/ 8781815 w 9155242"/>
              <a:gd name="connsiteY4" fmla="*/ 188775 h 2285823"/>
              <a:gd name="connsiteX5" fmla="*/ 8881858 w 9155242"/>
              <a:gd name="connsiteY5" fmla="*/ 1440209 h 2285823"/>
              <a:gd name="connsiteX6" fmla="*/ 6823619 w 9155242"/>
              <a:gd name="connsiteY6" fmla="*/ 1418031 h 2285823"/>
              <a:gd name="connsiteX7" fmla="*/ 2733925 w 9155242"/>
              <a:gd name="connsiteY7" fmla="*/ 1630802 h 2285823"/>
              <a:gd name="connsiteX8" fmla="*/ 1797996 w 9155242"/>
              <a:gd name="connsiteY8" fmla="*/ 662101 h 2285823"/>
              <a:gd name="connsiteX0" fmla="*/ 749908 w 9155242"/>
              <a:gd name="connsiteY0" fmla="*/ 662100 h 2285824"/>
              <a:gd name="connsiteX1" fmla="*/ 348185 w 9155242"/>
              <a:gd name="connsiteY1" fmla="*/ 331647 h 2285824"/>
              <a:gd name="connsiteX2" fmla="*/ 6260115 w 9155242"/>
              <a:gd name="connsiteY2" fmla="*/ 331674 h 2285824"/>
              <a:gd name="connsiteX3" fmla="*/ 7648743 w 9155242"/>
              <a:gd name="connsiteY3" fmla="*/ 307558 h 2285824"/>
              <a:gd name="connsiteX4" fmla="*/ 8781815 w 9155242"/>
              <a:gd name="connsiteY4" fmla="*/ 188775 h 2285824"/>
              <a:gd name="connsiteX5" fmla="*/ 8881858 w 9155242"/>
              <a:gd name="connsiteY5" fmla="*/ 1440209 h 2285824"/>
              <a:gd name="connsiteX6" fmla="*/ 6823619 w 9155242"/>
              <a:gd name="connsiteY6" fmla="*/ 1418031 h 2285824"/>
              <a:gd name="connsiteX7" fmla="*/ 2733925 w 9155242"/>
              <a:gd name="connsiteY7" fmla="*/ 1630802 h 2285824"/>
              <a:gd name="connsiteX8" fmla="*/ 749908 w 9155242"/>
              <a:gd name="connsiteY8" fmla="*/ 662100 h 2285824"/>
              <a:gd name="connsiteX0" fmla="*/ 749908 w 9155242"/>
              <a:gd name="connsiteY0" fmla="*/ 662100 h 1756790"/>
              <a:gd name="connsiteX1" fmla="*/ 348185 w 9155242"/>
              <a:gd name="connsiteY1" fmla="*/ 331647 h 1756790"/>
              <a:gd name="connsiteX2" fmla="*/ 6260115 w 9155242"/>
              <a:gd name="connsiteY2" fmla="*/ 331674 h 1756790"/>
              <a:gd name="connsiteX3" fmla="*/ 7648743 w 9155242"/>
              <a:gd name="connsiteY3" fmla="*/ 307558 h 1756790"/>
              <a:gd name="connsiteX4" fmla="*/ 8781815 w 9155242"/>
              <a:gd name="connsiteY4" fmla="*/ 188775 h 1756790"/>
              <a:gd name="connsiteX5" fmla="*/ 8881858 w 9155242"/>
              <a:gd name="connsiteY5" fmla="*/ 1440209 h 1756790"/>
              <a:gd name="connsiteX6" fmla="*/ 6823619 w 9155242"/>
              <a:gd name="connsiteY6" fmla="*/ 1418031 h 1756790"/>
              <a:gd name="connsiteX7" fmla="*/ 2733925 w 9155242"/>
              <a:gd name="connsiteY7" fmla="*/ 1630802 h 1756790"/>
              <a:gd name="connsiteX8" fmla="*/ 749908 w 9155242"/>
              <a:gd name="connsiteY8" fmla="*/ 662100 h 1756790"/>
              <a:gd name="connsiteX0" fmla="*/ 749908 w 9155242"/>
              <a:gd name="connsiteY0" fmla="*/ 662100 h 1803582"/>
              <a:gd name="connsiteX1" fmla="*/ 348185 w 9155242"/>
              <a:gd name="connsiteY1" fmla="*/ 331647 h 1803582"/>
              <a:gd name="connsiteX2" fmla="*/ 6260115 w 9155242"/>
              <a:gd name="connsiteY2" fmla="*/ 331674 h 1803582"/>
              <a:gd name="connsiteX3" fmla="*/ 7648743 w 9155242"/>
              <a:gd name="connsiteY3" fmla="*/ 307558 h 1803582"/>
              <a:gd name="connsiteX4" fmla="*/ 8781815 w 9155242"/>
              <a:gd name="connsiteY4" fmla="*/ 188775 h 1803582"/>
              <a:gd name="connsiteX5" fmla="*/ 8881858 w 9155242"/>
              <a:gd name="connsiteY5" fmla="*/ 1440209 h 1803582"/>
              <a:gd name="connsiteX6" fmla="*/ 6847101 w 9155242"/>
              <a:gd name="connsiteY6" fmla="*/ 1584566 h 1803582"/>
              <a:gd name="connsiteX7" fmla="*/ 2733925 w 9155242"/>
              <a:gd name="connsiteY7" fmla="*/ 1630802 h 1803582"/>
              <a:gd name="connsiteX8" fmla="*/ 749908 w 9155242"/>
              <a:gd name="connsiteY8" fmla="*/ 662100 h 1803582"/>
              <a:gd name="connsiteX0" fmla="*/ 749908 w 9155242"/>
              <a:gd name="connsiteY0" fmla="*/ 662100 h 1756790"/>
              <a:gd name="connsiteX1" fmla="*/ 348185 w 9155242"/>
              <a:gd name="connsiteY1" fmla="*/ 331647 h 1756790"/>
              <a:gd name="connsiteX2" fmla="*/ 6260115 w 9155242"/>
              <a:gd name="connsiteY2" fmla="*/ 331674 h 1756790"/>
              <a:gd name="connsiteX3" fmla="*/ 7648743 w 9155242"/>
              <a:gd name="connsiteY3" fmla="*/ 307558 h 1756790"/>
              <a:gd name="connsiteX4" fmla="*/ 8781815 w 9155242"/>
              <a:gd name="connsiteY4" fmla="*/ 188775 h 1756790"/>
              <a:gd name="connsiteX5" fmla="*/ 8881858 w 9155242"/>
              <a:gd name="connsiteY5" fmla="*/ 1440209 h 1756790"/>
              <a:gd name="connsiteX6" fmla="*/ 6847101 w 9155242"/>
              <a:gd name="connsiteY6" fmla="*/ 1584566 h 1756790"/>
              <a:gd name="connsiteX7" fmla="*/ 2733925 w 9155242"/>
              <a:gd name="connsiteY7" fmla="*/ 1630802 h 1756790"/>
              <a:gd name="connsiteX8" fmla="*/ 749908 w 9155242"/>
              <a:gd name="connsiteY8" fmla="*/ 662100 h 1756790"/>
              <a:gd name="connsiteX0" fmla="*/ 749908 w 9155242"/>
              <a:gd name="connsiteY0" fmla="*/ 662100 h 1756790"/>
              <a:gd name="connsiteX1" fmla="*/ 348185 w 9155242"/>
              <a:gd name="connsiteY1" fmla="*/ 331647 h 1756790"/>
              <a:gd name="connsiteX2" fmla="*/ 6260115 w 9155242"/>
              <a:gd name="connsiteY2" fmla="*/ 331674 h 1756790"/>
              <a:gd name="connsiteX3" fmla="*/ 7648743 w 9155242"/>
              <a:gd name="connsiteY3" fmla="*/ 307558 h 1756790"/>
              <a:gd name="connsiteX4" fmla="*/ 8781815 w 9155242"/>
              <a:gd name="connsiteY4" fmla="*/ 188775 h 1756790"/>
              <a:gd name="connsiteX5" fmla="*/ 8881858 w 9155242"/>
              <a:gd name="connsiteY5" fmla="*/ 1440209 h 1756790"/>
              <a:gd name="connsiteX6" fmla="*/ 6847101 w 9155242"/>
              <a:gd name="connsiteY6" fmla="*/ 1584566 h 1756790"/>
              <a:gd name="connsiteX7" fmla="*/ 2733925 w 9155242"/>
              <a:gd name="connsiteY7" fmla="*/ 1630802 h 1756790"/>
              <a:gd name="connsiteX8" fmla="*/ 749908 w 9155242"/>
              <a:gd name="connsiteY8" fmla="*/ 662100 h 1756790"/>
              <a:gd name="connsiteX0" fmla="*/ 749908 w 9229550"/>
              <a:gd name="connsiteY0" fmla="*/ 662100 h 1756790"/>
              <a:gd name="connsiteX1" fmla="*/ 348185 w 9229550"/>
              <a:gd name="connsiteY1" fmla="*/ 331647 h 1756790"/>
              <a:gd name="connsiteX2" fmla="*/ 6260115 w 9229550"/>
              <a:gd name="connsiteY2" fmla="*/ 331674 h 1756790"/>
              <a:gd name="connsiteX3" fmla="*/ 7648743 w 9229550"/>
              <a:gd name="connsiteY3" fmla="*/ 307558 h 1756790"/>
              <a:gd name="connsiteX4" fmla="*/ 8781815 w 9229550"/>
              <a:gd name="connsiteY4" fmla="*/ 188775 h 1756790"/>
              <a:gd name="connsiteX5" fmla="*/ 8976778 w 9229550"/>
              <a:gd name="connsiteY5" fmla="*/ 1440209 h 1756790"/>
              <a:gd name="connsiteX6" fmla="*/ 6847101 w 9229550"/>
              <a:gd name="connsiteY6" fmla="*/ 1584566 h 1756790"/>
              <a:gd name="connsiteX7" fmla="*/ 2733925 w 9229550"/>
              <a:gd name="connsiteY7" fmla="*/ 1630802 h 1756790"/>
              <a:gd name="connsiteX8" fmla="*/ 749908 w 9229550"/>
              <a:gd name="connsiteY8" fmla="*/ 662100 h 1756790"/>
              <a:gd name="connsiteX0" fmla="*/ 749908 w 9155242"/>
              <a:gd name="connsiteY0" fmla="*/ 662100 h 1756790"/>
              <a:gd name="connsiteX1" fmla="*/ 348185 w 9155242"/>
              <a:gd name="connsiteY1" fmla="*/ 331647 h 1756790"/>
              <a:gd name="connsiteX2" fmla="*/ 6260115 w 9155242"/>
              <a:gd name="connsiteY2" fmla="*/ 331674 h 1756790"/>
              <a:gd name="connsiteX3" fmla="*/ 7648743 w 9155242"/>
              <a:gd name="connsiteY3" fmla="*/ 307558 h 1756790"/>
              <a:gd name="connsiteX4" fmla="*/ 8781815 w 9155242"/>
              <a:gd name="connsiteY4" fmla="*/ 188775 h 1756790"/>
              <a:gd name="connsiteX5" fmla="*/ 8976778 w 9155242"/>
              <a:gd name="connsiteY5" fmla="*/ 1440209 h 1756790"/>
              <a:gd name="connsiteX6" fmla="*/ 6847101 w 9155242"/>
              <a:gd name="connsiteY6" fmla="*/ 1584566 h 1756790"/>
              <a:gd name="connsiteX7" fmla="*/ 2733925 w 9155242"/>
              <a:gd name="connsiteY7" fmla="*/ 1630802 h 1756790"/>
              <a:gd name="connsiteX8" fmla="*/ 749908 w 9155242"/>
              <a:gd name="connsiteY8" fmla="*/ 662100 h 175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5242" h="1756790">
                <a:moveTo>
                  <a:pt x="749908" y="662100"/>
                </a:moveTo>
                <a:cubicBezTo>
                  <a:pt x="352285" y="445574"/>
                  <a:pt x="0" y="470018"/>
                  <a:pt x="348185" y="331647"/>
                </a:cubicBezTo>
                <a:cubicBezTo>
                  <a:pt x="1735494" y="61473"/>
                  <a:pt x="4845820" y="181795"/>
                  <a:pt x="6260115" y="331674"/>
                </a:cubicBezTo>
                <a:lnTo>
                  <a:pt x="7648743" y="307558"/>
                </a:lnTo>
                <a:cubicBezTo>
                  <a:pt x="8044979" y="283742"/>
                  <a:pt x="8579491" y="0"/>
                  <a:pt x="8781815" y="188775"/>
                </a:cubicBezTo>
                <a:cubicBezTo>
                  <a:pt x="9155242" y="545057"/>
                  <a:pt x="9027904" y="801104"/>
                  <a:pt x="8976778" y="1440209"/>
                </a:cubicBezTo>
                <a:cubicBezTo>
                  <a:pt x="9047493" y="1617341"/>
                  <a:pt x="7899436" y="1618530"/>
                  <a:pt x="6847101" y="1584566"/>
                </a:cubicBezTo>
                <a:cubicBezTo>
                  <a:pt x="5818532" y="1519175"/>
                  <a:pt x="3571529" y="1756790"/>
                  <a:pt x="2733925" y="1630802"/>
                </a:cubicBezTo>
                <a:cubicBezTo>
                  <a:pt x="1343909" y="1467835"/>
                  <a:pt x="1147531" y="878626"/>
                  <a:pt x="749908" y="662100"/>
                </a:cubicBezTo>
                <a:close/>
              </a:path>
            </a:pathLst>
          </a:custGeom>
          <a:gradFill flip="none" rotWithShape="1">
            <a:gsLst>
              <a:gs pos="8337">
                <a:srgbClr val="FFFFB7"/>
              </a:gs>
              <a:gs pos="1667">
                <a:schemeClr val="accent1">
                  <a:lumMod val="20000"/>
                  <a:lumOff val="80000"/>
                </a:schemeClr>
              </a:gs>
              <a:gs pos="95000">
                <a:srgbClr val="FFFFC9">
                  <a:alpha val="97000"/>
                </a:srgbClr>
              </a:gs>
              <a:gs pos="50000">
                <a:srgbClr val="FF990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" name="Grupa 1"/>
          <p:cNvGrpSpPr/>
          <p:nvPr userDrawn="1"/>
        </p:nvGrpSpPr>
        <p:grpSpPr>
          <a:xfrm>
            <a:off x="-400" y="0"/>
            <a:ext cx="936000" cy="936000"/>
            <a:chOff x="67125" y="0"/>
            <a:chExt cx="1008000" cy="1008000"/>
          </a:xfrm>
        </p:grpSpPr>
        <p:grpSp>
          <p:nvGrpSpPr>
            <p:cNvPr id="13" name="Grupa 12"/>
            <p:cNvGrpSpPr>
              <a:grpSpLocks noChangeAspect="1"/>
            </p:cNvGrpSpPr>
            <p:nvPr userDrawn="1"/>
          </p:nvGrpSpPr>
          <p:grpSpPr>
            <a:xfrm>
              <a:off x="67125" y="0"/>
              <a:ext cx="1008000" cy="1008000"/>
              <a:chOff x="2195736" y="1052736"/>
              <a:chExt cx="4680000" cy="4680000"/>
            </a:xfrm>
          </p:grpSpPr>
          <p:sp>
            <p:nvSpPr>
              <p:cNvPr id="15" name="Elipsa 14"/>
              <p:cNvSpPr/>
              <p:nvPr userDrawn="1"/>
            </p:nvSpPr>
            <p:spPr bwMode="auto">
              <a:xfrm>
                <a:off x="2195736" y="1052736"/>
                <a:ext cx="4680000" cy="4680000"/>
              </a:xfrm>
              <a:prstGeom prst="ellipse">
                <a:avLst/>
              </a:prstGeom>
              <a:gradFill flip="none" rotWithShape="1">
                <a:gsLst>
                  <a:gs pos="27000">
                    <a:schemeClr val="bg1">
                      <a:alpha val="82000"/>
                    </a:schemeClr>
                  </a:gs>
                  <a:gs pos="63000">
                    <a:srgbClr val="F2F7FC"/>
                  </a:gs>
                  <a:gs pos="99000">
                    <a:srgbClr val="C6D9F1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1" i="0" u="none" strike="noStrike" cap="none" normalizeH="0" baseline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latin typeface="Cambria" pitchFamily="18" charset="0"/>
                  <a:ea typeface="Times New Roman" pitchFamily="18" charset="0"/>
                  <a:cs typeface="Arial" pitchFamily="34" charset="0"/>
                </a:endParaRPr>
              </a:p>
            </p:txBody>
          </p:sp>
          <p:pic>
            <p:nvPicPr>
              <p:cNvPr id="16" name="Obraz 15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55" r="6377"/>
              <a:stretch/>
            </p:blipFill>
            <p:spPr>
              <a:xfrm>
                <a:off x="2996374" y="1052736"/>
                <a:ext cx="3159802" cy="2657801"/>
              </a:xfrm>
              <a:prstGeom prst="rect">
                <a:avLst/>
              </a:prstGeom>
            </p:spPr>
          </p:pic>
        </p:grpSp>
        <p:sp>
          <p:nvSpPr>
            <p:cNvPr id="17" name="Title 1"/>
            <p:cNvSpPr txBox="1">
              <a:spLocks/>
            </p:cNvSpPr>
            <p:nvPr userDrawn="1"/>
          </p:nvSpPr>
          <p:spPr>
            <a:xfrm>
              <a:off x="107600" y="476672"/>
              <a:ext cx="936000" cy="4320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>
                <a:defRPr sz="1600" b="1" baseline="0">
                  <a:solidFill>
                    <a:schemeClr val="tx2">
                      <a:lumMod val="75000"/>
                    </a:schemeClr>
                  </a:solidFill>
                  <a:latin typeface="Cambria" pitchFamily="18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1" i="0" u="none" strike="noStrike" kern="1200" cap="none" spc="0" normalizeH="0" baseline="0" noProof="0" dirty="0">
                  <a:ln>
                    <a:noFill/>
                  </a:ln>
                  <a:solidFill>
                    <a:srgbClr val="001E7E"/>
                  </a:solidFill>
                  <a:effectLst/>
                  <a:uLnTx/>
                  <a:uFillTx/>
                  <a:latin typeface="Cambria" pitchFamily="18" charset="0"/>
                  <a:ea typeface="+mj-ea"/>
                  <a:cs typeface="+mj-cs"/>
                </a:rPr>
                <a:t>CENTRAL</a:t>
              </a:r>
              <a:r>
                <a:rPr kumimoji="0" lang="pl-PL" sz="650" b="1" i="0" u="none" strike="noStrike" kern="1200" cap="none" spc="0" normalizeH="0" baseline="0" noProof="0" dirty="0">
                  <a:ln>
                    <a:noFill/>
                  </a:ln>
                  <a:solidFill>
                    <a:srgbClr val="001E7E"/>
                  </a:solidFill>
                  <a:effectLst/>
                  <a:uLnTx/>
                  <a:uFillTx/>
                  <a:latin typeface="Cambria" pitchFamily="18" charset="0"/>
                  <a:ea typeface="+mj-ea"/>
                  <a:cs typeface="+mj-cs"/>
                </a:rPr>
                <a:t>NE</a:t>
              </a:r>
              <a:r>
                <a:rPr kumimoji="0" lang="en-US" sz="650" b="1" i="0" u="none" strike="noStrike" kern="1200" cap="none" spc="0" normalizeH="0" baseline="0" noProof="0" dirty="0">
                  <a:ln>
                    <a:noFill/>
                  </a:ln>
                  <a:solidFill>
                    <a:srgbClr val="001E7E"/>
                  </a:solidFill>
                  <a:effectLst/>
                  <a:uLnTx/>
                  <a:uFillTx/>
                  <a:latin typeface="Cambria" pitchFamily="18" charset="0"/>
                  <a:ea typeface="+mj-ea"/>
                  <a:cs typeface="+mj-cs"/>
                </a:rPr>
                <a:t> LABORATOR</a:t>
              </a:r>
              <a:r>
                <a:rPr kumimoji="0" lang="pl-PL" sz="650" b="1" i="0" u="none" strike="noStrike" kern="1200" cap="none" spc="0" normalizeH="0" baseline="0" noProof="0" dirty="0">
                  <a:ln>
                    <a:noFill/>
                  </a:ln>
                  <a:solidFill>
                    <a:srgbClr val="001E7E"/>
                  </a:solidFill>
                  <a:effectLst/>
                  <a:uLnTx/>
                  <a:uFillTx/>
                  <a:latin typeface="Cambria" pitchFamily="18" charset="0"/>
                  <a:ea typeface="+mj-ea"/>
                  <a:cs typeface="+mj-cs"/>
                </a:rPr>
                <a:t>IUM</a:t>
              </a:r>
              <a:endParaRPr kumimoji="0" lang="en-US" sz="650" b="1" i="0" u="none" strike="noStrike" kern="1200" cap="none" spc="0" normalizeH="0" baseline="0" noProof="0" dirty="0">
                <a:ln>
                  <a:noFill/>
                </a:ln>
                <a:solidFill>
                  <a:srgbClr val="001E7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650" b="1" i="0" u="none" strike="noStrike" kern="1200" cap="none" spc="0" normalizeH="0" baseline="0" noProof="0" dirty="0">
                  <a:ln>
                    <a:noFill/>
                  </a:ln>
                  <a:solidFill>
                    <a:srgbClr val="001E7E"/>
                  </a:solidFill>
                  <a:effectLst/>
                  <a:uLnTx/>
                  <a:uFillTx/>
                  <a:latin typeface="Cambria" pitchFamily="18" charset="0"/>
                  <a:ea typeface="+mj-ea"/>
                  <a:cs typeface="+mj-cs"/>
                </a:rPr>
                <a:t>OCHRONY</a:t>
              </a:r>
              <a:endParaRPr kumimoji="0" lang="en-US" sz="650" b="1" i="0" u="none" strike="noStrike" kern="1200" cap="none" spc="0" normalizeH="0" baseline="0" noProof="0" dirty="0">
                <a:ln>
                  <a:noFill/>
                </a:ln>
                <a:solidFill>
                  <a:srgbClr val="001E7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1" i="0" u="none" strike="noStrike" kern="1200" cap="none" spc="0" normalizeH="0" baseline="0" noProof="0" dirty="0">
                  <a:ln>
                    <a:noFill/>
                  </a:ln>
                  <a:solidFill>
                    <a:srgbClr val="001E7E"/>
                  </a:solidFill>
                  <a:effectLst/>
                  <a:uLnTx/>
                  <a:uFillTx/>
                  <a:latin typeface="Cambria" pitchFamily="18" charset="0"/>
                  <a:ea typeface="+mj-ea"/>
                  <a:cs typeface="+mj-cs"/>
                </a:rPr>
                <a:t>RADIOLOGIC</a:t>
              </a:r>
              <a:r>
                <a:rPr kumimoji="0" lang="pl-PL" sz="650" b="1" i="0" u="none" strike="noStrike" kern="1200" cap="none" spc="0" normalizeH="0" baseline="0" noProof="0" dirty="0">
                  <a:ln>
                    <a:noFill/>
                  </a:ln>
                  <a:solidFill>
                    <a:srgbClr val="001E7E"/>
                  </a:solidFill>
                  <a:effectLst/>
                  <a:uLnTx/>
                  <a:uFillTx/>
                  <a:latin typeface="Cambria" pitchFamily="18" charset="0"/>
                  <a:ea typeface="+mj-ea"/>
                  <a:cs typeface="+mj-cs"/>
                </a:rPr>
                <a:t>ZNEJ</a:t>
              </a:r>
              <a:endParaRPr kumimoji="0" lang="en-US" sz="650" b="1" i="0" u="none" strike="noStrike" kern="1200" cap="none" spc="0" normalizeH="0" baseline="0" noProof="0" dirty="0">
                <a:ln>
                  <a:noFill/>
                </a:ln>
                <a:solidFill>
                  <a:srgbClr val="001E7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endParaRPr>
            </a:p>
          </p:txBody>
        </p:sp>
      </p:grpSp>
      <p:sp>
        <p:nvSpPr>
          <p:cNvPr id="3" name="pole tekstowe 2"/>
          <p:cNvSpPr txBox="1"/>
          <p:nvPr userDrawn="1"/>
        </p:nvSpPr>
        <p:spPr>
          <a:xfrm>
            <a:off x="2123108" y="6448194"/>
            <a:ext cx="5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WYKŁAD</a:t>
            </a:r>
            <a:r>
              <a:rPr lang="pl-PL" baseline="0" dirty="0">
                <a:solidFill>
                  <a:schemeClr val="accent1">
                    <a:lumMod val="75000"/>
                  </a:schemeClr>
                </a:solidFill>
              </a:rPr>
              <a:t> SZKOLENIE IOR    CLOR  10 październik 2016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75822F-FA1A-4C37-A108-5B995EC41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75822F-FA1A-4C37-A108-5B995EC41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75822F-FA1A-4C37-A108-5B995EC41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75822F-FA1A-4C37-A108-5B995EC41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75822F-FA1A-4C37-A108-5B995EC41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75822F-FA1A-4C37-A108-5B995EC41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75822F-FA1A-4C37-A108-5B995EC41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75822F-FA1A-4C37-A108-5B995EC41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75822F-FA1A-4C37-A108-5B995EC41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75822F-FA1A-4C37-A108-5B995EC41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image" Target="../media/image29.jpeg"/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wmf"/><Relationship Id="rId11" Type="http://schemas.openxmlformats.org/officeDocument/2006/relationships/image" Target="../media/image27.jpeg"/><Relationship Id="rId5" Type="http://schemas.openxmlformats.org/officeDocument/2006/relationships/image" Target="../media/image21.wmf"/><Relationship Id="rId15" Type="http://schemas.openxmlformats.org/officeDocument/2006/relationships/image" Target="../media/image3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Image:Polarlicht_2.jpg?uselang=pl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pl.wikipedia.org/wiki/Wikimedia_Commons" TargetMode="External"/><Relationship Id="rId4" Type="http://schemas.openxmlformats.org/officeDocument/2006/relationships/hyperlink" Target="http://commons.wikimedia.org/wiki/Image:Polarlicht_2.jpg?uselang=pl&amp;action=edi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astro.uchicago.edu/cosmus/home.html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pl.wikipedia.org/wiki/Polska" TargetMode="External"/><Relationship Id="rId3" Type="http://schemas.openxmlformats.org/officeDocument/2006/relationships/hyperlink" Target="http://pl.wikipedia.org/wiki/Promieniowanie_jonizuj%C4%85ce" TargetMode="External"/><Relationship Id="rId7" Type="http://schemas.openxmlformats.org/officeDocument/2006/relationships/hyperlink" Target="http://pl.wikipedia.org/wiki/Pr%C3%B3bne_wybuchy_j%C4%85drowe" TargetMode="External"/><Relationship Id="rId2" Type="http://schemas.openxmlformats.org/officeDocument/2006/relationships/hyperlink" Target="http://pl.wikipedia.org/wiki/ONZ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l.wikipedia.org/wiki/Wy%C5%9Bcig_zbroje%C5%84" TargetMode="External"/><Relationship Id="rId5" Type="http://schemas.openxmlformats.org/officeDocument/2006/relationships/hyperlink" Target="http://pl.wikipedia.org/wiki/Wojna_j%C4%85drowa" TargetMode="External"/><Relationship Id="rId10" Type="http://schemas.openxmlformats.org/officeDocument/2006/relationships/hyperlink" Target="http://www.unscear.org/" TargetMode="External"/><Relationship Id="rId4" Type="http://schemas.openxmlformats.org/officeDocument/2006/relationships/hyperlink" Target="http://pl.wikipedia.org/wiki/Zgromadzenie_Og%C3%B3lne_ONZ" TargetMode="Externa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2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unscear.org/unscear/en/publications/2008_2.html" TargetMode="External"/><Relationship Id="rId4" Type="http://schemas.openxmlformats.org/officeDocument/2006/relationships/hyperlink" Target="http://www.unscear.org/unscear/en/publications/2008_1.html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a.gov.pl/strona-141-raport_roczny_prezesa.htm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wmf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ycinek koła 21"/>
          <p:cNvSpPr/>
          <p:nvPr/>
        </p:nvSpPr>
        <p:spPr bwMode="auto">
          <a:xfrm rot="999183">
            <a:off x="1160852" y="1090534"/>
            <a:ext cx="4018733" cy="4551023"/>
          </a:xfrm>
          <a:custGeom>
            <a:avLst/>
            <a:gdLst>
              <a:gd name="connsiteX0" fmla="*/ 5116524 w 6539812"/>
              <a:gd name="connsiteY0" fmla="*/ 4261116 h 4669013"/>
              <a:gd name="connsiteX1" fmla="*/ 1988990 w 6539812"/>
              <a:gd name="connsiteY1" fmla="*/ 4482441 h 4669013"/>
              <a:gd name="connsiteX2" fmla="*/ 219309 w 6539812"/>
              <a:gd name="connsiteY2" fmla="*/ 1493956 h 4669013"/>
              <a:gd name="connsiteX3" fmla="*/ 3269906 w 6539812"/>
              <a:gd name="connsiteY3" fmla="*/ 0 h 4669013"/>
              <a:gd name="connsiteX4" fmla="*/ 3269906 w 6539812"/>
              <a:gd name="connsiteY4" fmla="*/ 2334507 h 4669013"/>
              <a:gd name="connsiteX5" fmla="*/ 5116524 w 6539812"/>
              <a:gd name="connsiteY5" fmla="*/ 4261116 h 4669013"/>
              <a:gd name="connsiteX0" fmla="*/ 3270670 w 5117288"/>
              <a:gd name="connsiteY0" fmla="*/ 2334507 h 4669023"/>
              <a:gd name="connsiteX1" fmla="*/ 5117288 w 5117288"/>
              <a:gd name="connsiteY1" fmla="*/ 4261116 h 4669023"/>
              <a:gd name="connsiteX2" fmla="*/ 1989754 w 5117288"/>
              <a:gd name="connsiteY2" fmla="*/ 4482441 h 4669023"/>
              <a:gd name="connsiteX3" fmla="*/ 220073 w 5117288"/>
              <a:gd name="connsiteY3" fmla="*/ 1493956 h 4669023"/>
              <a:gd name="connsiteX4" fmla="*/ 3270670 w 5117288"/>
              <a:gd name="connsiteY4" fmla="*/ 0 h 4669023"/>
              <a:gd name="connsiteX5" fmla="*/ 3362110 w 5117288"/>
              <a:gd name="connsiteY5" fmla="*/ 2425947 h 4669023"/>
              <a:gd name="connsiteX0" fmla="*/ 5117288 w 5117288"/>
              <a:gd name="connsiteY0" fmla="*/ 4261116 h 4669023"/>
              <a:gd name="connsiteX1" fmla="*/ 1989754 w 5117288"/>
              <a:gd name="connsiteY1" fmla="*/ 4482441 h 4669023"/>
              <a:gd name="connsiteX2" fmla="*/ 220073 w 5117288"/>
              <a:gd name="connsiteY2" fmla="*/ 1493956 h 4669023"/>
              <a:gd name="connsiteX3" fmla="*/ 3270670 w 5117288"/>
              <a:gd name="connsiteY3" fmla="*/ 0 h 4669023"/>
              <a:gd name="connsiteX4" fmla="*/ 3362110 w 5117288"/>
              <a:gd name="connsiteY4" fmla="*/ 2425947 h 4669023"/>
              <a:gd name="connsiteX0" fmla="*/ 5117288 w 5117288"/>
              <a:gd name="connsiteY0" fmla="*/ 4261116 h 4669023"/>
              <a:gd name="connsiteX1" fmla="*/ 1989754 w 5117288"/>
              <a:gd name="connsiteY1" fmla="*/ 4482441 h 4669023"/>
              <a:gd name="connsiteX2" fmla="*/ 220073 w 5117288"/>
              <a:gd name="connsiteY2" fmla="*/ 1493956 h 4669023"/>
              <a:gd name="connsiteX3" fmla="*/ 3270670 w 5117288"/>
              <a:gd name="connsiteY3" fmla="*/ 0 h 466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7288" h="4669023">
                <a:moveTo>
                  <a:pt x="5117288" y="4261116"/>
                </a:moveTo>
                <a:cubicBezTo>
                  <a:pt x="4196035" y="4711188"/>
                  <a:pt x="3016838" y="4794636"/>
                  <a:pt x="1989754" y="4482441"/>
                </a:cubicBezTo>
                <a:cubicBezTo>
                  <a:pt x="368185" y="3989545"/>
                  <a:pt x="-414495" y="2667823"/>
                  <a:pt x="220073" y="1493956"/>
                </a:cubicBezTo>
                <a:cubicBezTo>
                  <a:pt x="706730" y="593706"/>
                  <a:pt x="1919053" y="0"/>
                  <a:pt x="3270670" y="0"/>
                </a:cubicBezTo>
              </a:path>
            </a:pathLst>
          </a:custGeom>
          <a:ln>
            <a:headEnd/>
            <a:tailEnd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01075" y="6429375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1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1"/>
          <p:cNvSpPr>
            <a:spLocks noChangeAspect="1" noChangeArrowheads="1"/>
          </p:cNvSpPr>
          <p:nvPr/>
        </p:nvSpPr>
        <p:spPr bwMode="auto">
          <a:xfrm>
            <a:off x="2931618" y="1401770"/>
            <a:ext cx="63494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PIERWIASTKI PROMIENIOTWÓRCZE</a:t>
            </a:r>
          </a:p>
          <a:p>
            <a:pPr algn="ctr"/>
            <a:r>
              <a:rPr lang="pl-PL" sz="320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W</a:t>
            </a:r>
          </a:p>
          <a:p>
            <a:pPr algn="ctr"/>
            <a:r>
              <a:rPr lang="pl-PL" sz="320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ŚRODOWISKU</a:t>
            </a:r>
          </a:p>
        </p:txBody>
      </p:sp>
      <p:cxnSp>
        <p:nvCxnSpPr>
          <p:cNvPr id="9" name="Łącznik prostoliniowy 8"/>
          <p:cNvCxnSpPr/>
          <p:nvPr/>
        </p:nvCxnSpPr>
        <p:spPr>
          <a:xfrm flipV="1">
            <a:off x="4211960" y="3463873"/>
            <a:ext cx="4431327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"/>
          <p:cNvSpPr>
            <a:spLocks noChangeAspect="1" noChangeArrowheads="1"/>
          </p:cNvSpPr>
          <p:nvPr/>
        </p:nvSpPr>
        <p:spPr bwMode="auto">
          <a:xfrm>
            <a:off x="5181179" y="3553074"/>
            <a:ext cx="2232248" cy="59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l-PL" sz="1600" dirty="0">
                <a:solidFill>
                  <a:srgbClr val="33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Paweł KRAJEWSKI</a:t>
            </a:r>
          </a:p>
          <a:p>
            <a:pPr algn="ctr"/>
            <a:r>
              <a:rPr lang="pl-PL" sz="1200" dirty="0">
                <a:solidFill>
                  <a:srgbClr val="33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krajewski@clor.waw.pl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154953"/>
            <a:ext cx="2212770" cy="18000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4" y="785707"/>
            <a:ext cx="1932475" cy="18000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654" y="1991845"/>
            <a:ext cx="2869092" cy="18000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9" y="3156900"/>
            <a:ext cx="3309711" cy="18000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8">
            <a:lum contrast="15000"/>
          </a:blip>
          <a:stretch>
            <a:fillRect/>
          </a:stretch>
        </p:blipFill>
        <p:spPr>
          <a:xfrm>
            <a:off x="722504" y="4497522"/>
            <a:ext cx="2659089" cy="18000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6964" y="4409738"/>
            <a:ext cx="3295762" cy="18000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10" cstate="print">
            <a:lum contrast="4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329" y="4196025"/>
            <a:ext cx="2303624" cy="18000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2428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36" descr="j0292198"/>
          <p:cNvPicPr>
            <a:picLocks noChangeAspect="1" noChangeArrowheads="1"/>
          </p:cNvPicPr>
          <p:nvPr/>
        </p:nvPicPr>
        <p:blipFill rotWithShape="1">
          <a:blip r:embed="rId3"/>
          <a:stretch/>
        </p:blipFill>
        <p:spPr bwMode="auto">
          <a:xfrm>
            <a:off x="296484" y="4293096"/>
            <a:ext cx="2488598" cy="151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4"/>
          <a:srcRect b="49819"/>
          <a:stretch>
            <a:fillRect/>
          </a:stretch>
        </p:blipFill>
        <p:spPr bwMode="auto">
          <a:xfrm>
            <a:off x="3500430" y="3929066"/>
            <a:ext cx="3571900" cy="117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Documents and Settings\Pawel\Local Settings\Temporary Internet Files\Content.IE5\UWL7ELIR\MCBD09032_0000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4143380"/>
            <a:ext cx="4643470" cy="1630224"/>
          </a:xfrm>
          <a:prstGeom prst="rect">
            <a:avLst/>
          </a:prstGeom>
          <a:noFill/>
        </p:spPr>
      </p:pic>
      <p:sp>
        <p:nvSpPr>
          <p:cNvPr id="45" name="AutoShape 32"/>
          <p:cNvSpPr>
            <a:spLocks noChangeArrowheads="1"/>
          </p:cNvSpPr>
          <p:nvPr/>
        </p:nvSpPr>
        <p:spPr bwMode="auto">
          <a:xfrm rot="10884796">
            <a:off x="821076" y="2765365"/>
            <a:ext cx="3965835" cy="2230086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  <a:gd name="connsiteX0" fmla="*/ 3712 w 15708"/>
              <a:gd name="connsiteY0" fmla="*/ 16690 h 21191"/>
              <a:gd name="connsiteX1" fmla="*/ 4908 w 15708"/>
              <a:gd name="connsiteY1" fmla="*/ 16771 h 21191"/>
              <a:gd name="connsiteX2" fmla="*/ 13867 w 15708"/>
              <a:gd name="connsiteY2" fmla="*/ 7812 h 21191"/>
              <a:gd name="connsiteX3" fmla="*/ 12366 w 15708"/>
              <a:gd name="connsiteY3" fmla="*/ 0 h 21191"/>
              <a:gd name="connsiteX4" fmla="*/ 15708 w 15708"/>
              <a:gd name="connsiteY4" fmla="*/ 7812 h 21191"/>
              <a:gd name="connsiteX5" fmla="*/ 4908 w 15708"/>
              <a:gd name="connsiteY5" fmla="*/ 18612 h 21191"/>
              <a:gd name="connsiteX6" fmla="*/ 3466 w 15708"/>
              <a:gd name="connsiteY6" fmla="*/ 18515 h 21191"/>
              <a:gd name="connsiteX7" fmla="*/ 3105 w 15708"/>
              <a:gd name="connsiteY7" fmla="*/ 21191 h 21191"/>
              <a:gd name="connsiteX8" fmla="*/ 0 w 15708"/>
              <a:gd name="connsiteY8" fmla="*/ 17120 h 21191"/>
              <a:gd name="connsiteX9" fmla="*/ 4072 w 15708"/>
              <a:gd name="connsiteY9" fmla="*/ 14014 h 21191"/>
              <a:gd name="connsiteX10" fmla="*/ 3712 w 15708"/>
              <a:gd name="connsiteY10" fmla="*/ 16690 h 21191"/>
              <a:gd name="connsiteX0" fmla="*/ 3712 w 17201"/>
              <a:gd name="connsiteY0" fmla="*/ 10678 h 15179"/>
              <a:gd name="connsiteX1" fmla="*/ 4908 w 17201"/>
              <a:gd name="connsiteY1" fmla="*/ 10759 h 15179"/>
              <a:gd name="connsiteX2" fmla="*/ 13867 w 17201"/>
              <a:gd name="connsiteY2" fmla="*/ 1800 h 15179"/>
              <a:gd name="connsiteX3" fmla="*/ 15708 w 17201"/>
              <a:gd name="connsiteY3" fmla="*/ 1800 h 15179"/>
              <a:gd name="connsiteX4" fmla="*/ 4908 w 17201"/>
              <a:gd name="connsiteY4" fmla="*/ 12600 h 15179"/>
              <a:gd name="connsiteX5" fmla="*/ 3466 w 17201"/>
              <a:gd name="connsiteY5" fmla="*/ 12503 h 15179"/>
              <a:gd name="connsiteX6" fmla="*/ 3105 w 17201"/>
              <a:gd name="connsiteY6" fmla="*/ 15179 h 15179"/>
              <a:gd name="connsiteX7" fmla="*/ 0 w 17201"/>
              <a:gd name="connsiteY7" fmla="*/ 11108 h 15179"/>
              <a:gd name="connsiteX8" fmla="*/ 4072 w 17201"/>
              <a:gd name="connsiteY8" fmla="*/ 8002 h 15179"/>
              <a:gd name="connsiteX9" fmla="*/ 3712 w 17201"/>
              <a:gd name="connsiteY9" fmla="*/ 10678 h 15179"/>
              <a:gd name="connsiteX0" fmla="*/ 3712 w 17201"/>
              <a:gd name="connsiteY0" fmla="*/ 10678 h 15179"/>
              <a:gd name="connsiteX1" fmla="*/ 4908 w 17201"/>
              <a:gd name="connsiteY1" fmla="*/ 10759 h 15179"/>
              <a:gd name="connsiteX2" fmla="*/ 13867 w 17201"/>
              <a:gd name="connsiteY2" fmla="*/ 1800 h 15179"/>
              <a:gd name="connsiteX3" fmla="*/ 15708 w 17201"/>
              <a:gd name="connsiteY3" fmla="*/ 1800 h 15179"/>
              <a:gd name="connsiteX4" fmla="*/ 4908 w 17201"/>
              <a:gd name="connsiteY4" fmla="*/ 12600 h 15179"/>
              <a:gd name="connsiteX5" fmla="*/ 3466 w 17201"/>
              <a:gd name="connsiteY5" fmla="*/ 12503 h 15179"/>
              <a:gd name="connsiteX6" fmla="*/ 3105 w 17201"/>
              <a:gd name="connsiteY6" fmla="*/ 15179 h 15179"/>
              <a:gd name="connsiteX7" fmla="*/ 0 w 17201"/>
              <a:gd name="connsiteY7" fmla="*/ 11108 h 15179"/>
              <a:gd name="connsiteX8" fmla="*/ 4072 w 17201"/>
              <a:gd name="connsiteY8" fmla="*/ 8002 h 15179"/>
              <a:gd name="connsiteX9" fmla="*/ 3400 w 17201"/>
              <a:gd name="connsiteY9" fmla="*/ 9726 h 15179"/>
              <a:gd name="connsiteX10" fmla="*/ 3712 w 17201"/>
              <a:gd name="connsiteY10" fmla="*/ 10678 h 15179"/>
              <a:gd name="connsiteX0" fmla="*/ 3712 w 17201"/>
              <a:gd name="connsiteY0" fmla="*/ 10678 h 15179"/>
              <a:gd name="connsiteX1" fmla="*/ 4908 w 17201"/>
              <a:gd name="connsiteY1" fmla="*/ 10759 h 15179"/>
              <a:gd name="connsiteX2" fmla="*/ 13867 w 17201"/>
              <a:gd name="connsiteY2" fmla="*/ 1800 h 15179"/>
              <a:gd name="connsiteX3" fmla="*/ 15708 w 17201"/>
              <a:gd name="connsiteY3" fmla="*/ 1800 h 15179"/>
              <a:gd name="connsiteX4" fmla="*/ 4908 w 17201"/>
              <a:gd name="connsiteY4" fmla="*/ 12600 h 15179"/>
              <a:gd name="connsiteX5" fmla="*/ 3466 w 17201"/>
              <a:gd name="connsiteY5" fmla="*/ 12503 h 15179"/>
              <a:gd name="connsiteX6" fmla="*/ 3105 w 17201"/>
              <a:gd name="connsiteY6" fmla="*/ 15179 h 15179"/>
              <a:gd name="connsiteX7" fmla="*/ 1902 w 17201"/>
              <a:gd name="connsiteY7" fmla="*/ 14821 h 15179"/>
              <a:gd name="connsiteX8" fmla="*/ 0 w 17201"/>
              <a:gd name="connsiteY8" fmla="*/ 11108 h 15179"/>
              <a:gd name="connsiteX9" fmla="*/ 4072 w 17201"/>
              <a:gd name="connsiteY9" fmla="*/ 8002 h 15179"/>
              <a:gd name="connsiteX10" fmla="*/ 3400 w 17201"/>
              <a:gd name="connsiteY10" fmla="*/ 9726 h 15179"/>
              <a:gd name="connsiteX11" fmla="*/ 3712 w 17201"/>
              <a:gd name="connsiteY11" fmla="*/ 10678 h 15179"/>
              <a:gd name="connsiteX0" fmla="*/ 3712 w 17201"/>
              <a:gd name="connsiteY0" fmla="*/ 10678 h 15581"/>
              <a:gd name="connsiteX1" fmla="*/ 4908 w 17201"/>
              <a:gd name="connsiteY1" fmla="*/ 10759 h 15581"/>
              <a:gd name="connsiteX2" fmla="*/ 13867 w 17201"/>
              <a:gd name="connsiteY2" fmla="*/ 1800 h 15581"/>
              <a:gd name="connsiteX3" fmla="*/ 15708 w 17201"/>
              <a:gd name="connsiteY3" fmla="*/ 1800 h 15581"/>
              <a:gd name="connsiteX4" fmla="*/ 4908 w 17201"/>
              <a:gd name="connsiteY4" fmla="*/ 12600 h 15581"/>
              <a:gd name="connsiteX5" fmla="*/ 3466 w 17201"/>
              <a:gd name="connsiteY5" fmla="*/ 12503 h 15581"/>
              <a:gd name="connsiteX6" fmla="*/ 3105 w 17201"/>
              <a:gd name="connsiteY6" fmla="*/ 15179 h 15581"/>
              <a:gd name="connsiteX7" fmla="*/ 2394 w 17201"/>
              <a:gd name="connsiteY7" fmla="*/ 13122 h 15581"/>
              <a:gd name="connsiteX8" fmla="*/ 1902 w 17201"/>
              <a:gd name="connsiteY8" fmla="*/ 14821 h 15581"/>
              <a:gd name="connsiteX9" fmla="*/ 0 w 17201"/>
              <a:gd name="connsiteY9" fmla="*/ 11108 h 15581"/>
              <a:gd name="connsiteX10" fmla="*/ 4072 w 17201"/>
              <a:gd name="connsiteY10" fmla="*/ 8002 h 15581"/>
              <a:gd name="connsiteX11" fmla="*/ 3400 w 17201"/>
              <a:gd name="connsiteY11" fmla="*/ 9726 h 15581"/>
              <a:gd name="connsiteX12" fmla="*/ 3712 w 17201"/>
              <a:gd name="connsiteY12" fmla="*/ 10678 h 15581"/>
              <a:gd name="connsiteX0" fmla="*/ 3712 w 17201"/>
              <a:gd name="connsiteY0" fmla="*/ 10678 h 15456"/>
              <a:gd name="connsiteX1" fmla="*/ 4908 w 17201"/>
              <a:gd name="connsiteY1" fmla="*/ 10759 h 15456"/>
              <a:gd name="connsiteX2" fmla="*/ 13867 w 17201"/>
              <a:gd name="connsiteY2" fmla="*/ 1800 h 15456"/>
              <a:gd name="connsiteX3" fmla="*/ 15708 w 17201"/>
              <a:gd name="connsiteY3" fmla="*/ 1800 h 15456"/>
              <a:gd name="connsiteX4" fmla="*/ 4908 w 17201"/>
              <a:gd name="connsiteY4" fmla="*/ 12600 h 15456"/>
              <a:gd name="connsiteX5" fmla="*/ 3466 w 17201"/>
              <a:gd name="connsiteY5" fmla="*/ 12503 h 15456"/>
              <a:gd name="connsiteX6" fmla="*/ 3019 w 17201"/>
              <a:gd name="connsiteY6" fmla="*/ 13453 h 15456"/>
              <a:gd name="connsiteX7" fmla="*/ 2394 w 17201"/>
              <a:gd name="connsiteY7" fmla="*/ 13122 h 15456"/>
              <a:gd name="connsiteX8" fmla="*/ 1902 w 17201"/>
              <a:gd name="connsiteY8" fmla="*/ 14821 h 15456"/>
              <a:gd name="connsiteX9" fmla="*/ 0 w 17201"/>
              <a:gd name="connsiteY9" fmla="*/ 11108 h 15456"/>
              <a:gd name="connsiteX10" fmla="*/ 4072 w 17201"/>
              <a:gd name="connsiteY10" fmla="*/ 8002 h 15456"/>
              <a:gd name="connsiteX11" fmla="*/ 3400 w 17201"/>
              <a:gd name="connsiteY11" fmla="*/ 9726 h 15456"/>
              <a:gd name="connsiteX12" fmla="*/ 3712 w 17201"/>
              <a:gd name="connsiteY12" fmla="*/ 10678 h 15456"/>
              <a:gd name="connsiteX0" fmla="*/ 3184 w 16673"/>
              <a:gd name="connsiteY0" fmla="*/ 10678 h 15456"/>
              <a:gd name="connsiteX1" fmla="*/ 4380 w 16673"/>
              <a:gd name="connsiteY1" fmla="*/ 10759 h 15456"/>
              <a:gd name="connsiteX2" fmla="*/ 13339 w 16673"/>
              <a:gd name="connsiteY2" fmla="*/ 1800 h 15456"/>
              <a:gd name="connsiteX3" fmla="*/ 15180 w 16673"/>
              <a:gd name="connsiteY3" fmla="*/ 1800 h 15456"/>
              <a:gd name="connsiteX4" fmla="*/ 4380 w 16673"/>
              <a:gd name="connsiteY4" fmla="*/ 12600 h 15456"/>
              <a:gd name="connsiteX5" fmla="*/ 2938 w 16673"/>
              <a:gd name="connsiteY5" fmla="*/ 12503 h 15456"/>
              <a:gd name="connsiteX6" fmla="*/ 2491 w 16673"/>
              <a:gd name="connsiteY6" fmla="*/ 13453 h 15456"/>
              <a:gd name="connsiteX7" fmla="*/ 1866 w 16673"/>
              <a:gd name="connsiteY7" fmla="*/ 13122 h 15456"/>
              <a:gd name="connsiteX8" fmla="*/ 1374 w 16673"/>
              <a:gd name="connsiteY8" fmla="*/ 14821 h 15456"/>
              <a:gd name="connsiteX9" fmla="*/ 0 w 16673"/>
              <a:gd name="connsiteY9" fmla="*/ 12453 h 15456"/>
              <a:gd name="connsiteX10" fmla="*/ 3544 w 16673"/>
              <a:gd name="connsiteY10" fmla="*/ 8002 h 15456"/>
              <a:gd name="connsiteX11" fmla="*/ 2872 w 16673"/>
              <a:gd name="connsiteY11" fmla="*/ 9726 h 15456"/>
              <a:gd name="connsiteX12" fmla="*/ 3184 w 16673"/>
              <a:gd name="connsiteY12" fmla="*/ 10678 h 15456"/>
              <a:gd name="connsiteX0" fmla="*/ 3184 w 16673"/>
              <a:gd name="connsiteY0" fmla="*/ 10678 h 15456"/>
              <a:gd name="connsiteX1" fmla="*/ 4380 w 16673"/>
              <a:gd name="connsiteY1" fmla="*/ 10759 h 15456"/>
              <a:gd name="connsiteX2" fmla="*/ 13339 w 16673"/>
              <a:gd name="connsiteY2" fmla="*/ 1800 h 15456"/>
              <a:gd name="connsiteX3" fmla="*/ 15180 w 16673"/>
              <a:gd name="connsiteY3" fmla="*/ 1800 h 15456"/>
              <a:gd name="connsiteX4" fmla="*/ 4380 w 16673"/>
              <a:gd name="connsiteY4" fmla="*/ 12600 h 15456"/>
              <a:gd name="connsiteX5" fmla="*/ 2938 w 16673"/>
              <a:gd name="connsiteY5" fmla="*/ 12503 h 15456"/>
              <a:gd name="connsiteX6" fmla="*/ 2491 w 16673"/>
              <a:gd name="connsiteY6" fmla="*/ 13453 h 15456"/>
              <a:gd name="connsiteX7" fmla="*/ 1866 w 16673"/>
              <a:gd name="connsiteY7" fmla="*/ 13122 h 15456"/>
              <a:gd name="connsiteX8" fmla="*/ 1374 w 16673"/>
              <a:gd name="connsiteY8" fmla="*/ 14821 h 15456"/>
              <a:gd name="connsiteX9" fmla="*/ 0 w 16673"/>
              <a:gd name="connsiteY9" fmla="*/ 12453 h 15456"/>
              <a:gd name="connsiteX10" fmla="*/ 2121 w 16673"/>
              <a:gd name="connsiteY10" fmla="*/ 9891 h 15456"/>
              <a:gd name="connsiteX11" fmla="*/ 2872 w 16673"/>
              <a:gd name="connsiteY11" fmla="*/ 9726 h 15456"/>
              <a:gd name="connsiteX12" fmla="*/ 3184 w 16673"/>
              <a:gd name="connsiteY12" fmla="*/ 10678 h 15456"/>
              <a:gd name="connsiteX0" fmla="*/ 3184 w 16673"/>
              <a:gd name="connsiteY0" fmla="*/ 10678 h 15456"/>
              <a:gd name="connsiteX1" fmla="*/ 4380 w 16673"/>
              <a:gd name="connsiteY1" fmla="*/ 10759 h 15456"/>
              <a:gd name="connsiteX2" fmla="*/ 13339 w 16673"/>
              <a:gd name="connsiteY2" fmla="*/ 1800 h 15456"/>
              <a:gd name="connsiteX3" fmla="*/ 15180 w 16673"/>
              <a:gd name="connsiteY3" fmla="*/ 1800 h 15456"/>
              <a:gd name="connsiteX4" fmla="*/ 4380 w 16673"/>
              <a:gd name="connsiteY4" fmla="*/ 12600 h 15456"/>
              <a:gd name="connsiteX5" fmla="*/ 2938 w 16673"/>
              <a:gd name="connsiteY5" fmla="*/ 12503 h 15456"/>
              <a:gd name="connsiteX6" fmla="*/ 2491 w 16673"/>
              <a:gd name="connsiteY6" fmla="*/ 13453 h 15456"/>
              <a:gd name="connsiteX7" fmla="*/ 1866 w 16673"/>
              <a:gd name="connsiteY7" fmla="*/ 13122 h 15456"/>
              <a:gd name="connsiteX8" fmla="*/ 1374 w 16673"/>
              <a:gd name="connsiteY8" fmla="*/ 14821 h 15456"/>
              <a:gd name="connsiteX9" fmla="*/ 0 w 16673"/>
              <a:gd name="connsiteY9" fmla="*/ 12453 h 15456"/>
              <a:gd name="connsiteX10" fmla="*/ 2121 w 16673"/>
              <a:gd name="connsiteY10" fmla="*/ 9891 h 15456"/>
              <a:gd name="connsiteX11" fmla="*/ 2872 w 16673"/>
              <a:gd name="connsiteY11" fmla="*/ 9726 h 15456"/>
              <a:gd name="connsiteX12" fmla="*/ 1769 w 16673"/>
              <a:gd name="connsiteY12" fmla="*/ 11783 h 15456"/>
              <a:gd name="connsiteX13" fmla="*/ 3184 w 16673"/>
              <a:gd name="connsiteY13" fmla="*/ 10678 h 1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673" h="15456">
                <a:moveTo>
                  <a:pt x="3184" y="10678"/>
                </a:moveTo>
                <a:cubicBezTo>
                  <a:pt x="3580" y="10732"/>
                  <a:pt x="3979" y="10759"/>
                  <a:pt x="4380" y="10759"/>
                </a:cubicBezTo>
                <a:cubicBezTo>
                  <a:pt x="9327" y="10759"/>
                  <a:pt x="13339" y="6747"/>
                  <a:pt x="13339" y="1800"/>
                </a:cubicBezTo>
                <a:cubicBezTo>
                  <a:pt x="15139" y="307"/>
                  <a:pt x="16673" y="0"/>
                  <a:pt x="15180" y="1800"/>
                </a:cubicBezTo>
                <a:cubicBezTo>
                  <a:pt x="15180" y="7764"/>
                  <a:pt x="10344" y="12600"/>
                  <a:pt x="4380" y="12600"/>
                </a:cubicBezTo>
                <a:cubicBezTo>
                  <a:pt x="3897" y="12600"/>
                  <a:pt x="3416" y="12567"/>
                  <a:pt x="2938" y="12503"/>
                </a:cubicBezTo>
                <a:cubicBezTo>
                  <a:pt x="2818" y="13395"/>
                  <a:pt x="2611" y="12561"/>
                  <a:pt x="2491" y="13453"/>
                </a:cubicBezTo>
                <a:cubicBezTo>
                  <a:pt x="2424" y="13855"/>
                  <a:pt x="2052" y="12894"/>
                  <a:pt x="1866" y="13122"/>
                </a:cubicBezTo>
                <a:cubicBezTo>
                  <a:pt x="1680" y="13350"/>
                  <a:pt x="1884" y="15456"/>
                  <a:pt x="1374" y="14821"/>
                </a:cubicBezTo>
                <a:lnTo>
                  <a:pt x="0" y="12453"/>
                </a:lnTo>
                <a:lnTo>
                  <a:pt x="2121" y="9891"/>
                </a:lnTo>
                <a:lnTo>
                  <a:pt x="2872" y="9726"/>
                </a:lnTo>
                <a:cubicBezTo>
                  <a:pt x="2883" y="9786"/>
                  <a:pt x="1758" y="11723"/>
                  <a:pt x="1769" y="11783"/>
                </a:cubicBezTo>
                <a:cubicBezTo>
                  <a:pt x="1862" y="12040"/>
                  <a:pt x="3091" y="10421"/>
                  <a:pt x="3184" y="10678"/>
                </a:cubicBezTo>
                <a:close/>
              </a:path>
            </a:pathLst>
          </a:custGeom>
          <a:gradFill flip="none" rotWithShape="1">
            <a:gsLst>
              <a:gs pos="0">
                <a:srgbClr val="0000CC">
                  <a:tint val="66000"/>
                  <a:satMod val="160000"/>
                </a:srgbClr>
              </a:gs>
              <a:gs pos="50000">
                <a:srgbClr val="0000CC">
                  <a:tint val="44500"/>
                  <a:satMod val="160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>
            <a:solidFill>
              <a:srgbClr val="B4AAFE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01075" y="6429375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10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AutoShape 32"/>
          <p:cNvSpPr>
            <a:spLocks noChangeArrowheads="1"/>
          </p:cNvSpPr>
          <p:nvPr/>
        </p:nvSpPr>
        <p:spPr bwMode="auto">
          <a:xfrm rot="10884796">
            <a:off x="3037858" y="3101847"/>
            <a:ext cx="2463840" cy="2256989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9604" y="19678"/>
                </a:moveTo>
                <a:cubicBezTo>
                  <a:pt x="10000" y="19732"/>
                  <a:pt x="10399" y="19759"/>
                  <a:pt x="10800" y="19759"/>
                </a:cubicBezTo>
                <a:cubicBezTo>
                  <a:pt x="15747" y="19759"/>
                  <a:pt x="19759" y="15747"/>
                  <a:pt x="19759" y="10800"/>
                </a:cubicBezTo>
                <a:cubicBezTo>
                  <a:pt x="19759" y="8352"/>
                  <a:pt x="18757" y="6010"/>
                  <a:pt x="16986" y="4320"/>
                </a:cubicBezTo>
                <a:lnTo>
                  <a:pt x="18258" y="2988"/>
                </a:lnTo>
                <a:cubicBezTo>
                  <a:pt x="20392" y="5026"/>
                  <a:pt x="21600" y="7849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cubicBezTo>
                  <a:pt x="10317" y="21600"/>
                  <a:pt x="9836" y="21567"/>
                  <a:pt x="9358" y="21503"/>
                </a:cubicBezTo>
                <a:lnTo>
                  <a:pt x="8997" y="24179"/>
                </a:lnTo>
                <a:lnTo>
                  <a:pt x="5892" y="20108"/>
                </a:lnTo>
                <a:lnTo>
                  <a:pt x="9964" y="17002"/>
                </a:lnTo>
                <a:lnTo>
                  <a:pt x="9604" y="19678"/>
                </a:lnTo>
                <a:close/>
              </a:path>
            </a:pathLst>
          </a:custGeom>
          <a:gradFill flip="none" rotWithShape="1">
            <a:gsLst>
              <a:gs pos="11000">
                <a:schemeClr val="accent1">
                  <a:tint val="66000"/>
                  <a:satMod val="160000"/>
                </a:schemeClr>
              </a:gs>
              <a:gs pos="79000">
                <a:srgbClr val="00B050"/>
              </a:gs>
              <a:gs pos="64000">
                <a:srgbClr val="C00000"/>
              </a:gs>
              <a:gs pos="46000">
                <a:srgbClr val="FFC000"/>
              </a:gs>
            </a:gsLst>
            <a:path path="shape">
              <a:fillToRect l="50000" t="50000" r="50000" b="50000"/>
            </a:path>
            <a:tileRect/>
          </a:gradFill>
          <a:ln w="12700">
            <a:solidFill>
              <a:srgbClr val="B4AAFE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/>
          </a:p>
        </p:txBody>
      </p:sp>
      <p:pic>
        <p:nvPicPr>
          <p:cNvPr id="8" name="Picture 41" descr="MCj02153380000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2643182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4" descr="j029039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0826" y="1785926"/>
            <a:ext cx="142875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reeform 4"/>
          <p:cNvSpPr>
            <a:spLocks/>
          </p:cNvSpPr>
          <p:nvPr/>
        </p:nvSpPr>
        <p:spPr bwMode="auto">
          <a:xfrm>
            <a:off x="4482254" y="2490412"/>
            <a:ext cx="1323988" cy="2714628"/>
          </a:xfrm>
          <a:custGeom>
            <a:avLst/>
            <a:gdLst/>
            <a:ahLst/>
            <a:cxnLst>
              <a:cxn ang="0">
                <a:pos x="207" y="1435"/>
              </a:cxn>
              <a:cxn ang="0">
                <a:pos x="262" y="1284"/>
              </a:cxn>
              <a:cxn ang="0">
                <a:pos x="325" y="1111"/>
              </a:cxn>
              <a:cxn ang="0">
                <a:pos x="369" y="651"/>
              </a:cxn>
              <a:cxn ang="0">
                <a:pos x="441" y="564"/>
              </a:cxn>
              <a:cxn ang="0">
                <a:pos x="544" y="535"/>
              </a:cxn>
              <a:cxn ang="0">
                <a:pos x="632" y="481"/>
              </a:cxn>
              <a:cxn ang="0">
                <a:pos x="683" y="345"/>
              </a:cxn>
              <a:cxn ang="0">
                <a:pos x="632" y="215"/>
              </a:cxn>
              <a:cxn ang="0">
                <a:pos x="644" y="86"/>
              </a:cxn>
              <a:cxn ang="0">
                <a:pos x="723" y="14"/>
              </a:cxn>
              <a:cxn ang="0">
                <a:pos x="845" y="39"/>
              </a:cxn>
              <a:cxn ang="0">
                <a:pos x="885" y="234"/>
              </a:cxn>
              <a:cxn ang="0">
                <a:pos x="860" y="305"/>
              </a:cxn>
              <a:cxn ang="0">
                <a:pos x="878" y="417"/>
              </a:cxn>
              <a:cxn ang="0">
                <a:pos x="954" y="481"/>
              </a:cxn>
              <a:cxn ang="0">
                <a:pos x="1105" y="547"/>
              </a:cxn>
              <a:cxn ang="0">
                <a:pos x="1248" y="647"/>
              </a:cxn>
              <a:cxn ang="0">
                <a:pos x="1240" y="1150"/>
              </a:cxn>
              <a:cxn ang="0">
                <a:pos x="1262" y="1320"/>
              </a:cxn>
              <a:cxn ang="0">
                <a:pos x="1201" y="1568"/>
              </a:cxn>
              <a:cxn ang="0">
                <a:pos x="1189" y="1804"/>
              </a:cxn>
              <a:cxn ang="0">
                <a:pos x="1120" y="1862"/>
              </a:cxn>
              <a:cxn ang="0">
                <a:pos x="1086" y="1837"/>
              </a:cxn>
              <a:cxn ang="0">
                <a:pos x="1167" y="2665"/>
              </a:cxn>
              <a:cxn ang="0">
                <a:pos x="1223" y="2948"/>
              </a:cxn>
              <a:cxn ang="0">
                <a:pos x="1262" y="3157"/>
              </a:cxn>
              <a:cxn ang="0">
                <a:pos x="1346" y="3290"/>
              </a:cxn>
              <a:cxn ang="0">
                <a:pos x="1449" y="3398"/>
              </a:cxn>
              <a:cxn ang="0">
                <a:pos x="1354" y="3417"/>
              </a:cxn>
              <a:cxn ang="0">
                <a:pos x="1223" y="3405"/>
              </a:cxn>
              <a:cxn ang="0">
                <a:pos x="1149" y="3383"/>
              </a:cxn>
              <a:cxn ang="0">
                <a:pos x="1039" y="3376"/>
              </a:cxn>
              <a:cxn ang="0">
                <a:pos x="973" y="3204"/>
              </a:cxn>
              <a:cxn ang="0">
                <a:pos x="914" y="2934"/>
              </a:cxn>
              <a:cxn ang="0">
                <a:pos x="874" y="2614"/>
              </a:cxn>
              <a:cxn ang="0">
                <a:pos x="786" y="2049"/>
              </a:cxn>
              <a:cxn ang="0">
                <a:pos x="757" y="1963"/>
              </a:cxn>
              <a:cxn ang="0">
                <a:pos x="720" y="2582"/>
              </a:cxn>
              <a:cxn ang="0">
                <a:pos x="688" y="3049"/>
              </a:cxn>
              <a:cxn ang="0">
                <a:pos x="651" y="3197"/>
              </a:cxn>
              <a:cxn ang="0">
                <a:pos x="644" y="3276"/>
              </a:cxn>
              <a:cxn ang="0">
                <a:pos x="529" y="3319"/>
              </a:cxn>
              <a:cxn ang="0">
                <a:pos x="401" y="3347"/>
              </a:cxn>
              <a:cxn ang="0">
                <a:pos x="237" y="3344"/>
              </a:cxn>
              <a:cxn ang="0">
                <a:pos x="247" y="3327"/>
              </a:cxn>
              <a:cxn ang="0">
                <a:pos x="335" y="3265"/>
              </a:cxn>
              <a:cxn ang="0">
                <a:pos x="357" y="3197"/>
              </a:cxn>
              <a:cxn ang="0">
                <a:pos x="404" y="3081"/>
              </a:cxn>
              <a:cxn ang="0">
                <a:pos x="471" y="2607"/>
              </a:cxn>
              <a:cxn ang="0">
                <a:pos x="431" y="1970"/>
              </a:cxn>
              <a:cxn ang="0">
                <a:pos x="404" y="1743"/>
              </a:cxn>
              <a:cxn ang="0">
                <a:pos x="387" y="1472"/>
              </a:cxn>
              <a:cxn ang="0">
                <a:pos x="299" y="1647"/>
              </a:cxn>
              <a:cxn ang="0">
                <a:pos x="181" y="1747"/>
              </a:cxn>
              <a:cxn ang="0">
                <a:pos x="127" y="1819"/>
              </a:cxn>
              <a:cxn ang="0">
                <a:pos x="54" y="1887"/>
              </a:cxn>
              <a:cxn ang="0">
                <a:pos x="32" y="1757"/>
              </a:cxn>
              <a:cxn ang="0">
                <a:pos x="105" y="1657"/>
              </a:cxn>
              <a:cxn ang="0">
                <a:pos x="113" y="1613"/>
              </a:cxn>
            </a:cxnLst>
            <a:rect l="0" t="0" r="r" b="b"/>
            <a:pathLst>
              <a:path w="1464" h="3420">
                <a:moveTo>
                  <a:pt x="127" y="1586"/>
                </a:moveTo>
                <a:lnTo>
                  <a:pt x="144" y="1558"/>
                </a:lnTo>
                <a:lnTo>
                  <a:pt x="163" y="1529"/>
                </a:lnTo>
                <a:lnTo>
                  <a:pt x="178" y="1500"/>
                </a:lnTo>
                <a:lnTo>
                  <a:pt x="188" y="1467"/>
                </a:lnTo>
                <a:lnTo>
                  <a:pt x="207" y="1435"/>
                </a:lnTo>
                <a:lnTo>
                  <a:pt x="225" y="1403"/>
                </a:lnTo>
                <a:lnTo>
                  <a:pt x="240" y="1367"/>
                </a:lnTo>
                <a:lnTo>
                  <a:pt x="247" y="1331"/>
                </a:lnTo>
                <a:lnTo>
                  <a:pt x="262" y="1320"/>
                </a:lnTo>
                <a:lnTo>
                  <a:pt x="262" y="1302"/>
                </a:lnTo>
                <a:lnTo>
                  <a:pt x="262" y="1284"/>
                </a:lnTo>
                <a:lnTo>
                  <a:pt x="266" y="1266"/>
                </a:lnTo>
                <a:lnTo>
                  <a:pt x="277" y="1259"/>
                </a:lnTo>
                <a:lnTo>
                  <a:pt x="288" y="1252"/>
                </a:lnTo>
                <a:lnTo>
                  <a:pt x="299" y="1245"/>
                </a:lnTo>
                <a:lnTo>
                  <a:pt x="310" y="1233"/>
                </a:lnTo>
                <a:lnTo>
                  <a:pt x="325" y="1111"/>
                </a:lnTo>
                <a:lnTo>
                  <a:pt x="335" y="986"/>
                </a:lnTo>
                <a:lnTo>
                  <a:pt x="343" y="856"/>
                </a:lnTo>
                <a:lnTo>
                  <a:pt x="350" y="730"/>
                </a:lnTo>
                <a:lnTo>
                  <a:pt x="357" y="701"/>
                </a:lnTo>
                <a:lnTo>
                  <a:pt x="361" y="676"/>
                </a:lnTo>
                <a:lnTo>
                  <a:pt x="369" y="651"/>
                </a:lnTo>
                <a:lnTo>
                  <a:pt x="376" y="625"/>
                </a:lnTo>
                <a:lnTo>
                  <a:pt x="379" y="605"/>
                </a:lnTo>
                <a:lnTo>
                  <a:pt x="391" y="586"/>
                </a:lnTo>
                <a:lnTo>
                  <a:pt x="404" y="576"/>
                </a:lnTo>
                <a:lnTo>
                  <a:pt x="423" y="568"/>
                </a:lnTo>
                <a:lnTo>
                  <a:pt x="441" y="564"/>
                </a:lnTo>
                <a:lnTo>
                  <a:pt x="463" y="561"/>
                </a:lnTo>
                <a:lnTo>
                  <a:pt x="482" y="554"/>
                </a:lnTo>
                <a:lnTo>
                  <a:pt x="500" y="547"/>
                </a:lnTo>
                <a:lnTo>
                  <a:pt x="515" y="547"/>
                </a:lnTo>
                <a:lnTo>
                  <a:pt x="529" y="539"/>
                </a:lnTo>
                <a:lnTo>
                  <a:pt x="544" y="535"/>
                </a:lnTo>
                <a:lnTo>
                  <a:pt x="559" y="529"/>
                </a:lnTo>
                <a:lnTo>
                  <a:pt x="570" y="518"/>
                </a:lnTo>
                <a:lnTo>
                  <a:pt x="585" y="510"/>
                </a:lnTo>
                <a:lnTo>
                  <a:pt x="600" y="503"/>
                </a:lnTo>
                <a:lnTo>
                  <a:pt x="614" y="500"/>
                </a:lnTo>
                <a:lnTo>
                  <a:pt x="632" y="481"/>
                </a:lnTo>
                <a:lnTo>
                  <a:pt x="651" y="464"/>
                </a:lnTo>
                <a:lnTo>
                  <a:pt x="666" y="446"/>
                </a:lnTo>
                <a:lnTo>
                  <a:pt x="683" y="435"/>
                </a:lnTo>
                <a:lnTo>
                  <a:pt x="694" y="406"/>
                </a:lnTo>
                <a:lnTo>
                  <a:pt x="691" y="374"/>
                </a:lnTo>
                <a:lnTo>
                  <a:pt x="683" y="345"/>
                </a:lnTo>
                <a:lnTo>
                  <a:pt x="676" y="317"/>
                </a:lnTo>
                <a:lnTo>
                  <a:pt x="657" y="302"/>
                </a:lnTo>
                <a:lnTo>
                  <a:pt x="647" y="276"/>
                </a:lnTo>
                <a:lnTo>
                  <a:pt x="639" y="251"/>
                </a:lnTo>
                <a:lnTo>
                  <a:pt x="632" y="227"/>
                </a:lnTo>
                <a:lnTo>
                  <a:pt x="632" y="215"/>
                </a:lnTo>
                <a:lnTo>
                  <a:pt x="632" y="205"/>
                </a:lnTo>
                <a:lnTo>
                  <a:pt x="639" y="198"/>
                </a:lnTo>
                <a:lnTo>
                  <a:pt x="647" y="195"/>
                </a:lnTo>
                <a:lnTo>
                  <a:pt x="644" y="158"/>
                </a:lnTo>
                <a:lnTo>
                  <a:pt x="644" y="122"/>
                </a:lnTo>
                <a:lnTo>
                  <a:pt x="644" y="86"/>
                </a:lnTo>
                <a:lnTo>
                  <a:pt x="651" y="54"/>
                </a:lnTo>
                <a:lnTo>
                  <a:pt x="666" y="39"/>
                </a:lnTo>
                <a:lnTo>
                  <a:pt x="676" y="32"/>
                </a:lnTo>
                <a:lnTo>
                  <a:pt x="691" y="25"/>
                </a:lnTo>
                <a:lnTo>
                  <a:pt x="709" y="17"/>
                </a:lnTo>
                <a:lnTo>
                  <a:pt x="723" y="14"/>
                </a:lnTo>
                <a:lnTo>
                  <a:pt x="738" y="10"/>
                </a:lnTo>
                <a:lnTo>
                  <a:pt x="753" y="7"/>
                </a:lnTo>
                <a:lnTo>
                  <a:pt x="767" y="0"/>
                </a:lnTo>
                <a:lnTo>
                  <a:pt x="797" y="3"/>
                </a:lnTo>
                <a:lnTo>
                  <a:pt x="823" y="17"/>
                </a:lnTo>
                <a:lnTo>
                  <a:pt x="845" y="39"/>
                </a:lnTo>
                <a:lnTo>
                  <a:pt x="860" y="61"/>
                </a:lnTo>
                <a:lnTo>
                  <a:pt x="882" y="173"/>
                </a:lnTo>
                <a:lnTo>
                  <a:pt x="889" y="183"/>
                </a:lnTo>
                <a:lnTo>
                  <a:pt x="889" y="202"/>
                </a:lnTo>
                <a:lnTo>
                  <a:pt x="889" y="219"/>
                </a:lnTo>
                <a:lnTo>
                  <a:pt x="885" y="234"/>
                </a:lnTo>
                <a:lnTo>
                  <a:pt x="885" y="241"/>
                </a:lnTo>
                <a:lnTo>
                  <a:pt x="885" y="248"/>
                </a:lnTo>
                <a:lnTo>
                  <a:pt x="885" y="256"/>
                </a:lnTo>
                <a:lnTo>
                  <a:pt x="882" y="263"/>
                </a:lnTo>
                <a:lnTo>
                  <a:pt x="867" y="284"/>
                </a:lnTo>
                <a:lnTo>
                  <a:pt x="860" y="305"/>
                </a:lnTo>
                <a:lnTo>
                  <a:pt x="860" y="330"/>
                </a:lnTo>
                <a:lnTo>
                  <a:pt x="860" y="356"/>
                </a:lnTo>
                <a:lnTo>
                  <a:pt x="860" y="371"/>
                </a:lnTo>
                <a:lnTo>
                  <a:pt x="860" y="392"/>
                </a:lnTo>
                <a:lnTo>
                  <a:pt x="863" y="406"/>
                </a:lnTo>
                <a:lnTo>
                  <a:pt x="878" y="417"/>
                </a:lnTo>
                <a:lnTo>
                  <a:pt x="885" y="442"/>
                </a:lnTo>
                <a:lnTo>
                  <a:pt x="904" y="461"/>
                </a:lnTo>
                <a:lnTo>
                  <a:pt x="922" y="474"/>
                </a:lnTo>
                <a:lnTo>
                  <a:pt x="944" y="486"/>
                </a:lnTo>
                <a:lnTo>
                  <a:pt x="947" y="481"/>
                </a:lnTo>
                <a:lnTo>
                  <a:pt x="954" y="481"/>
                </a:lnTo>
                <a:lnTo>
                  <a:pt x="961" y="481"/>
                </a:lnTo>
                <a:lnTo>
                  <a:pt x="969" y="486"/>
                </a:lnTo>
                <a:lnTo>
                  <a:pt x="1002" y="500"/>
                </a:lnTo>
                <a:lnTo>
                  <a:pt x="1039" y="515"/>
                </a:lnTo>
                <a:lnTo>
                  <a:pt x="1072" y="532"/>
                </a:lnTo>
                <a:lnTo>
                  <a:pt x="1105" y="547"/>
                </a:lnTo>
                <a:lnTo>
                  <a:pt x="1134" y="568"/>
                </a:lnTo>
                <a:lnTo>
                  <a:pt x="1167" y="586"/>
                </a:lnTo>
                <a:lnTo>
                  <a:pt x="1196" y="608"/>
                </a:lnTo>
                <a:lnTo>
                  <a:pt x="1226" y="633"/>
                </a:lnTo>
                <a:lnTo>
                  <a:pt x="1236" y="637"/>
                </a:lnTo>
                <a:lnTo>
                  <a:pt x="1248" y="647"/>
                </a:lnTo>
                <a:lnTo>
                  <a:pt x="1258" y="659"/>
                </a:lnTo>
                <a:lnTo>
                  <a:pt x="1266" y="669"/>
                </a:lnTo>
                <a:lnTo>
                  <a:pt x="1248" y="788"/>
                </a:lnTo>
                <a:lnTo>
                  <a:pt x="1240" y="910"/>
                </a:lnTo>
                <a:lnTo>
                  <a:pt x="1236" y="1032"/>
                </a:lnTo>
                <a:lnTo>
                  <a:pt x="1240" y="1150"/>
                </a:lnTo>
                <a:lnTo>
                  <a:pt x="1248" y="1191"/>
                </a:lnTo>
                <a:lnTo>
                  <a:pt x="1251" y="1226"/>
                </a:lnTo>
                <a:lnTo>
                  <a:pt x="1258" y="1262"/>
                </a:lnTo>
                <a:lnTo>
                  <a:pt x="1266" y="1299"/>
                </a:lnTo>
                <a:lnTo>
                  <a:pt x="1266" y="1309"/>
                </a:lnTo>
                <a:lnTo>
                  <a:pt x="1262" y="1320"/>
                </a:lnTo>
                <a:lnTo>
                  <a:pt x="1255" y="1331"/>
                </a:lnTo>
                <a:lnTo>
                  <a:pt x="1248" y="1338"/>
                </a:lnTo>
                <a:lnTo>
                  <a:pt x="1236" y="1399"/>
                </a:lnTo>
                <a:lnTo>
                  <a:pt x="1240" y="1460"/>
                </a:lnTo>
                <a:lnTo>
                  <a:pt x="1233" y="1518"/>
                </a:lnTo>
                <a:lnTo>
                  <a:pt x="1201" y="1568"/>
                </a:lnTo>
                <a:lnTo>
                  <a:pt x="1207" y="1618"/>
                </a:lnTo>
                <a:lnTo>
                  <a:pt x="1214" y="1664"/>
                </a:lnTo>
                <a:lnTo>
                  <a:pt x="1218" y="1708"/>
                </a:lnTo>
                <a:lnTo>
                  <a:pt x="1226" y="1757"/>
                </a:lnTo>
                <a:lnTo>
                  <a:pt x="1218" y="1779"/>
                </a:lnTo>
                <a:lnTo>
                  <a:pt x="1189" y="1804"/>
                </a:lnTo>
                <a:lnTo>
                  <a:pt x="1164" y="1833"/>
                </a:lnTo>
                <a:lnTo>
                  <a:pt x="1138" y="1862"/>
                </a:lnTo>
                <a:lnTo>
                  <a:pt x="1120" y="1898"/>
                </a:lnTo>
                <a:lnTo>
                  <a:pt x="1112" y="1898"/>
                </a:lnTo>
                <a:lnTo>
                  <a:pt x="1116" y="1880"/>
                </a:lnTo>
                <a:lnTo>
                  <a:pt x="1120" y="1862"/>
                </a:lnTo>
                <a:lnTo>
                  <a:pt x="1127" y="1844"/>
                </a:lnTo>
                <a:lnTo>
                  <a:pt x="1127" y="1826"/>
                </a:lnTo>
                <a:lnTo>
                  <a:pt x="1116" y="1823"/>
                </a:lnTo>
                <a:lnTo>
                  <a:pt x="1108" y="1826"/>
                </a:lnTo>
                <a:lnTo>
                  <a:pt x="1098" y="1830"/>
                </a:lnTo>
                <a:lnTo>
                  <a:pt x="1086" y="1837"/>
                </a:lnTo>
                <a:lnTo>
                  <a:pt x="1086" y="1992"/>
                </a:lnTo>
                <a:lnTo>
                  <a:pt x="1105" y="2150"/>
                </a:lnTo>
                <a:lnTo>
                  <a:pt x="1123" y="2304"/>
                </a:lnTo>
                <a:lnTo>
                  <a:pt x="1134" y="2456"/>
                </a:lnTo>
                <a:lnTo>
                  <a:pt x="1152" y="2560"/>
                </a:lnTo>
                <a:lnTo>
                  <a:pt x="1167" y="2665"/>
                </a:lnTo>
                <a:lnTo>
                  <a:pt x="1186" y="2772"/>
                </a:lnTo>
                <a:lnTo>
                  <a:pt x="1211" y="2876"/>
                </a:lnTo>
                <a:lnTo>
                  <a:pt x="1218" y="2895"/>
                </a:lnTo>
                <a:lnTo>
                  <a:pt x="1223" y="2912"/>
                </a:lnTo>
                <a:lnTo>
                  <a:pt x="1218" y="2931"/>
                </a:lnTo>
                <a:lnTo>
                  <a:pt x="1223" y="2948"/>
                </a:lnTo>
                <a:lnTo>
                  <a:pt x="1255" y="3005"/>
                </a:lnTo>
                <a:lnTo>
                  <a:pt x="1251" y="3039"/>
                </a:lnTo>
                <a:lnTo>
                  <a:pt x="1255" y="3068"/>
                </a:lnTo>
                <a:lnTo>
                  <a:pt x="1258" y="3100"/>
                </a:lnTo>
                <a:lnTo>
                  <a:pt x="1262" y="3129"/>
                </a:lnTo>
                <a:lnTo>
                  <a:pt x="1262" y="3157"/>
                </a:lnTo>
                <a:lnTo>
                  <a:pt x="1277" y="3171"/>
                </a:lnTo>
                <a:lnTo>
                  <a:pt x="1295" y="3190"/>
                </a:lnTo>
                <a:lnTo>
                  <a:pt x="1302" y="3215"/>
                </a:lnTo>
                <a:lnTo>
                  <a:pt x="1310" y="3244"/>
                </a:lnTo>
                <a:lnTo>
                  <a:pt x="1329" y="3269"/>
                </a:lnTo>
                <a:lnTo>
                  <a:pt x="1346" y="3290"/>
                </a:lnTo>
                <a:lnTo>
                  <a:pt x="1368" y="3308"/>
                </a:lnTo>
                <a:lnTo>
                  <a:pt x="1395" y="3327"/>
                </a:lnTo>
                <a:lnTo>
                  <a:pt x="1420" y="3344"/>
                </a:lnTo>
                <a:lnTo>
                  <a:pt x="1442" y="3362"/>
                </a:lnTo>
                <a:lnTo>
                  <a:pt x="1464" y="3383"/>
                </a:lnTo>
                <a:lnTo>
                  <a:pt x="1449" y="3398"/>
                </a:lnTo>
                <a:lnTo>
                  <a:pt x="1430" y="3402"/>
                </a:lnTo>
                <a:lnTo>
                  <a:pt x="1409" y="3402"/>
                </a:lnTo>
                <a:lnTo>
                  <a:pt x="1390" y="3408"/>
                </a:lnTo>
                <a:lnTo>
                  <a:pt x="1376" y="3408"/>
                </a:lnTo>
                <a:lnTo>
                  <a:pt x="1365" y="3412"/>
                </a:lnTo>
                <a:lnTo>
                  <a:pt x="1354" y="3417"/>
                </a:lnTo>
                <a:lnTo>
                  <a:pt x="1343" y="3420"/>
                </a:lnTo>
                <a:lnTo>
                  <a:pt x="1317" y="3420"/>
                </a:lnTo>
                <a:lnTo>
                  <a:pt x="1295" y="3417"/>
                </a:lnTo>
                <a:lnTo>
                  <a:pt x="1270" y="3417"/>
                </a:lnTo>
                <a:lnTo>
                  <a:pt x="1248" y="3412"/>
                </a:lnTo>
                <a:lnTo>
                  <a:pt x="1223" y="3405"/>
                </a:lnTo>
                <a:lnTo>
                  <a:pt x="1201" y="3398"/>
                </a:lnTo>
                <a:lnTo>
                  <a:pt x="1179" y="3391"/>
                </a:lnTo>
                <a:lnTo>
                  <a:pt x="1160" y="3376"/>
                </a:lnTo>
                <a:lnTo>
                  <a:pt x="1157" y="3376"/>
                </a:lnTo>
                <a:lnTo>
                  <a:pt x="1152" y="3380"/>
                </a:lnTo>
                <a:lnTo>
                  <a:pt x="1149" y="3383"/>
                </a:lnTo>
                <a:lnTo>
                  <a:pt x="1145" y="3388"/>
                </a:lnTo>
                <a:lnTo>
                  <a:pt x="1145" y="3391"/>
                </a:lnTo>
                <a:lnTo>
                  <a:pt x="1120" y="3388"/>
                </a:lnTo>
                <a:lnTo>
                  <a:pt x="1094" y="3383"/>
                </a:lnTo>
                <a:lnTo>
                  <a:pt x="1064" y="3376"/>
                </a:lnTo>
                <a:lnTo>
                  <a:pt x="1039" y="3376"/>
                </a:lnTo>
                <a:lnTo>
                  <a:pt x="1032" y="3344"/>
                </a:lnTo>
                <a:lnTo>
                  <a:pt x="1020" y="3312"/>
                </a:lnTo>
                <a:lnTo>
                  <a:pt x="1002" y="3286"/>
                </a:lnTo>
                <a:lnTo>
                  <a:pt x="976" y="3265"/>
                </a:lnTo>
                <a:lnTo>
                  <a:pt x="976" y="3232"/>
                </a:lnTo>
                <a:lnTo>
                  <a:pt x="973" y="3204"/>
                </a:lnTo>
                <a:lnTo>
                  <a:pt x="961" y="3171"/>
                </a:lnTo>
                <a:lnTo>
                  <a:pt x="958" y="3142"/>
                </a:lnTo>
                <a:lnTo>
                  <a:pt x="926" y="3096"/>
                </a:lnTo>
                <a:lnTo>
                  <a:pt x="911" y="3042"/>
                </a:lnTo>
                <a:lnTo>
                  <a:pt x="907" y="2992"/>
                </a:lnTo>
                <a:lnTo>
                  <a:pt x="914" y="2934"/>
                </a:lnTo>
                <a:lnTo>
                  <a:pt x="914" y="2909"/>
                </a:lnTo>
                <a:lnTo>
                  <a:pt x="911" y="2883"/>
                </a:lnTo>
                <a:lnTo>
                  <a:pt x="904" y="2858"/>
                </a:lnTo>
                <a:lnTo>
                  <a:pt x="900" y="2837"/>
                </a:lnTo>
                <a:lnTo>
                  <a:pt x="882" y="2643"/>
                </a:lnTo>
                <a:lnTo>
                  <a:pt x="874" y="2614"/>
                </a:lnTo>
                <a:lnTo>
                  <a:pt x="870" y="2582"/>
                </a:lnTo>
                <a:lnTo>
                  <a:pt x="867" y="2553"/>
                </a:lnTo>
                <a:lnTo>
                  <a:pt x="860" y="2524"/>
                </a:lnTo>
                <a:lnTo>
                  <a:pt x="833" y="2365"/>
                </a:lnTo>
                <a:lnTo>
                  <a:pt x="808" y="2207"/>
                </a:lnTo>
                <a:lnTo>
                  <a:pt x="786" y="2049"/>
                </a:lnTo>
                <a:lnTo>
                  <a:pt x="767" y="1891"/>
                </a:lnTo>
                <a:lnTo>
                  <a:pt x="760" y="1884"/>
                </a:lnTo>
                <a:lnTo>
                  <a:pt x="757" y="1906"/>
                </a:lnTo>
                <a:lnTo>
                  <a:pt x="760" y="1923"/>
                </a:lnTo>
                <a:lnTo>
                  <a:pt x="760" y="1941"/>
                </a:lnTo>
                <a:lnTo>
                  <a:pt x="757" y="1963"/>
                </a:lnTo>
                <a:lnTo>
                  <a:pt x="735" y="2106"/>
                </a:lnTo>
                <a:lnTo>
                  <a:pt x="720" y="2255"/>
                </a:lnTo>
                <a:lnTo>
                  <a:pt x="709" y="2402"/>
                </a:lnTo>
                <a:lnTo>
                  <a:pt x="713" y="2553"/>
                </a:lnTo>
                <a:lnTo>
                  <a:pt x="720" y="2567"/>
                </a:lnTo>
                <a:lnTo>
                  <a:pt x="720" y="2582"/>
                </a:lnTo>
                <a:lnTo>
                  <a:pt x="720" y="2596"/>
                </a:lnTo>
                <a:lnTo>
                  <a:pt x="728" y="2610"/>
                </a:lnTo>
                <a:lnTo>
                  <a:pt x="698" y="2719"/>
                </a:lnTo>
                <a:lnTo>
                  <a:pt x="688" y="2834"/>
                </a:lnTo>
                <a:lnTo>
                  <a:pt x="688" y="2944"/>
                </a:lnTo>
                <a:lnTo>
                  <a:pt x="688" y="3049"/>
                </a:lnTo>
                <a:lnTo>
                  <a:pt x="672" y="3078"/>
                </a:lnTo>
                <a:lnTo>
                  <a:pt x="661" y="3107"/>
                </a:lnTo>
                <a:lnTo>
                  <a:pt x="657" y="3136"/>
                </a:lnTo>
                <a:lnTo>
                  <a:pt x="657" y="3168"/>
                </a:lnTo>
                <a:lnTo>
                  <a:pt x="654" y="3183"/>
                </a:lnTo>
                <a:lnTo>
                  <a:pt x="651" y="3197"/>
                </a:lnTo>
                <a:lnTo>
                  <a:pt x="651" y="3212"/>
                </a:lnTo>
                <a:lnTo>
                  <a:pt x="651" y="3225"/>
                </a:lnTo>
                <a:lnTo>
                  <a:pt x="647" y="3229"/>
                </a:lnTo>
                <a:lnTo>
                  <a:pt x="647" y="3244"/>
                </a:lnTo>
                <a:lnTo>
                  <a:pt x="644" y="3261"/>
                </a:lnTo>
                <a:lnTo>
                  <a:pt x="644" y="3276"/>
                </a:lnTo>
                <a:lnTo>
                  <a:pt x="647" y="3290"/>
                </a:lnTo>
                <a:lnTo>
                  <a:pt x="607" y="3308"/>
                </a:lnTo>
                <a:lnTo>
                  <a:pt x="585" y="3305"/>
                </a:lnTo>
                <a:lnTo>
                  <a:pt x="566" y="3308"/>
                </a:lnTo>
                <a:lnTo>
                  <a:pt x="548" y="3312"/>
                </a:lnTo>
                <a:lnTo>
                  <a:pt x="529" y="3319"/>
                </a:lnTo>
                <a:lnTo>
                  <a:pt x="511" y="3327"/>
                </a:lnTo>
                <a:lnTo>
                  <a:pt x="493" y="3334"/>
                </a:lnTo>
                <a:lnTo>
                  <a:pt x="478" y="3344"/>
                </a:lnTo>
                <a:lnTo>
                  <a:pt x="460" y="3347"/>
                </a:lnTo>
                <a:lnTo>
                  <a:pt x="431" y="3347"/>
                </a:lnTo>
                <a:lnTo>
                  <a:pt x="401" y="3347"/>
                </a:lnTo>
                <a:lnTo>
                  <a:pt x="376" y="3347"/>
                </a:lnTo>
                <a:lnTo>
                  <a:pt x="347" y="3347"/>
                </a:lnTo>
                <a:lnTo>
                  <a:pt x="321" y="3347"/>
                </a:lnTo>
                <a:lnTo>
                  <a:pt x="291" y="3347"/>
                </a:lnTo>
                <a:lnTo>
                  <a:pt x="266" y="3347"/>
                </a:lnTo>
                <a:lnTo>
                  <a:pt x="237" y="3344"/>
                </a:lnTo>
                <a:lnTo>
                  <a:pt x="232" y="3341"/>
                </a:lnTo>
                <a:lnTo>
                  <a:pt x="232" y="3337"/>
                </a:lnTo>
                <a:lnTo>
                  <a:pt x="237" y="3334"/>
                </a:lnTo>
                <a:lnTo>
                  <a:pt x="237" y="3330"/>
                </a:lnTo>
                <a:lnTo>
                  <a:pt x="237" y="3327"/>
                </a:lnTo>
                <a:lnTo>
                  <a:pt x="247" y="3327"/>
                </a:lnTo>
                <a:lnTo>
                  <a:pt x="251" y="3322"/>
                </a:lnTo>
                <a:lnTo>
                  <a:pt x="259" y="3319"/>
                </a:lnTo>
                <a:lnTo>
                  <a:pt x="266" y="3312"/>
                </a:lnTo>
                <a:lnTo>
                  <a:pt x="291" y="3298"/>
                </a:lnTo>
                <a:lnTo>
                  <a:pt x="313" y="3283"/>
                </a:lnTo>
                <a:lnTo>
                  <a:pt x="335" y="3265"/>
                </a:lnTo>
                <a:lnTo>
                  <a:pt x="357" y="3247"/>
                </a:lnTo>
                <a:lnTo>
                  <a:pt x="350" y="3244"/>
                </a:lnTo>
                <a:lnTo>
                  <a:pt x="343" y="3240"/>
                </a:lnTo>
                <a:lnTo>
                  <a:pt x="335" y="3232"/>
                </a:lnTo>
                <a:lnTo>
                  <a:pt x="335" y="3222"/>
                </a:lnTo>
                <a:lnTo>
                  <a:pt x="357" y="3197"/>
                </a:lnTo>
                <a:lnTo>
                  <a:pt x="369" y="3168"/>
                </a:lnTo>
                <a:lnTo>
                  <a:pt x="372" y="3136"/>
                </a:lnTo>
                <a:lnTo>
                  <a:pt x="372" y="3107"/>
                </a:lnTo>
                <a:lnTo>
                  <a:pt x="387" y="3103"/>
                </a:lnTo>
                <a:lnTo>
                  <a:pt x="397" y="3092"/>
                </a:lnTo>
                <a:lnTo>
                  <a:pt x="404" y="3081"/>
                </a:lnTo>
                <a:lnTo>
                  <a:pt x="413" y="3068"/>
                </a:lnTo>
                <a:lnTo>
                  <a:pt x="419" y="2992"/>
                </a:lnTo>
                <a:lnTo>
                  <a:pt x="438" y="2916"/>
                </a:lnTo>
                <a:lnTo>
                  <a:pt x="453" y="2844"/>
                </a:lnTo>
                <a:lnTo>
                  <a:pt x="460" y="2768"/>
                </a:lnTo>
                <a:lnTo>
                  <a:pt x="471" y="2607"/>
                </a:lnTo>
                <a:lnTo>
                  <a:pt x="467" y="2448"/>
                </a:lnTo>
                <a:lnTo>
                  <a:pt x="460" y="2287"/>
                </a:lnTo>
                <a:lnTo>
                  <a:pt x="463" y="2128"/>
                </a:lnTo>
                <a:lnTo>
                  <a:pt x="460" y="1988"/>
                </a:lnTo>
                <a:lnTo>
                  <a:pt x="453" y="1977"/>
                </a:lnTo>
                <a:lnTo>
                  <a:pt x="431" y="1970"/>
                </a:lnTo>
                <a:lnTo>
                  <a:pt x="409" y="1955"/>
                </a:lnTo>
                <a:lnTo>
                  <a:pt x="382" y="1935"/>
                </a:lnTo>
                <a:lnTo>
                  <a:pt x="369" y="1909"/>
                </a:lnTo>
                <a:lnTo>
                  <a:pt x="361" y="1869"/>
                </a:lnTo>
                <a:lnTo>
                  <a:pt x="372" y="1815"/>
                </a:lnTo>
                <a:lnTo>
                  <a:pt x="404" y="1743"/>
                </a:lnTo>
                <a:lnTo>
                  <a:pt x="401" y="1667"/>
                </a:lnTo>
                <a:lnTo>
                  <a:pt x="401" y="1596"/>
                </a:lnTo>
                <a:lnTo>
                  <a:pt x="401" y="1525"/>
                </a:lnTo>
                <a:lnTo>
                  <a:pt x="397" y="1450"/>
                </a:lnTo>
                <a:lnTo>
                  <a:pt x="391" y="1460"/>
                </a:lnTo>
                <a:lnTo>
                  <a:pt x="387" y="1472"/>
                </a:lnTo>
                <a:lnTo>
                  <a:pt x="382" y="1485"/>
                </a:lnTo>
                <a:lnTo>
                  <a:pt x="379" y="1500"/>
                </a:lnTo>
                <a:lnTo>
                  <a:pt x="365" y="1540"/>
                </a:lnTo>
                <a:lnTo>
                  <a:pt x="343" y="1575"/>
                </a:lnTo>
                <a:lnTo>
                  <a:pt x="317" y="1606"/>
                </a:lnTo>
                <a:lnTo>
                  <a:pt x="299" y="1647"/>
                </a:lnTo>
                <a:lnTo>
                  <a:pt x="284" y="1664"/>
                </a:lnTo>
                <a:lnTo>
                  <a:pt x="269" y="1686"/>
                </a:lnTo>
                <a:lnTo>
                  <a:pt x="251" y="1700"/>
                </a:lnTo>
                <a:lnTo>
                  <a:pt x="229" y="1708"/>
                </a:lnTo>
                <a:lnTo>
                  <a:pt x="203" y="1728"/>
                </a:lnTo>
                <a:lnTo>
                  <a:pt x="181" y="1747"/>
                </a:lnTo>
                <a:lnTo>
                  <a:pt x="156" y="1769"/>
                </a:lnTo>
                <a:lnTo>
                  <a:pt x="134" y="1791"/>
                </a:lnTo>
                <a:lnTo>
                  <a:pt x="131" y="1798"/>
                </a:lnTo>
                <a:lnTo>
                  <a:pt x="131" y="1804"/>
                </a:lnTo>
                <a:lnTo>
                  <a:pt x="131" y="1811"/>
                </a:lnTo>
                <a:lnTo>
                  <a:pt x="127" y="1819"/>
                </a:lnTo>
                <a:lnTo>
                  <a:pt x="134" y="1823"/>
                </a:lnTo>
                <a:lnTo>
                  <a:pt x="141" y="1815"/>
                </a:lnTo>
                <a:lnTo>
                  <a:pt x="144" y="1811"/>
                </a:lnTo>
                <a:lnTo>
                  <a:pt x="153" y="1819"/>
                </a:lnTo>
                <a:lnTo>
                  <a:pt x="95" y="1862"/>
                </a:lnTo>
                <a:lnTo>
                  <a:pt x="54" y="1887"/>
                </a:lnTo>
                <a:lnTo>
                  <a:pt x="25" y="1898"/>
                </a:lnTo>
                <a:lnTo>
                  <a:pt x="7" y="1891"/>
                </a:lnTo>
                <a:lnTo>
                  <a:pt x="0" y="1877"/>
                </a:lnTo>
                <a:lnTo>
                  <a:pt x="3" y="1844"/>
                </a:lnTo>
                <a:lnTo>
                  <a:pt x="14" y="1804"/>
                </a:lnTo>
                <a:lnTo>
                  <a:pt x="32" y="1757"/>
                </a:lnTo>
                <a:lnTo>
                  <a:pt x="54" y="1740"/>
                </a:lnTo>
                <a:lnTo>
                  <a:pt x="73" y="1718"/>
                </a:lnTo>
                <a:lnTo>
                  <a:pt x="95" y="1696"/>
                </a:lnTo>
                <a:lnTo>
                  <a:pt x="113" y="1671"/>
                </a:lnTo>
                <a:lnTo>
                  <a:pt x="105" y="1664"/>
                </a:lnTo>
                <a:lnTo>
                  <a:pt x="105" y="1657"/>
                </a:lnTo>
                <a:lnTo>
                  <a:pt x="105" y="1654"/>
                </a:lnTo>
                <a:lnTo>
                  <a:pt x="113" y="1647"/>
                </a:lnTo>
                <a:lnTo>
                  <a:pt x="117" y="1639"/>
                </a:lnTo>
                <a:lnTo>
                  <a:pt x="110" y="1632"/>
                </a:lnTo>
                <a:lnTo>
                  <a:pt x="110" y="1625"/>
                </a:lnTo>
                <a:lnTo>
                  <a:pt x="113" y="1613"/>
                </a:lnTo>
                <a:lnTo>
                  <a:pt x="117" y="1606"/>
                </a:lnTo>
                <a:lnTo>
                  <a:pt x="124" y="1589"/>
                </a:lnTo>
                <a:lnTo>
                  <a:pt x="127" y="158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8575">
            <a:solidFill>
              <a:srgbClr val="FFFF00"/>
            </a:solidFill>
            <a:round/>
            <a:headEnd/>
            <a:tailEnd/>
          </a:ln>
          <a:effectLst>
            <a:outerShdw sy="-50000" kx="-2453608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pl-PL">
              <a:cs typeface="+mn-cs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4811798" y="2789557"/>
            <a:ext cx="714380" cy="1571636"/>
            <a:chOff x="4895856" y="2857496"/>
            <a:chExt cx="714380" cy="1571636"/>
          </a:xfrm>
        </p:grpSpPr>
        <p:sp>
          <p:nvSpPr>
            <p:cNvPr id="18" name="32-Point Star 17"/>
            <p:cNvSpPr>
              <a:spLocks/>
            </p:cNvSpPr>
            <p:nvPr/>
          </p:nvSpPr>
          <p:spPr>
            <a:xfrm>
              <a:off x="5110170" y="2857496"/>
              <a:ext cx="357190" cy="428628"/>
            </a:xfrm>
            <a:prstGeom prst="star32">
              <a:avLst>
                <a:gd name="adj" fmla="val 12282"/>
              </a:avLst>
            </a:prstGeom>
            <a:gradFill flip="none" rotWithShape="1">
              <a:gsLst>
                <a:gs pos="14000">
                  <a:schemeClr val="bg1"/>
                </a:gs>
                <a:gs pos="43000">
                  <a:srgbClr val="FFC000"/>
                </a:gs>
                <a:gs pos="71000">
                  <a:srgbClr val="FFFF00"/>
                </a:gs>
                <a:gs pos="93000">
                  <a:srgbClr val="FFFF00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9" name="32-Point Star 18"/>
            <p:cNvSpPr>
              <a:spLocks/>
            </p:cNvSpPr>
            <p:nvPr/>
          </p:nvSpPr>
          <p:spPr>
            <a:xfrm>
              <a:off x="4895856" y="3714752"/>
              <a:ext cx="357190" cy="428628"/>
            </a:xfrm>
            <a:prstGeom prst="star32">
              <a:avLst>
                <a:gd name="adj" fmla="val 12282"/>
              </a:avLst>
            </a:prstGeom>
            <a:gradFill flip="none" rotWithShape="1">
              <a:gsLst>
                <a:gs pos="14000">
                  <a:schemeClr val="bg1"/>
                </a:gs>
                <a:gs pos="43000">
                  <a:srgbClr val="FFC000"/>
                </a:gs>
                <a:gs pos="71000">
                  <a:srgbClr val="FFFF00"/>
                </a:gs>
                <a:gs pos="93000">
                  <a:srgbClr val="FFFF00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" name="32-Point Star 19"/>
            <p:cNvSpPr>
              <a:spLocks/>
            </p:cNvSpPr>
            <p:nvPr/>
          </p:nvSpPr>
          <p:spPr>
            <a:xfrm>
              <a:off x="5253046" y="4000504"/>
              <a:ext cx="357190" cy="428628"/>
            </a:xfrm>
            <a:prstGeom prst="star32">
              <a:avLst>
                <a:gd name="adj" fmla="val 12282"/>
              </a:avLst>
            </a:prstGeom>
            <a:gradFill flip="none" rotWithShape="1">
              <a:gsLst>
                <a:gs pos="14000">
                  <a:schemeClr val="bg1"/>
                </a:gs>
                <a:gs pos="43000">
                  <a:srgbClr val="FFC000"/>
                </a:gs>
                <a:gs pos="71000">
                  <a:srgbClr val="FFFF00"/>
                </a:gs>
                <a:gs pos="93000">
                  <a:srgbClr val="FFFF00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" name="32-Point Star 20"/>
            <p:cNvSpPr>
              <a:spLocks/>
            </p:cNvSpPr>
            <p:nvPr/>
          </p:nvSpPr>
          <p:spPr>
            <a:xfrm>
              <a:off x="5110170" y="3000372"/>
              <a:ext cx="357190" cy="428628"/>
            </a:xfrm>
            <a:prstGeom prst="star32">
              <a:avLst>
                <a:gd name="adj" fmla="val 12282"/>
              </a:avLst>
            </a:prstGeom>
            <a:gradFill flip="none" rotWithShape="1">
              <a:gsLst>
                <a:gs pos="14000">
                  <a:schemeClr val="bg1"/>
                </a:gs>
                <a:gs pos="43000">
                  <a:srgbClr val="FFC000"/>
                </a:gs>
                <a:gs pos="71000">
                  <a:srgbClr val="FFFF00"/>
                </a:gs>
                <a:gs pos="93000">
                  <a:srgbClr val="FFFF00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8" name="32-Point Star 27"/>
          <p:cNvSpPr/>
          <p:nvPr/>
        </p:nvSpPr>
        <p:spPr>
          <a:xfrm>
            <a:off x="2184787" y="802657"/>
            <a:ext cx="5887675" cy="1268467"/>
          </a:xfrm>
          <a:prstGeom prst="star32">
            <a:avLst>
              <a:gd name="adj" fmla="val 24009"/>
            </a:avLst>
          </a:prstGeom>
          <a:gradFill flip="none" rotWithShape="1">
            <a:gsLst>
              <a:gs pos="14000">
                <a:schemeClr val="accent1">
                  <a:tint val="66000"/>
                  <a:satMod val="160000"/>
                </a:schemeClr>
              </a:gs>
              <a:gs pos="43000">
                <a:schemeClr val="tx2">
                  <a:lumMod val="75000"/>
                </a:schemeClr>
              </a:gs>
              <a:gs pos="71000">
                <a:srgbClr val="FFFF00"/>
              </a:gs>
              <a:gs pos="93000">
                <a:schemeClr val="tx2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ln w="12700">
                  <a:solidFill>
                    <a:schemeClr val="tx1">
                      <a:alpha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Promieniowanie kosmiczne</a:t>
            </a:r>
            <a:endParaRPr lang="en-US" sz="2000" b="1" dirty="0">
              <a:ln w="12700">
                <a:solidFill>
                  <a:schemeClr val="tx1">
                    <a:alpha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8204" y="4307289"/>
            <a:ext cx="2857520" cy="2094051"/>
            <a:chOff x="0" y="4072080"/>
            <a:chExt cx="2857520" cy="2094051"/>
          </a:xfrm>
        </p:grpSpPr>
        <p:grpSp>
          <p:nvGrpSpPr>
            <p:cNvPr id="30" name="Group 41"/>
            <p:cNvGrpSpPr/>
            <p:nvPr/>
          </p:nvGrpSpPr>
          <p:grpSpPr>
            <a:xfrm>
              <a:off x="0" y="4286533"/>
              <a:ext cx="2857520" cy="1879598"/>
              <a:chOff x="428596" y="2803522"/>
              <a:chExt cx="2743200" cy="2236788"/>
            </a:xfrm>
          </p:grpSpPr>
          <p:grpSp>
            <p:nvGrpSpPr>
              <p:cNvPr id="32" name="Group 48"/>
              <p:cNvGrpSpPr>
                <a:grpSpLocks/>
              </p:cNvGrpSpPr>
              <p:nvPr/>
            </p:nvGrpSpPr>
            <p:grpSpPr bwMode="auto">
              <a:xfrm>
                <a:off x="428596" y="2803522"/>
                <a:ext cx="2743200" cy="2236788"/>
                <a:chOff x="0" y="2570"/>
                <a:chExt cx="1728" cy="1409"/>
              </a:xfrm>
            </p:grpSpPr>
            <p:pic>
              <p:nvPicPr>
                <p:cNvPr id="37" name="Picture 36" descr="j0292198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0" y="2570"/>
                  <a:ext cx="1728" cy="1409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38" name="AutoShape 39"/>
                <p:cNvSpPr>
                  <a:spLocks noChangeAspect="1" noChangeArrowheads="1"/>
                </p:cNvSpPr>
                <p:nvPr/>
              </p:nvSpPr>
              <p:spPr bwMode="auto">
                <a:xfrm>
                  <a:off x="585" y="3465"/>
                  <a:ext cx="181" cy="181"/>
                </a:xfrm>
                <a:prstGeom prst="star32">
                  <a:avLst>
                    <a:gd name="adj" fmla="val 37500"/>
                  </a:avLst>
                </a:prstGeom>
                <a:gradFill rotWithShape="0">
                  <a:gsLst>
                    <a:gs pos="0">
                      <a:srgbClr val="FFFFFF"/>
                    </a:gs>
                    <a:gs pos="49000">
                      <a:schemeClr val="tx2">
                        <a:lumMod val="60000"/>
                        <a:lumOff val="40000"/>
                      </a:schemeClr>
                    </a:gs>
                    <a:gs pos="42000">
                      <a:srgbClr val="BC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3" name="AutoShape 39"/>
              <p:cNvSpPr>
                <a:spLocks noChangeAspect="1" noChangeArrowheads="1"/>
              </p:cNvSpPr>
              <p:nvPr/>
            </p:nvSpPr>
            <p:spPr bwMode="auto">
              <a:xfrm>
                <a:off x="857224" y="4429132"/>
                <a:ext cx="287338" cy="287338"/>
              </a:xfrm>
              <a:prstGeom prst="star32">
                <a:avLst>
                  <a:gd name="adj" fmla="val 37500"/>
                </a:avLst>
              </a:prstGeom>
              <a:gradFill rotWithShape="0">
                <a:gsLst>
                  <a:gs pos="0">
                    <a:srgbClr val="FFFFFF"/>
                  </a:gs>
                  <a:gs pos="49000">
                    <a:schemeClr val="tx2">
                      <a:lumMod val="60000"/>
                      <a:lumOff val="40000"/>
                    </a:schemeClr>
                  </a:gs>
                  <a:gs pos="42000">
                    <a:srgbClr val="BC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AutoShape 39"/>
              <p:cNvSpPr>
                <a:spLocks noChangeAspect="1" noChangeArrowheads="1"/>
              </p:cNvSpPr>
              <p:nvPr/>
            </p:nvSpPr>
            <p:spPr bwMode="auto">
              <a:xfrm>
                <a:off x="2571736" y="4286256"/>
                <a:ext cx="287338" cy="287338"/>
              </a:xfrm>
              <a:prstGeom prst="star32">
                <a:avLst>
                  <a:gd name="adj" fmla="val 37500"/>
                </a:avLst>
              </a:prstGeom>
              <a:gradFill rotWithShape="0">
                <a:gsLst>
                  <a:gs pos="0">
                    <a:srgbClr val="FFFFFF"/>
                  </a:gs>
                  <a:gs pos="49000">
                    <a:schemeClr val="tx2">
                      <a:lumMod val="60000"/>
                      <a:lumOff val="40000"/>
                    </a:schemeClr>
                  </a:gs>
                  <a:gs pos="42000">
                    <a:srgbClr val="BC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AutoShape 39"/>
              <p:cNvSpPr>
                <a:spLocks noChangeAspect="1" noChangeArrowheads="1"/>
              </p:cNvSpPr>
              <p:nvPr/>
            </p:nvSpPr>
            <p:spPr bwMode="auto">
              <a:xfrm>
                <a:off x="1928794" y="4643446"/>
                <a:ext cx="287338" cy="287338"/>
              </a:xfrm>
              <a:prstGeom prst="star32">
                <a:avLst>
                  <a:gd name="adj" fmla="val 37500"/>
                </a:avLst>
              </a:prstGeom>
              <a:gradFill rotWithShape="0">
                <a:gsLst>
                  <a:gs pos="0">
                    <a:srgbClr val="FFFFFF"/>
                  </a:gs>
                  <a:gs pos="49000">
                    <a:schemeClr val="tx2">
                      <a:lumMod val="60000"/>
                      <a:lumOff val="40000"/>
                    </a:schemeClr>
                  </a:gs>
                  <a:gs pos="42000">
                    <a:srgbClr val="BC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32-Point Star 35"/>
              <p:cNvSpPr>
                <a:spLocks/>
              </p:cNvSpPr>
              <p:nvPr/>
            </p:nvSpPr>
            <p:spPr>
              <a:xfrm>
                <a:off x="2143065" y="3738508"/>
                <a:ext cx="571504" cy="571504"/>
              </a:xfrm>
              <a:prstGeom prst="star32">
                <a:avLst>
                  <a:gd name="adj" fmla="val 12282"/>
                </a:avLst>
              </a:prstGeom>
              <a:gradFill flip="none" rotWithShape="1">
                <a:gsLst>
                  <a:gs pos="14000">
                    <a:schemeClr val="bg1"/>
                  </a:gs>
                  <a:gs pos="43000">
                    <a:srgbClr val="FFC000"/>
                  </a:gs>
                  <a:gs pos="71000">
                    <a:srgbClr val="FF0000"/>
                  </a:gs>
                  <a:gs pos="93000">
                    <a:srgbClr val="FFFF00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1" name="Rectangle 45"/>
            <p:cNvSpPr>
              <a:spLocks noChangeArrowheads="1"/>
            </p:cNvSpPr>
            <p:nvPr/>
          </p:nvSpPr>
          <p:spPr bwMode="auto">
            <a:xfrm>
              <a:off x="0" y="4072080"/>
              <a:ext cx="2857488" cy="1528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lnSpc>
                  <a:spcPts val="2000"/>
                </a:lnSpc>
                <a:spcBef>
                  <a:spcPct val="50000"/>
                </a:spcBef>
                <a:defRPr/>
              </a:pPr>
              <a:r>
                <a:rPr lang="pl-PL" sz="2000" spc="50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Izotopy  promieniotwórcze w wodzie </a:t>
              </a:r>
            </a:p>
            <a:p>
              <a:pPr algn="ctr">
                <a:lnSpc>
                  <a:spcPts val="2000"/>
                </a:lnSpc>
                <a:spcBef>
                  <a:spcPct val="50000"/>
                </a:spcBef>
                <a:defRPr/>
              </a:pPr>
              <a:r>
                <a:rPr lang="pl-PL" sz="2000" spc="50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(</a:t>
              </a:r>
              <a:r>
                <a:rPr lang="pl-PL" sz="1600" spc="50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rzeki, jeziora, studnie, woda morska</a:t>
              </a:r>
            </a:p>
          </p:txBody>
        </p:sp>
      </p:grpSp>
      <p:pic>
        <p:nvPicPr>
          <p:cNvPr id="39" name="Picture 35" descr="MCj01558150000[1]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53209" y="4288442"/>
            <a:ext cx="1989006" cy="116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43"/>
          <p:cNvSpPr>
            <a:spLocks noChangeArrowheads="1"/>
          </p:cNvSpPr>
          <p:nvPr/>
        </p:nvSpPr>
        <p:spPr bwMode="auto">
          <a:xfrm>
            <a:off x="6643702" y="1571612"/>
            <a:ext cx="2305050" cy="352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spcBef>
                <a:spcPct val="50000"/>
              </a:spcBef>
              <a:defRPr/>
            </a:pPr>
            <a:r>
              <a:rPr lang="pl-PL" sz="2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Źródła sztuczne:</a:t>
            </a:r>
          </a:p>
        </p:txBody>
      </p:sp>
      <p:pic>
        <p:nvPicPr>
          <p:cNvPr id="1026" name="Picture 2" descr="C:\Documents and Settings\Pawel\Local Settings\Temporary Internet Files\Content.IE5\2V6ALCNZ\MPj04243690000[1]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4500570"/>
            <a:ext cx="571504" cy="365767"/>
          </a:xfrm>
          <a:prstGeom prst="rect">
            <a:avLst/>
          </a:prstGeom>
          <a:noFill/>
        </p:spPr>
      </p:pic>
      <p:pic>
        <p:nvPicPr>
          <p:cNvPr id="1030" name="Picture 6" descr="C:\Documents and Settings\Pawel\Local Settings\Temporary Internet Files\Content.IE5\2V6ALCNZ\MPj04373570000[1].jpg"/>
          <p:cNvPicPr>
            <a:picLocks noChangeAspect="1" noChangeArrowheads="1"/>
          </p:cNvPicPr>
          <p:nvPr/>
        </p:nvPicPr>
        <p:blipFill>
          <a:blip r:embed="rId10" cstate="print"/>
          <a:srcRect l="3125" t="58929" r="7519"/>
          <a:stretch>
            <a:fillRect/>
          </a:stretch>
        </p:blipFill>
        <p:spPr bwMode="auto">
          <a:xfrm>
            <a:off x="2714612" y="5500702"/>
            <a:ext cx="428628" cy="200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" name="Picture 6" descr="C:\Documents and Settings\Pawel\Local Settings\Temporary Internet Files\Content.IE5\2V6ALCNZ\MPj04373570000[1].jpg"/>
          <p:cNvPicPr>
            <a:picLocks noChangeAspect="1" noChangeArrowheads="1"/>
          </p:cNvPicPr>
          <p:nvPr/>
        </p:nvPicPr>
        <p:blipFill>
          <a:blip r:embed="rId11" cstate="print"/>
          <a:srcRect l="3125" t="58929" r="7519"/>
          <a:stretch>
            <a:fillRect/>
          </a:stretch>
        </p:blipFill>
        <p:spPr bwMode="auto">
          <a:xfrm>
            <a:off x="3143240" y="5429264"/>
            <a:ext cx="428628" cy="271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2" name="Picture 6" descr="C:\Documents and Settings\Pawel\Local Settings\Temporary Internet Files\Content.IE5\2V6ALCNZ\MPj04373570000[1].jpg"/>
          <p:cNvPicPr>
            <a:picLocks noChangeAspect="1" noChangeArrowheads="1"/>
          </p:cNvPicPr>
          <p:nvPr/>
        </p:nvPicPr>
        <p:blipFill>
          <a:blip r:embed="rId11" cstate="print"/>
          <a:srcRect l="3125" t="58929" r="7519"/>
          <a:stretch>
            <a:fillRect/>
          </a:stretch>
        </p:blipFill>
        <p:spPr bwMode="auto">
          <a:xfrm rot="360692">
            <a:off x="3428992" y="5429264"/>
            <a:ext cx="428628" cy="271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1" name="Picture 7" descr="C:\Documents and Settings\Pawel\Local Settings\Temporary Internet Files\Content.IE5\2V6ALCNZ\MPj04373570000[1]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29586" y="4714884"/>
            <a:ext cx="979721" cy="1285884"/>
          </a:xfrm>
          <a:prstGeom prst="rect">
            <a:avLst/>
          </a:prstGeom>
          <a:noFill/>
        </p:spPr>
      </p:pic>
      <p:pic>
        <p:nvPicPr>
          <p:cNvPr id="1033" name="Picture 9" descr="C:\Documents and Settings\Pawel\Local Settings\Temporary Internet Files\Content.IE5\MW8NPF21\MPj04226100000[1]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84039" y="3714752"/>
            <a:ext cx="1123971" cy="655942"/>
          </a:xfrm>
          <a:prstGeom prst="rect">
            <a:avLst/>
          </a:prstGeom>
          <a:noFill/>
        </p:spPr>
      </p:pic>
      <p:sp>
        <p:nvSpPr>
          <p:cNvPr id="1038" name="AutoShape 14"/>
          <p:cNvSpPr>
            <a:spLocks noChangeAspect="1" noChangeArrowheads="1" noTextEdit="1"/>
          </p:cNvSpPr>
          <p:nvPr/>
        </p:nvSpPr>
        <p:spPr bwMode="auto">
          <a:xfrm>
            <a:off x="7358063" y="428625"/>
            <a:ext cx="809625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857488" y="2857496"/>
            <a:ext cx="403285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8" name="Group 57"/>
          <p:cNvGrpSpPr/>
          <p:nvPr/>
        </p:nvGrpSpPr>
        <p:grpSpPr>
          <a:xfrm>
            <a:off x="3786182" y="4149782"/>
            <a:ext cx="4286280" cy="1171412"/>
            <a:chOff x="3714744" y="4114976"/>
            <a:chExt cx="4286280" cy="1171412"/>
          </a:xfrm>
        </p:grpSpPr>
        <p:pic>
          <p:nvPicPr>
            <p:cNvPr id="87" name="Picture 2"/>
            <p:cNvPicPr>
              <a:picLocks noChangeAspect="1" noChangeArrowheads="1"/>
            </p:cNvPicPr>
            <p:nvPr/>
          </p:nvPicPr>
          <p:blipFill>
            <a:blip r:embed="rId15" cstate="print"/>
            <a:srcRect b="49819"/>
            <a:stretch>
              <a:fillRect/>
            </a:stretch>
          </p:blipFill>
          <p:spPr bwMode="auto">
            <a:xfrm>
              <a:off x="3714744" y="4114976"/>
              <a:ext cx="2857520" cy="1171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5" name="Picture 2"/>
            <p:cNvPicPr>
              <a:picLocks noChangeAspect="1" noChangeArrowheads="1"/>
            </p:cNvPicPr>
            <p:nvPr/>
          </p:nvPicPr>
          <p:blipFill>
            <a:blip r:embed="rId4"/>
            <a:srcRect b="49819"/>
            <a:stretch>
              <a:fillRect/>
            </a:stretch>
          </p:blipFill>
          <p:spPr bwMode="auto">
            <a:xfrm>
              <a:off x="4429124" y="4143380"/>
              <a:ext cx="3571900" cy="1143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Rectangle 45"/>
          <p:cNvSpPr>
            <a:spLocks noChangeArrowheads="1"/>
          </p:cNvSpPr>
          <p:nvPr/>
        </p:nvSpPr>
        <p:spPr bwMode="auto">
          <a:xfrm>
            <a:off x="6286480" y="2786058"/>
            <a:ext cx="285752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pl-PL" sz="1200" b="1" dirty="0">
                <a:solidFill>
                  <a:srgbClr val="B022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produkcja i zastosowanie izotopów promieniotwórczych w medycynie, przemyśle, badaniach naukowych</a:t>
            </a:r>
          </a:p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pl-PL" sz="1200" b="1" dirty="0">
                <a:solidFill>
                  <a:srgbClr val="B022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 urządzenia wytwarzające promieniowanie jonizujące</a:t>
            </a:r>
          </a:p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pl-PL" sz="1200" b="1" dirty="0">
                <a:solidFill>
                  <a:srgbClr val="B022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 odpady promieniotwórcze</a:t>
            </a:r>
          </a:p>
        </p:txBody>
      </p:sp>
      <p:pic>
        <p:nvPicPr>
          <p:cNvPr id="2051" name="Picture 3" descr="C:\Documents and Settings\Pawel\Local Settings\Temporary Internet Files\Content.IE5\MW8NPF21\MPj04386180000[1].jpg"/>
          <p:cNvPicPr>
            <a:picLocks noChangeAspect="1" noChangeArrowheads="1"/>
          </p:cNvPicPr>
          <p:nvPr/>
        </p:nvPicPr>
        <p:blipFill>
          <a:blip r:embed="rId16" cstate="print">
            <a:lum bright="-20000" contrast="10000"/>
          </a:blip>
          <a:srcRect/>
          <a:stretch>
            <a:fillRect/>
          </a:stretch>
        </p:blipFill>
        <p:spPr bwMode="auto">
          <a:xfrm>
            <a:off x="1857356" y="2643182"/>
            <a:ext cx="1285884" cy="14937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1071538" y="3357562"/>
            <a:ext cx="1985963" cy="605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2000"/>
              </a:lnSpc>
              <a:spcBef>
                <a:spcPct val="50000"/>
              </a:spcBef>
              <a:defRPr/>
            </a:pPr>
            <a:r>
              <a:rPr lang="pl-PL" sz="20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Łańcuch pokarmowy</a:t>
            </a:r>
          </a:p>
        </p:txBody>
      </p:sp>
      <p:sp>
        <p:nvSpPr>
          <p:cNvPr id="61" name="32-Point Star 25"/>
          <p:cNvSpPr>
            <a:spLocks/>
          </p:cNvSpPr>
          <p:nvPr/>
        </p:nvSpPr>
        <p:spPr>
          <a:xfrm>
            <a:off x="571472" y="1230627"/>
            <a:ext cx="357190" cy="428628"/>
          </a:xfrm>
          <a:prstGeom prst="star32">
            <a:avLst>
              <a:gd name="adj" fmla="val 12282"/>
            </a:avLst>
          </a:prstGeom>
          <a:gradFill flip="none" rotWithShape="1">
            <a:gsLst>
              <a:gs pos="14000">
                <a:schemeClr val="bg1"/>
              </a:gs>
              <a:gs pos="43000">
                <a:srgbClr val="FFC000"/>
              </a:gs>
              <a:gs pos="71000">
                <a:srgbClr val="FF0000"/>
              </a:gs>
              <a:gs pos="93000">
                <a:srgbClr val="FFFF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2" name="32-Point Star 25"/>
          <p:cNvSpPr>
            <a:spLocks/>
          </p:cNvSpPr>
          <p:nvPr/>
        </p:nvSpPr>
        <p:spPr>
          <a:xfrm>
            <a:off x="794178" y="995782"/>
            <a:ext cx="357190" cy="428628"/>
          </a:xfrm>
          <a:prstGeom prst="star32">
            <a:avLst>
              <a:gd name="adj" fmla="val 12282"/>
            </a:avLst>
          </a:prstGeom>
          <a:gradFill flip="none" rotWithShape="1">
            <a:gsLst>
              <a:gs pos="14000">
                <a:schemeClr val="bg1"/>
              </a:gs>
              <a:gs pos="43000">
                <a:srgbClr val="FFC000"/>
              </a:gs>
              <a:gs pos="71000">
                <a:srgbClr val="FF0000"/>
              </a:gs>
              <a:gs pos="93000">
                <a:srgbClr val="FFFF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Elipsa 1"/>
          <p:cNvSpPr/>
          <p:nvPr/>
        </p:nvSpPr>
        <p:spPr>
          <a:xfrm>
            <a:off x="251520" y="995322"/>
            <a:ext cx="1311197" cy="7524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2" name="Group 21"/>
          <p:cNvGrpSpPr/>
          <p:nvPr/>
        </p:nvGrpSpPr>
        <p:grpSpPr>
          <a:xfrm>
            <a:off x="-178627" y="886376"/>
            <a:ext cx="4071966" cy="1071570"/>
            <a:chOff x="0" y="1928802"/>
            <a:chExt cx="4071966" cy="1071570"/>
          </a:xfrm>
        </p:grpSpPr>
        <p:sp>
          <p:nvSpPr>
            <p:cNvPr id="25" name="32-Point Star 24"/>
            <p:cNvSpPr>
              <a:spLocks/>
            </p:cNvSpPr>
            <p:nvPr/>
          </p:nvSpPr>
          <p:spPr>
            <a:xfrm>
              <a:off x="285720" y="2224078"/>
              <a:ext cx="357190" cy="428628"/>
            </a:xfrm>
            <a:prstGeom prst="star32">
              <a:avLst>
                <a:gd name="adj" fmla="val 12282"/>
              </a:avLst>
            </a:prstGeom>
            <a:gradFill flip="none" rotWithShape="1">
              <a:gsLst>
                <a:gs pos="14000">
                  <a:schemeClr val="bg1"/>
                </a:gs>
                <a:gs pos="43000">
                  <a:srgbClr val="FFC000"/>
                </a:gs>
                <a:gs pos="71000">
                  <a:srgbClr val="FF0000"/>
                </a:gs>
                <a:gs pos="93000">
                  <a:srgbClr val="FFFF00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6" name="32-Point Star 25"/>
            <p:cNvSpPr>
              <a:spLocks/>
            </p:cNvSpPr>
            <p:nvPr/>
          </p:nvSpPr>
          <p:spPr>
            <a:xfrm>
              <a:off x="428596" y="2428868"/>
              <a:ext cx="357190" cy="428628"/>
            </a:xfrm>
            <a:prstGeom prst="star32">
              <a:avLst>
                <a:gd name="adj" fmla="val 12282"/>
              </a:avLst>
            </a:prstGeom>
            <a:gradFill flip="none" rotWithShape="1">
              <a:gsLst>
                <a:gs pos="14000">
                  <a:schemeClr val="bg1"/>
                </a:gs>
                <a:gs pos="43000">
                  <a:srgbClr val="FFC000"/>
                </a:gs>
                <a:gs pos="71000">
                  <a:srgbClr val="FF0000"/>
                </a:gs>
                <a:gs pos="93000">
                  <a:srgbClr val="FFFF00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3" name="Cloud 22"/>
            <p:cNvSpPr/>
            <p:nvPr/>
          </p:nvSpPr>
          <p:spPr>
            <a:xfrm>
              <a:off x="0" y="1928802"/>
              <a:ext cx="4071966" cy="1071570"/>
            </a:xfrm>
            <a:prstGeom prst="cloud">
              <a:avLst/>
            </a:prstGeom>
            <a:gradFill flip="none" rotWithShape="1">
              <a:gsLst>
                <a:gs pos="14000">
                  <a:schemeClr val="accent1">
                    <a:tint val="66000"/>
                    <a:satMod val="160000"/>
                  </a:schemeClr>
                </a:gs>
                <a:gs pos="26000">
                  <a:srgbClr val="0000CC">
                    <a:alpha val="92000"/>
                  </a:srgbClr>
                </a:gs>
                <a:gs pos="61000">
                  <a:schemeClr val="accent1">
                    <a:lumMod val="40000"/>
                    <a:lumOff val="60000"/>
                  </a:schemeClr>
                </a:gs>
                <a:gs pos="9300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l-PL" sz="1600" b="1" spc="50" dirty="0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Izotopy promieniotwórcze powstające w wyniku reakcji </a:t>
              </a:r>
              <a:r>
                <a:rPr lang="pl-PL" sz="1600" b="1" spc="50" dirty="0" err="1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jadrowych</a:t>
              </a:r>
              <a:r>
                <a:rPr lang="pl-PL" sz="1600" b="1" spc="50" dirty="0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</a:t>
              </a:r>
              <a:r>
                <a:rPr lang="pl-PL" sz="1600" b="1" spc="50" dirty="0" err="1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wywolanych</a:t>
              </a:r>
              <a:r>
                <a:rPr lang="pl-PL" sz="1600" b="1" spc="50" dirty="0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przez promieniowanie kosmiczne</a:t>
              </a:r>
              <a:endParaRPr lang="en-US" sz="16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24" name="32-Point Star 23"/>
            <p:cNvSpPr>
              <a:spLocks/>
            </p:cNvSpPr>
            <p:nvPr/>
          </p:nvSpPr>
          <p:spPr>
            <a:xfrm>
              <a:off x="3143240" y="2071678"/>
              <a:ext cx="357190" cy="428628"/>
            </a:xfrm>
            <a:prstGeom prst="star32">
              <a:avLst>
                <a:gd name="adj" fmla="val 12282"/>
              </a:avLst>
            </a:prstGeom>
            <a:gradFill flip="none" rotWithShape="1">
              <a:gsLst>
                <a:gs pos="14000">
                  <a:schemeClr val="bg1"/>
                </a:gs>
                <a:gs pos="43000">
                  <a:srgbClr val="FFC000"/>
                </a:gs>
                <a:gs pos="71000">
                  <a:srgbClr val="FF0000"/>
                </a:gs>
                <a:gs pos="93000">
                  <a:srgbClr val="FFFF00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7" name="32-Point Star 26"/>
            <p:cNvSpPr>
              <a:spLocks/>
            </p:cNvSpPr>
            <p:nvPr/>
          </p:nvSpPr>
          <p:spPr>
            <a:xfrm>
              <a:off x="3295640" y="2224078"/>
              <a:ext cx="357190" cy="428628"/>
            </a:xfrm>
            <a:prstGeom prst="star32">
              <a:avLst>
                <a:gd name="adj" fmla="val 12282"/>
              </a:avLst>
            </a:prstGeom>
            <a:gradFill flip="none" rotWithShape="1">
              <a:gsLst>
                <a:gs pos="14000">
                  <a:schemeClr val="bg1"/>
                </a:gs>
                <a:gs pos="43000">
                  <a:srgbClr val="FFC000"/>
                </a:gs>
                <a:gs pos="71000">
                  <a:srgbClr val="FF0000"/>
                </a:gs>
                <a:gs pos="93000">
                  <a:srgbClr val="FFFF00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9" name="Grupa 8"/>
          <p:cNvGrpSpPr/>
          <p:nvPr/>
        </p:nvGrpSpPr>
        <p:grpSpPr>
          <a:xfrm>
            <a:off x="2678893" y="5630207"/>
            <a:ext cx="4429156" cy="828000"/>
            <a:chOff x="-4046515" y="3488999"/>
            <a:chExt cx="4429156" cy="610472"/>
          </a:xfrm>
        </p:grpSpPr>
        <p:grpSp>
          <p:nvGrpSpPr>
            <p:cNvPr id="59" name="Group 58"/>
            <p:cNvGrpSpPr/>
            <p:nvPr/>
          </p:nvGrpSpPr>
          <p:grpSpPr>
            <a:xfrm>
              <a:off x="-4046515" y="3488999"/>
              <a:ext cx="4429156" cy="610472"/>
              <a:chOff x="2714612" y="5572140"/>
              <a:chExt cx="4429156" cy="610472"/>
            </a:xfrm>
          </p:grpSpPr>
          <p:pic>
            <p:nvPicPr>
              <p:cNvPr id="1029" name="Picture 5" descr="C:\Documents and Settings\Pawel\Local Settings\Temporary Internet Files\Content.IE5\2V6ALCNZ\MPPH02170J0000[1].jpg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2714612" y="5643578"/>
                <a:ext cx="4429156" cy="428628"/>
              </a:xfrm>
              <a:prstGeom prst="rect">
                <a:avLst/>
              </a:prstGeom>
              <a:noFill/>
            </p:spPr>
          </p:pic>
          <p:sp>
            <p:nvSpPr>
              <p:cNvPr id="81" name="TextBox 80"/>
              <p:cNvSpPr txBox="1"/>
              <p:nvPr/>
            </p:nvSpPr>
            <p:spPr>
              <a:xfrm>
                <a:off x="2928926" y="5572140"/>
                <a:ext cx="3214710" cy="61047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pl-PL" sz="1600" spc="50" dirty="0">
                    <a:ln w="11430"/>
                    <a:solidFill>
                      <a:schemeClr val="bg1"/>
                    </a:solidFill>
                  </a:rPr>
                  <a:t>Izotopy promieniotwórcze</a:t>
                </a:r>
              </a:p>
              <a:p>
                <a:pPr algn="ctr"/>
                <a:r>
                  <a:rPr lang="pl-PL" sz="1600" spc="50" dirty="0">
                    <a:ln w="11430"/>
                    <a:solidFill>
                      <a:schemeClr val="bg1"/>
                    </a:solidFill>
                  </a:rPr>
                  <a:t> w skorupie ziemskiej</a:t>
                </a:r>
                <a:endParaRPr lang="en-US" sz="1600" spc="50" dirty="0">
                  <a:ln w="11430"/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8" name="32-Point Star 77"/>
            <p:cNvSpPr>
              <a:spLocks/>
            </p:cNvSpPr>
            <p:nvPr/>
          </p:nvSpPr>
          <p:spPr>
            <a:xfrm>
              <a:off x="-672262" y="3571876"/>
              <a:ext cx="357190" cy="428628"/>
            </a:xfrm>
            <a:prstGeom prst="star32">
              <a:avLst>
                <a:gd name="adj" fmla="val 12282"/>
              </a:avLst>
            </a:prstGeom>
            <a:gradFill flip="none" rotWithShape="1">
              <a:gsLst>
                <a:gs pos="14000">
                  <a:schemeClr val="bg1"/>
                </a:gs>
                <a:gs pos="43000">
                  <a:srgbClr val="FFC000"/>
                </a:gs>
                <a:gs pos="71000">
                  <a:srgbClr val="FFFF00"/>
                </a:gs>
                <a:gs pos="93000">
                  <a:srgbClr val="FFFF00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9" name="32-Point Star 78"/>
            <p:cNvSpPr>
              <a:spLocks/>
            </p:cNvSpPr>
            <p:nvPr/>
          </p:nvSpPr>
          <p:spPr>
            <a:xfrm>
              <a:off x="-989013" y="3621360"/>
              <a:ext cx="357190" cy="428628"/>
            </a:xfrm>
            <a:prstGeom prst="star32">
              <a:avLst>
                <a:gd name="adj" fmla="val 12282"/>
              </a:avLst>
            </a:prstGeom>
            <a:gradFill flip="none" rotWithShape="1">
              <a:gsLst>
                <a:gs pos="14000">
                  <a:schemeClr val="bg1"/>
                </a:gs>
                <a:gs pos="43000">
                  <a:srgbClr val="FFC000"/>
                </a:gs>
                <a:gs pos="71000">
                  <a:srgbClr val="FFFF00"/>
                </a:gs>
                <a:gs pos="93000">
                  <a:srgbClr val="FFFF00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0" name="32-Point Star 79"/>
            <p:cNvSpPr>
              <a:spLocks/>
            </p:cNvSpPr>
            <p:nvPr/>
          </p:nvSpPr>
          <p:spPr>
            <a:xfrm>
              <a:off x="-3917940" y="3534228"/>
              <a:ext cx="357190" cy="428628"/>
            </a:xfrm>
            <a:prstGeom prst="star32">
              <a:avLst>
                <a:gd name="adj" fmla="val 12282"/>
              </a:avLst>
            </a:prstGeom>
            <a:gradFill flip="none" rotWithShape="1">
              <a:gsLst>
                <a:gs pos="14000">
                  <a:schemeClr val="bg1"/>
                </a:gs>
                <a:gs pos="43000">
                  <a:srgbClr val="FFC000"/>
                </a:gs>
                <a:gs pos="71000">
                  <a:srgbClr val="FFFF00"/>
                </a:gs>
                <a:gs pos="93000">
                  <a:srgbClr val="FFFF00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63" name="Rounded Rectangle 8"/>
          <p:cNvSpPr/>
          <p:nvPr/>
        </p:nvSpPr>
        <p:spPr>
          <a:xfrm>
            <a:off x="1297022" y="-47221"/>
            <a:ext cx="7232648" cy="883933"/>
          </a:xfrm>
          <a:prstGeom prst="roundRect">
            <a:avLst>
              <a:gd name="adj" fmla="val 4620"/>
            </a:avLst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pl-PL" sz="3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ŹRÓDŁA PROMIENIOWANIA JONIZUJĄCEGO W NASZYM OTOCZENIU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-0.00156 0.552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87 0.00717 L 0.27899 0.625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3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 autoUpdateAnimBg="0"/>
      <p:bldP spid="6" grpId="0" animBg="1" autoUpdateAnimBg="0"/>
      <p:bldP spid="17" grpId="0" animBg="1"/>
      <p:bldP spid="28" grpId="0" animBg="1"/>
      <p:bldP spid="12" grpId="0"/>
      <p:bldP spid="11" grpId="0" autoUpdateAnimBg="0"/>
      <p:bldP spid="7" grpId="0" autoUpdateAnimBg="0"/>
      <p:bldP spid="61" grpId="0" animBg="1"/>
      <p:bldP spid="6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100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052735"/>
            <a:ext cx="6480720" cy="4076213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884461" y="173014"/>
            <a:ext cx="8310562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pl-PL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WARTO PAMIĘTAĆ</a:t>
            </a:r>
          </a:p>
        </p:txBody>
      </p:sp>
    </p:spTree>
    <p:extLst>
      <p:ext uri="{BB962C8B-B14F-4D97-AF65-F5344CB8AC3E}">
        <p14:creationId xmlns:p14="http://schemas.microsoft.com/office/powerpoint/2010/main" val="21359825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 bwMode="auto">
          <a:xfrm>
            <a:off x="611560" y="1052736"/>
            <a:ext cx="108000" cy="5076000"/>
          </a:xfrm>
          <a:prstGeom prst="rect">
            <a:avLst/>
          </a:prstGeom>
          <a:solidFill>
            <a:srgbClr val="E7EFF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101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884461" y="-27384"/>
            <a:ext cx="8310562" cy="754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l-PL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WARTO PAMIĘTAĆ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39552" y="1061490"/>
            <a:ext cx="80724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n w="11430"/>
                <a:solidFill>
                  <a:srgbClr val="0000D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pierwiastki promieniotwórcze i promieniowanie jonizujące towarzyszą wszelkim żywym organizmom od momentu powstania życia na Ziemi.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69881" y="5097378"/>
            <a:ext cx="82153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n w="11430"/>
                <a:solidFill>
                  <a:srgbClr val="0000D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nie ma żadnych przesłanek aby obawiać się dawek mieszczących się w zakresie promieniowania naturalnego (3- 100 </a:t>
            </a:r>
            <a:r>
              <a:rPr lang="pl-PL" sz="2000" dirty="0" err="1">
                <a:ln w="11430"/>
                <a:solidFill>
                  <a:srgbClr val="0000D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milisv</a:t>
            </a:r>
            <a:r>
              <a:rPr lang="pl-PL" sz="2000" dirty="0">
                <a:ln w="11430"/>
                <a:solidFill>
                  <a:srgbClr val="0000D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/rok)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56665" y="4161274"/>
            <a:ext cx="81439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n w="11430"/>
                <a:solidFill>
                  <a:srgbClr val="0000D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wszelkie organizmy żywe wykształciły dostateczne mechanizmy obronne przed małymi dawkami promieniowania</a:t>
            </a:r>
          </a:p>
        </p:txBody>
      </p:sp>
      <p:sp>
        <p:nvSpPr>
          <p:cNvPr id="2" name="Prostokąt 1"/>
          <p:cNvSpPr/>
          <p:nvPr/>
        </p:nvSpPr>
        <p:spPr>
          <a:xfrm>
            <a:off x="539552" y="2138080"/>
            <a:ext cx="80170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ln w="11430"/>
                <a:solidFill>
                  <a:srgbClr val="0000D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strach przed promieniowaniem jonizującym (promieniotwórczością) wynika częściowo z naszej krótkiej z nim znajomości (200 lat), oraz z braku odpowiedniego narządu zmysłu aby je wykryć. Organizmy żywe nie wykształciły takiego narządu, ponieważ radiacja jest jednym z najmniej szkodliwych czynników, jakie spotykamy w przyrodzie.</a:t>
            </a:r>
          </a:p>
        </p:txBody>
      </p:sp>
    </p:spTree>
    <p:extLst>
      <p:ext uri="{BB962C8B-B14F-4D97-AF65-F5344CB8AC3E}">
        <p14:creationId xmlns:p14="http://schemas.microsoft.com/office/powerpoint/2010/main" val="14403363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ycinek koła 21"/>
          <p:cNvSpPr/>
          <p:nvPr/>
        </p:nvSpPr>
        <p:spPr bwMode="auto">
          <a:xfrm rot="999183">
            <a:off x="1160852" y="1090534"/>
            <a:ext cx="4018733" cy="4551023"/>
          </a:xfrm>
          <a:custGeom>
            <a:avLst/>
            <a:gdLst>
              <a:gd name="connsiteX0" fmla="*/ 5116524 w 6539812"/>
              <a:gd name="connsiteY0" fmla="*/ 4261116 h 4669013"/>
              <a:gd name="connsiteX1" fmla="*/ 1988990 w 6539812"/>
              <a:gd name="connsiteY1" fmla="*/ 4482441 h 4669013"/>
              <a:gd name="connsiteX2" fmla="*/ 219309 w 6539812"/>
              <a:gd name="connsiteY2" fmla="*/ 1493956 h 4669013"/>
              <a:gd name="connsiteX3" fmla="*/ 3269906 w 6539812"/>
              <a:gd name="connsiteY3" fmla="*/ 0 h 4669013"/>
              <a:gd name="connsiteX4" fmla="*/ 3269906 w 6539812"/>
              <a:gd name="connsiteY4" fmla="*/ 2334507 h 4669013"/>
              <a:gd name="connsiteX5" fmla="*/ 5116524 w 6539812"/>
              <a:gd name="connsiteY5" fmla="*/ 4261116 h 4669013"/>
              <a:gd name="connsiteX0" fmla="*/ 3270670 w 5117288"/>
              <a:gd name="connsiteY0" fmla="*/ 2334507 h 4669023"/>
              <a:gd name="connsiteX1" fmla="*/ 5117288 w 5117288"/>
              <a:gd name="connsiteY1" fmla="*/ 4261116 h 4669023"/>
              <a:gd name="connsiteX2" fmla="*/ 1989754 w 5117288"/>
              <a:gd name="connsiteY2" fmla="*/ 4482441 h 4669023"/>
              <a:gd name="connsiteX3" fmla="*/ 220073 w 5117288"/>
              <a:gd name="connsiteY3" fmla="*/ 1493956 h 4669023"/>
              <a:gd name="connsiteX4" fmla="*/ 3270670 w 5117288"/>
              <a:gd name="connsiteY4" fmla="*/ 0 h 4669023"/>
              <a:gd name="connsiteX5" fmla="*/ 3362110 w 5117288"/>
              <a:gd name="connsiteY5" fmla="*/ 2425947 h 4669023"/>
              <a:gd name="connsiteX0" fmla="*/ 5117288 w 5117288"/>
              <a:gd name="connsiteY0" fmla="*/ 4261116 h 4669023"/>
              <a:gd name="connsiteX1" fmla="*/ 1989754 w 5117288"/>
              <a:gd name="connsiteY1" fmla="*/ 4482441 h 4669023"/>
              <a:gd name="connsiteX2" fmla="*/ 220073 w 5117288"/>
              <a:gd name="connsiteY2" fmla="*/ 1493956 h 4669023"/>
              <a:gd name="connsiteX3" fmla="*/ 3270670 w 5117288"/>
              <a:gd name="connsiteY3" fmla="*/ 0 h 4669023"/>
              <a:gd name="connsiteX4" fmla="*/ 3362110 w 5117288"/>
              <a:gd name="connsiteY4" fmla="*/ 2425947 h 4669023"/>
              <a:gd name="connsiteX0" fmla="*/ 5117288 w 5117288"/>
              <a:gd name="connsiteY0" fmla="*/ 4261116 h 4669023"/>
              <a:gd name="connsiteX1" fmla="*/ 1989754 w 5117288"/>
              <a:gd name="connsiteY1" fmla="*/ 4482441 h 4669023"/>
              <a:gd name="connsiteX2" fmla="*/ 220073 w 5117288"/>
              <a:gd name="connsiteY2" fmla="*/ 1493956 h 4669023"/>
              <a:gd name="connsiteX3" fmla="*/ 3270670 w 5117288"/>
              <a:gd name="connsiteY3" fmla="*/ 0 h 466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7288" h="4669023">
                <a:moveTo>
                  <a:pt x="5117288" y="4261116"/>
                </a:moveTo>
                <a:cubicBezTo>
                  <a:pt x="4196035" y="4711188"/>
                  <a:pt x="3016838" y="4794636"/>
                  <a:pt x="1989754" y="4482441"/>
                </a:cubicBezTo>
                <a:cubicBezTo>
                  <a:pt x="368185" y="3989545"/>
                  <a:pt x="-414495" y="2667823"/>
                  <a:pt x="220073" y="1493956"/>
                </a:cubicBezTo>
                <a:cubicBezTo>
                  <a:pt x="706730" y="593706"/>
                  <a:pt x="1919053" y="0"/>
                  <a:pt x="3270670" y="0"/>
                </a:cubicBezTo>
              </a:path>
            </a:pathLst>
          </a:custGeom>
          <a:ln>
            <a:headEnd/>
            <a:tailEnd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01075" y="6429375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102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1"/>
          <p:cNvSpPr>
            <a:spLocks noChangeAspect="1" noChangeArrowheads="1"/>
          </p:cNvSpPr>
          <p:nvPr/>
        </p:nvSpPr>
        <p:spPr bwMode="auto">
          <a:xfrm>
            <a:off x="2931618" y="1401770"/>
            <a:ext cx="63494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PIERWIASTKI PROMIENIOTWÓRCZE</a:t>
            </a:r>
          </a:p>
          <a:p>
            <a:pPr algn="ctr"/>
            <a:r>
              <a:rPr lang="pl-PL" sz="240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W</a:t>
            </a:r>
          </a:p>
          <a:p>
            <a:pPr algn="ctr"/>
            <a:r>
              <a:rPr lang="pl-PL" sz="240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ŚRODOWISKU</a:t>
            </a:r>
          </a:p>
        </p:txBody>
      </p:sp>
      <p:cxnSp>
        <p:nvCxnSpPr>
          <p:cNvPr id="9" name="Łącznik prostoliniowy 8"/>
          <p:cNvCxnSpPr/>
          <p:nvPr/>
        </p:nvCxnSpPr>
        <p:spPr>
          <a:xfrm flipV="1">
            <a:off x="4211960" y="3463873"/>
            <a:ext cx="4431327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"/>
          <p:cNvSpPr>
            <a:spLocks noChangeAspect="1" noChangeArrowheads="1"/>
          </p:cNvSpPr>
          <p:nvPr/>
        </p:nvSpPr>
        <p:spPr bwMode="auto">
          <a:xfrm>
            <a:off x="5181179" y="3553074"/>
            <a:ext cx="2232248" cy="59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l-PL" sz="1600" dirty="0">
                <a:solidFill>
                  <a:srgbClr val="33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Paweł KRAJEWSKI</a:t>
            </a:r>
          </a:p>
          <a:p>
            <a:pPr algn="ctr"/>
            <a:r>
              <a:rPr lang="pl-PL" sz="1200" dirty="0">
                <a:solidFill>
                  <a:srgbClr val="33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krajewski@clor.waw.pl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154953"/>
            <a:ext cx="2212770" cy="18000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4" y="785707"/>
            <a:ext cx="1932475" cy="18000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654" y="1991845"/>
            <a:ext cx="2869092" cy="18000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9" y="3156900"/>
            <a:ext cx="3309711" cy="18000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8">
            <a:lum contrast="15000"/>
          </a:blip>
          <a:stretch>
            <a:fillRect/>
          </a:stretch>
        </p:blipFill>
        <p:spPr>
          <a:xfrm>
            <a:off x="722504" y="4497522"/>
            <a:ext cx="2659089" cy="18000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6964" y="4409738"/>
            <a:ext cx="3295762" cy="18000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10" cstate="print">
            <a:lum contrast="4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329" y="4196025"/>
            <a:ext cx="2303624" cy="18000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092470" y="2644166"/>
            <a:ext cx="4342347" cy="764669"/>
          </a:xfrm>
          <a:prstGeom prst="rect">
            <a:avLst/>
          </a:prstGeom>
        </p:spPr>
        <p:txBody>
          <a:bodyPr vert="horz" lIns="180000" tIns="180000" rIns="180000" bIns="180000" rtlCol="0" anchor="ctr">
            <a:noAutofit/>
          </a:bodyPr>
          <a:lstStyle>
            <a:lvl1pPr>
              <a:defRPr sz="1600" b="1" baseline="0">
                <a:solidFill>
                  <a:schemeClr val="tx2">
                    <a:lumMod val="75000"/>
                  </a:schemeClr>
                </a:solidFill>
                <a:latin typeface="Cambria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411134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11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2650556"/>
              </p:ext>
            </p:extLst>
          </p:nvPr>
        </p:nvGraphicFramePr>
        <p:xfrm>
          <a:off x="0" y="0"/>
          <a:ext cx="9144000" cy="6357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-108520" y="908720"/>
            <a:ext cx="2016224" cy="642980"/>
          </a:xfrm>
          <a:prstGeom prst="rect">
            <a:avLst/>
          </a:prstGeom>
        </p:spPr>
        <p:txBody>
          <a:bodyPr wrap="square" rtlCol="0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lang="pl-PL" sz="1600" b="1" i="0" u="none" strike="noStrike" kern="1200" baseline="0">
                <a:solidFill>
                  <a:srgbClr val="0000CC"/>
                </a:solidFill>
                <a:latin typeface="Tahoma" pitchFamily="34" charset="0"/>
                <a:ea typeface="+mn-ea"/>
                <a:cs typeface="Tahoma" pitchFamily="34" charset="0"/>
              </a:defRPr>
            </a:pPr>
            <a:r>
              <a:rPr lang="pl-PL" sz="16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Od naturalnych źródeł promieniowania 2450 </a:t>
            </a:r>
            <a:r>
              <a:rPr lang="pl-PL" sz="16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Sv</a:t>
            </a:r>
            <a:endParaRPr lang="pl-PL" sz="1600" dirty="0">
              <a:ln w="11430"/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12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010940" y="1231007"/>
            <a:ext cx="7633468" cy="5078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  <a:spcBef>
                <a:spcPct val="50000"/>
              </a:spcBef>
              <a:defRPr/>
            </a:pPr>
            <a:r>
              <a:rPr lang="pl-PL" sz="24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promieniowania otrzymywany przez statystycznego mieszkańca Polski od naturalnych i sztucznych źródeł promieniowania jonizującego oraz od źródeł promieniowania stosowanego w procedurach medycznych wynosił: </a:t>
            </a:r>
          </a:p>
          <a:p>
            <a:pPr algn="ctr">
              <a:lnSpc>
                <a:spcPts val="2400"/>
              </a:lnSpc>
              <a:spcBef>
                <a:spcPct val="50000"/>
              </a:spcBef>
              <a:defRPr/>
            </a:pPr>
            <a:r>
              <a:rPr lang="pl-PL" sz="2400" b="1" dirty="0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 2000 r.              	3.30 </a:t>
            </a:r>
            <a:r>
              <a:rPr lang="pl-PL" sz="2400" b="1" dirty="0" err="1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mSv</a:t>
            </a:r>
            <a:r>
              <a:rPr lang="pl-PL" sz="2400" b="1" dirty="0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(3300 </a:t>
            </a:r>
            <a:r>
              <a:rPr lang="pl-PL" sz="2400" b="1" dirty="0" err="1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Sv</a:t>
            </a:r>
            <a:r>
              <a:rPr lang="pl-PL" sz="2400" b="1" dirty="0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)</a:t>
            </a:r>
          </a:p>
          <a:p>
            <a:pPr algn="ctr">
              <a:lnSpc>
                <a:spcPts val="2400"/>
              </a:lnSpc>
              <a:spcBef>
                <a:spcPct val="50000"/>
              </a:spcBef>
              <a:defRPr/>
            </a:pPr>
            <a:r>
              <a:rPr lang="pl-PL" sz="2400" b="1" dirty="0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 2002 r. </a:t>
            </a:r>
            <a:r>
              <a:rPr lang="pl-PL" sz="2400" b="1" dirty="0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             	3.36 </a:t>
            </a:r>
            <a:r>
              <a:rPr lang="pl-PL" sz="2400" b="1" dirty="0" err="1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mSv</a:t>
            </a:r>
            <a:r>
              <a:rPr lang="pl-PL" sz="2400" b="1" dirty="0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 (3360 </a:t>
            </a:r>
            <a:r>
              <a:rPr lang="pl-PL" sz="2400" b="1" dirty="0" err="1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Sv</a:t>
            </a:r>
            <a:r>
              <a:rPr lang="pl-PL" sz="2400" b="1" dirty="0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)</a:t>
            </a:r>
          </a:p>
          <a:p>
            <a:pPr algn="ctr">
              <a:lnSpc>
                <a:spcPts val="2400"/>
              </a:lnSpc>
              <a:spcBef>
                <a:spcPct val="50000"/>
              </a:spcBef>
              <a:defRPr/>
            </a:pPr>
            <a:r>
              <a:rPr lang="pl-PL" sz="2400" b="1" dirty="0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w 2003 r.              	3.35 </a:t>
            </a:r>
            <a:r>
              <a:rPr lang="pl-PL" sz="2400" b="1" dirty="0" err="1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mSv</a:t>
            </a:r>
            <a:r>
              <a:rPr lang="pl-PL" sz="2400" b="1" dirty="0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 (3350 </a:t>
            </a:r>
            <a:r>
              <a:rPr lang="pl-PL" sz="2400" b="1" dirty="0" err="1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Sv</a:t>
            </a:r>
            <a:r>
              <a:rPr lang="pl-PL" sz="2400" b="1" dirty="0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)</a:t>
            </a:r>
          </a:p>
          <a:p>
            <a:pPr algn="ctr">
              <a:lnSpc>
                <a:spcPts val="2400"/>
              </a:lnSpc>
              <a:spcBef>
                <a:spcPct val="50000"/>
              </a:spcBef>
              <a:defRPr/>
            </a:pPr>
            <a:r>
              <a:rPr lang="pl-PL" sz="2400" b="1" dirty="0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w 2004 r. 		3.35 </a:t>
            </a:r>
            <a:r>
              <a:rPr lang="pl-PL" sz="2400" b="1" dirty="0" err="1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mSv</a:t>
            </a:r>
            <a:r>
              <a:rPr lang="pl-PL" sz="2400" b="1" dirty="0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 (3350 </a:t>
            </a:r>
            <a:r>
              <a:rPr lang="pl-PL" sz="2400" b="1" dirty="0" err="1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Sv</a:t>
            </a:r>
            <a:r>
              <a:rPr lang="pl-PL" sz="2400" b="1" dirty="0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)</a:t>
            </a:r>
          </a:p>
          <a:p>
            <a:pPr algn="ctr">
              <a:lnSpc>
                <a:spcPts val="2400"/>
              </a:lnSpc>
              <a:spcBef>
                <a:spcPct val="50000"/>
              </a:spcBef>
              <a:defRPr/>
            </a:pPr>
            <a:r>
              <a:rPr lang="pl-PL" sz="2400" b="1" dirty="0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w 2005 r. 		3.35 </a:t>
            </a:r>
            <a:r>
              <a:rPr lang="pl-PL" sz="2400" b="1" dirty="0" err="1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mSv</a:t>
            </a:r>
            <a:r>
              <a:rPr lang="pl-PL" sz="2400" b="1" dirty="0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 (3350 </a:t>
            </a:r>
            <a:r>
              <a:rPr lang="pl-PL" sz="2400" b="1" dirty="0" err="1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Sv</a:t>
            </a:r>
            <a:r>
              <a:rPr lang="pl-PL" sz="2400" b="1" dirty="0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)</a:t>
            </a:r>
          </a:p>
          <a:p>
            <a:pPr algn="ctr">
              <a:lnSpc>
                <a:spcPts val="2400"/>
              </a:lnSpc>
              <a:spcBef>
                <a:spcPct val="50000"/>
              </a:spcBef>
              <a:defRPr/>
            </a:pPr>
            <a:r>
              <a:rPr lang="pl-PL" sz="2400" b="1" dirty="0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……………………………………………………………………………………….</a:t>
            </a:r>
          </a:p>
          <a:p>
            <a:pPr algn="ctr">
              <a:lnSpc>
                <a:spcPts val="2400"/>
              </a:lnSpc>
              <a:spcBef>
                <a:spcPct val="50000"/>
              </a:spcBef>
              <a:defRPr/>
            </a:pPr>
            <a:r>
              <a:rPr lang="pl-PL" sz="2400" b="1" dirty="0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w 2015 r. 		3.35 </a:t>
            </a:r>
            <a:r>
              <a:rPr lang="pl-PL" sz="2400" b="1" dirty="0" err="1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mSv</a:t>
            </a:r>
            <a:r>
              <a:rPr lang="pl-PL" sz="2400" b="1" dirty="0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 (3350 </a:t>
            </a:r>
            <a:r>
              <a:rPr lang="pl-PL" sz="2400" b="1" dirty="0" err="1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Sv</a:t>
            </a:r>
            <a:r>
              <a:rPr lang="pl-PL" sz="2400" b="1" dirty="0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 pitchFamily="18" charset="2"/>
              </a:rPr>
              <a:t>)</a:t>
            </a:r>
          </a:p>
        </p:txBody>
      </p:sp>
      <p:sp>
        <p:nvSpPr>
          <p:cNvPr id="2" name="Prostokąt 1"/>
          <p:cNvSpPr/>
          <p:nvPr/>
        </p:nvSpPr>
        <p:spPr>
          <a:xfrm>
            <a:off x="1199637" y="260648"/>
            <a:ext cx="763257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pl-PL" sz="3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ROCZNY EFEKTYWNY RÓWNOWAŻNIK DAWKI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13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5389585"/>
              </p:ext>
            </p:extLst>
          </p:nvPr>
        </p:nvGraphicFramePr>
        <p:xfrm>
          <a:off x="0" y="0"/>
          <a:ext cx="9144000" cy="6357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14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1137"/>
          <p:cNvSpPr>
            <a:spLocks noChangeArrowheads="1"/>
          </p:cNvSpPr>
          <p:nvPr/>
        </p:nvSpPr>
        <p:spPr bwMode="auto">
          <a:xfrm>
            <a:off x="1539916" y="2791757"/>
            <a:ext cx="2571768" cy="2077403"/>
          </a:xfrm>
          <a:prstGeom prst="ellipse">
            <a:avLst/>
          </a:prstGeom>
          <a:solidFill>
            <a:srgbClr val="5033FF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rPr>
              <a:t>pierwotne cząstki </a:t>
            </a:r>
          </a:p>
          <a:p>
            <a:pPr algn="ctr">
              <a:defRPr/>
            </a:pP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rPr>
              <a:t>pochodzenia poza ziemskiego</a:t>
            </a:r>
          </a:p>
        </p:txBody>
      </p:sp>
      <p:sp>
        <p:nvSpPr>
          <p:cNvPr id="11" name="AutoShape 1138"/>
          <p:cNvSpPr>
            <a:spLocks noChangeArrowheads="1"/>
          </p:cNvSpPr>
          <p:nvPr/>
        </p:nvSpPr>
        <p:spPr bwMode="auto">
          <a:xfrm>
            <a:off x="2430530" y="1393017"/>
            <a:ext cx="762000" cy="1368000"/>
          </a:xfrm>
          <a:prstGeom prst="downArrow">
            <a:avLst>
              <a:gd name="adj1" fmla="val 50000"/>
              <a:gd name="adj2" fmla="val 55000"/>
            </a:avLst>
          </a:prstGeom>
          <a:gradFill rotWithShape="0">
            <a:gsLst>
              <a:gs pos="0">
                <a:srgbClr val="7F7FDD"/>
              </a:gs>
              <a:gs pos="50000">
                <a:srgbClr val="0404BC"/>
              </a:gs>
              <a:gs pos="100000">
                <a:srgbClr val="7F7FDD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139"/>
          <p:cNvSpPr>
            <a:spLocks noChangeArrowheads="1"/>
          </p:cNvSpPr>
          <p:nvPr/>
        </p:nvSpPr>
        <p:spPr bwMode="auto">
          <a:xfrm>
            <a:off x="5436096" y="2764147"/>
            <a:ext cx="2736000" cy="2293799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l-PL" sz="2000">
                <a:effectLst>
                  <a:outerShdw blurRad="38100" dist="38100" dir="2700000" algn="tl">
                    <a:srgbClr val="FFFFFF"/>
                  </a:outerShdw>
                </a:effectLst>
                <a:latin typeface="Franklin Gothic Medium" pitchFamily="34" charset="0"/>
                <a:cs typeface="+mn-cs"/>
              </a:rPr>
              <a:t>wtórne promieniowanie </a:t>
            </a:r>
          </a:p>
          <a:p>
            <a:pPr algn="ctr">
              <a:defRPr/>
            </a:pPr>
            <a:r>
              <a:rPr lang="pl-PL" sz="2000">
                <a:effectLst>
                  <a:outerShdw blurRad="38100" dist="38100" dir="2700000" algn="tl">
                    <a:srgbClr val="FFFFFF"/>
                  </a:outerShdw>
                </a:effectLst>
                <a:latin typeface="Franklin Gothic Medium" pitchFamily="34" charset="0"/>
                <a:cs typeface="+mn-cs"/>
              </a:rPr>
              <a:t>powstałe w wyniku </a:t>
            </a:r>
          </a:p>
          <a:p>
            <a:pPr algn="ctr">
              <a:defRPr/>
            </a:pPr>
            <a:r>
              <a:rPr lang="pl-PL" sz="2000">
                <a:effectLst>
                  <a:outerShdw blurRad="38100" dist="38100" dir="2700000" algn="tl">
                    <a:srgbClr val="FFFFFF"/>
                  </a:outerShdw>
                </a:effectLst>
                <a:latin typeface="Franklin Gothic Medium" pitchFamily="34" charset="0"/>
                <a:cs typeface="+mn-cs"/>
              </a:rPr>
              <a:t>oddziaływania tych cząstek z atmosferą</a:t>
            </a:r>
          </a:p>
        </p:txBody>
      </p:sp>
      <p:sp>
        <p:nvSpPr>
          <p:cNvPr id="13" name="AutoShape 1140"/>
          <p:cNvSpPr>
            <a:spLocks noChangeArrowheads="1"/>
          </p:cNvSpPr>
          <p:nvPr/>
        </p:nvSpPr>
        <p:spPr bwMode="auto">
          <a:xfrm>
            <a:off x="6419472" y="1406825"/>
            <a:ext cx="762000" cy="1368000"/>
          </a:xfrm>
          <a:prstGeom prst="downArrow">
            <a:avLst>
              <a:gd name="adj1" fmla="val 50000"/>
              <a:gd name="adj2" fmla="val 55000"/>
            </a:avLst>
          </a:prstGeom>
          <a:gradFill rotWithShape="0">
            <a:gsLst>
              <a:gs pos="0">
                <a:srgbClr val="FFFF00"/>
              </a:gs>
              <a:gs pos="50000">
                <a:srgbClr val="C1C100"/>
              </a:gs>
              <a:gs pos="100000">
                <a:srgbClr val="FF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Prostokąt 1"/>
          <p:cNvSpPr/>
          <p:nvPr/>
        </p:nvSpPr>
        <p:spPr>
          <a:xfrm>
            <a:off x="1042988" y="0"/>
            <a:ext cx="7236296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  <a:defRPr/>
            </a:pPr>
            <a:r>
              <a:rPr lang="pl-PL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PROMIENIOWANIE KOSMICZNE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15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400119"/>
              </p:ext>
            </p:extLst>
          </p:nvPr>
        </p:nvGraphicFramePr>
        <p:xfrm>
          <a:off x="971600" y="1844824"/>
          <a:ext cx="7937376" cy="2502853"/>
        </p:xfrm>
        <a:graphic>
          <a:graphicData uri="http://schemas.openxmlformats.org/drawingml/2006/table">
            <a:tbl>
              <a:tblPr/>
              <a:tblGrid>
                <a:gridCol w="3412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1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3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5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cząstka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średni udział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dociera do Ziemi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(na poziom morza)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protony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87% </a:t>
                      </a: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(75</a:t>
                      </a:r>
                      <a:r>
                        <a:rPr kumimoji="0" lang="pl-P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  <a:sym typeface="Symbol" pitchFamily="18" charset="2"/>
                        </a:rPr>
                        <a:t></a:t>
                      </a: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89%)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1 na 1000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jądra helu (prom. </a:t>
                      </a:r>
                      <a:r>
                        <a:rPr kumimoji="0" lang="pl-P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  <a:sym typeface="Symbol" pitchFamily="18" charset="2"/>
                        </a:rPr>
                        <a:t></a:t>
                      </a: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  <a:sym typeface="Symbol" pitchFamily="18" charset="2"/>
                        </a:rPr>
                        <a:t>)</a:t>
                      </a:r>
                      <a:endParaRPr kumimoji="0" lang="pl-PL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11%</a:t>
                      </a: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(10 </a:t>
                      </a:r>
                      <a:r>
                        <a:rPr kumimoji="0" lang="pl-P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  <a:sym typeface="Symbol" pitchFamily="18" charset="2"/>
                        </a:rPr>
                        <a:t></a:t>
                      </a: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sym typeface="Symbol" pitchFamily="18" charset="2"/>
                        </a:rPr>
                        <a:t>18%)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1 na 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jądra pierwiastków Z&gt;2</a:t>
                      </a:r>
                      <a:endParaRPr kumimoji="0" lang="pl-PL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1%</a:t>
                      </a: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(1 </a:t>
                      </a:r>
                      <a:r>
                        <a:rPr kumimoji="0" lang="pl-P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  <a:sym typeface="Symbol" pitchFamily="18" charset="2"/>
                        </a:rPr>
                        <a:t></a:t>
                      </a: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7%)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1 na 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elektrony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1%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475482" y="0"/>
            <a:ext cx="8929612" cy="75437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>
              <a:spcBef>
                <a:spcPct val="50000"/>
              </a:spcBef>
              <a:defRPr/>
            </a:pPr>
            <a:r>
              <a:rPr lang="pl-PL" b="0" dirty="0"/>
              <a:t>PIERWOTNE PROMIENIOWANIE GALAKTYCZNE</a:t>
            </a:r>
          </a:p>
        </p:txBody>
      </p:sp>
      <p:sp>
        <p:nvSpPr>
          <p:cNvPr id="7" name="Text Box 41"/>
          <p:cNvSpPr txBox="1">
            <a:spLocks noChangeArrowheads="1"/>
          </p:cNvSpPr>
          <p:nvPr/>
        </p:nvSpPr>
        <p:spPr bwMode="auto">
          <a:xfrm>
            <a:off x="1217613" y="4726409"/>
            <a:ext cx="658048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pl-P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energia cząstek 10</a:t>
            </a:r>
            <a:r>
              <a:rPr lang="pl-PL" sz="2000" b="1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10</a:t>
            </a:r>
            <a:r>
              <a:rPr lang="pl-P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 eV   (max 10</a:t>
            </a:r>
            <a:r>
              <a:rPr lang="pl-PL" sz="2000" b="1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20</a:t>
            </a:r>
            <a:r>
              <a:rPr lang="pl-P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 eV)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16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40"/>
          <p:cNvSpPr>
            <a:spLocks noChangeArrowheads="1"/>
          </p:cNvSpPr>
          <p:nvPr/>
        </p:nvSpPr>
        <p:spPr bwMode="auto">
          <a:xfrm>
            <a:off x="963432" y="1772816"/>
            <a:ext cx="8001056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pl-PL" sz="2800" b="1" spc="50" dirty="0">
                <a:ln w="11430"/>
                <a:solidFill>
                  <a:srgbClr val="0000CC"/>
                </a:solidFill>
                <a:latin typeface="Bell Gothic Std Black" pitchFamily="34" charset="0"/>
              </a:rPr>
              <a:t>Wiatr słoneczny  </a:t>
            </a:r>
            <a:r>
              <a:rPr lang="pl-PL" sz="2000" b="1" spc="50" dirty="0">
                <a:ln w="11430"/>
                <a:solidFill>
                  <a:srgbClr val="0000CC"/>
                </a:solidFill>
                <a:latin typeface="Bell Gothic Std Black" pitchFamily="34" charset="0"/>
              </a:rPr>
              <a:t>- Strumień cząstek wiatru zderza się z polem magnetycznym naszej planety, wytwarzając falę uderzeniową, co wpływa na kształt magnetosfery i wywołuje wiele zjawisk obserwowanych na Ziemi</a:t>
            </a:r>
          </a:p>
          <a:p>
            <a:pPr algn="just">
              <a:spcBef>
                <a:spcPct val="50000"/>
              </a:spcBef>
              <a:defRPr/>
            </a:pPr>
            <a:r>
              <a:rPr lang="pl-PL" sz="2000" b="1" spc="50" dirty="0">
                <a:ln w="11430"/>
                <a:solidFill>
                  <a:srgbClr val="0000CC"/>
                </a:solidFill>
                <a:latin typeface="Bell Gothic Std Black" pitchFamily="34" charset="0"/>
              </a:rPr>
              <a:t> (burze magnetyczne i zaniki łączności radiowej, zorze polarne) </a:t>
            </a:r>
          </a:p>
          <a:p>
            <a:pPr algn="just">
              <a:spcBef>
                <a:spcPct val="50000"/>
              </a:spcBef>
              <a:defRPr/>
            </a:pPr>
            <a:r>
              <a:rPr lang="pl-PL" sz="2000" b="1" spc="50" dirty="0">
                <a:ln w="11430"/>
                <a:solidFill>
                  <a:srgbClr val="0000CC"/>
                </a:solidFill>
                <a:latin typeface="Bell Gothic Std Black" pitchFamily="34" charset="0"/>
              </a:rPr>
              <a:t>Prędkość strumieni cząstek (głównie elektronów, protonów i cząstek ) w odległości 1 </a:t>
            </a:r>
            <a:r>
              <a:rPr lang="pl-PL" sz="2000" b="1" spc="50" dirty="0" err="1">
                <a:ln w="11430"/>
                <a:solidFill>
                  <a:srgbClr val="0000CC"/>
                </a:solidFill>
                <a:latin typeface="Bell Gothic Std Black" pitchFamily="34" charset="0"/>
              </a:rPr>
              <a:t>j.a</a:t>
            </a:r>
            <a:r>
              <a:rPr lang="pl-PL" sz="2000" b="1" spc="50" dirty="0">
                <a:ln w="11430"/>
                <a:solidFill>
                  <a:srgbClr val="0000CC"/>
                </a:solidFill>
                <a:latin typeface="Bell Gothic Std Black" pitchFamily="34" charset="0"/>
              </a:rPr>
              <a:t>. waha się od 300 do 800 km/s, a gęstość utrzymuje się między 10</a:t>
            </a:r>
            <a:r>
              <a:rPr lang="pl-PL" sz="2000" b="1" spc="50" baseline="30000" dirty="0">
                <a:ln w="11430"/>
                <a:solidFill>
                  <a:srgbClr val="0000CC"/>
                </a:solidFill>
                <a:latin typeface="Bell Gothic Std Black" pitchFamily="34" charset="0"/>
              </a:rPr>
              <a:t>4</a:t>
            </a:r>
            <a:r>
              <a:rPr lang="pl-PL" sz="2000" b="1" spc="50" dirty="0">
                <a:ln w="11430"/>
                <a:solidFill>
                  <a:srgbClr val="0000CC"/>
                </a:solidFill>
                <a:latin typeface="Bell Gothic Std Black" pitchFamily="34" charset="0"/>
              </a:rPr>
              <a:t> a 3x10</a:t>
            </a:r>
            <a:r>
              <a:rPr lang="pl-PL" sz="2000" b="1" spc="50" baseline="30000" dirty="0">
                <a:ln w="11430"/>
                <a:solidFill>
                  <a:srgbClr val="0000CC"/>
                </a:solidFill>
                <a:latin typeface="Bell Gothic Std Black" pitchFamily="34" charset="0"/>
              </a:rPr>
              <a:t>6</a:t>
            </a:r>
            <a:r>
              <a:rPr lang="pl-PL" sz="2000" b="1" spc="50" dirty="0">
                <a:ln w="11430"/>
                <a:solidFill>
                  <a:srgbClr val="0000CC"/>
                </a:solidFill>
                <a:latin typeface="Bell Gothic Std Black" pitchFamily="34" charset="0"/>
              </a:rPr>
              <a:t> cząstek na metr sześcienny</a:t>
            </a:r>
          </a:p>
        </p:txBody>
      </p:sp>
      <p:sp>
        <p:nvSpPr>
          <p:cNvPr id="10" name="Text Box 39"/>
          <p:cNvSpPr txBox="1">
            <a:spLocks noChangeArrowheads="1"/>
          </p:cNvSpPr>
          <p:nvPr/>
        </p:nvSpPr>
        <p:spPr bwMode="auto">
          <a:xfrm>
            <a:off x="972460" y="5330"/>
            <a:ext cx="8305800" cy="68082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>
              <a:spcBef>
                <a:spcPct val="50000"/>
              </a:spcBef>
              <a:defRPr/>
            </a:pPr>
            <a:r>
              <a:rPr lang="pl-PL" b="0" dirty="0"/>
              <a:t>PROMIENIOWANIE EMITOWANE PRZEZ SŁOŃCE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17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800px-Polarlicht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902664"/>
            <a:ext cx="7170020" cy="4669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357290" y="5572140"/>
            <a:ext cx="635798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Plik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100" b="1" i="1" u="none" strike="noStrike" cap="none" normalizeH="0" baseline="0" dirty="0" err="1">
                <a:ln>
                  <a:noFill/>
                </a:ln>
                <a:solidFill>
                  <a:srgbClr val="00008B"/>
                </a:solidFill>
                <a:effectLst/>
                <a:latin typeface="Arial" charset="0"/>
                <a:hlinkClick r:id="rId3" tooltip="http://commons.wikimedia.org/wiki/Image:Polarlicht_2.jpg?uselang=pl"/>
              </a:rPr>
              <a:t>Polarlicht</a:t>
            </a:r>
            <a:r>
              <a:rPr kumimoji="0" lang="en-US" sz="1100" b="1" i="1" u="none" strike="noStrike" cap="none" normalizeH="0" baseline="0" dirty="0">
                <a:ln>
                  <a:noFill/>
                </a:ln>
                <a:solidFill>
                  <a:srgbClr val="00008B"/>
                </a:solidFill>
                <a:effectLst/>
                <a:latin typeface="Arial" charset="0"/>
                <a:hlinkClick r:id="rId3" tooltip="http://commons.wikimedia.org/wiki/Image:Polarlicht_2.jpg?uselang=pl"/>
              </a:rPr>
              <a:t> 2.jpg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[ </a:t>
            </a:r>
            <a:r>
              <a:rPr kumimoji="0" lang="en-US" sz="1100" b="1" i="1" u="none" strike="noStrike" cap="none" normalizeH="0" baseline="0" dirty="0" err="1">
                <a:ln>
                  <a:noFill/>
                </a:ln>
                <a:solidFill>
                  <a:srgbClr val="00008B"/>
                </a:solidFill>
                <a:effectLst/>
                <a:latin typeface="Arial" charset="0"/>
                <a:hlinkClick r:id="rId4" tooltip="http://commons.wikimedia.org/wiki/Image:Polarlicht_2.jpg?uselang=pl&amp;action=edit"/>
              </a:rPr>
              <a:t>edytuj</a:t>
            </a:r>
            <a:r>
              <a:rPr kumimoji="0" lang="en-US" sz="1100" b="1" i="1" u="none" strike="noStrike" cap="none" normalizeH="0" baseline="0" dirty="0">
                <a:ln>
                  <a:noFill/>
                </a:ln>
                <a:solidFill>
                  <a:srgbClr val="00008B"/>
                </a:solidFill>
                <a:effectLst/>
                <a:latin typeface="Arial" charset="0"/>
                <a:hlinkClick r:id="rId4" tooltip="http://commons.wikimedia.org/wiki/Image:Polarlicht_2.jpg?uselang=pl&amp;action=edit"/>
              </a:rPr>
              <a:t> </a:t>
            </a:r>
            <a:r>
              <a:rPr kumimoji="0" lang="en-US" sz="1100" b="1" i="1" u="none" strike="noStrike" cap="none" normalizeH="0" baseline="0" dirty="0" err="1">
                <a:ln>
                  <a:noFill/>
                </a:ln>
                <a:solidFill>
                  <a:srgbClr val="00008B"/>
                </a:solidFill>
                <a:effectLst/>
                <a:latin typeface="Arial" charset="0"/>
                <a:hlinkClick r:id="rId4" tooltip="http://commons.wikimedia.org/wiki/Image:Polarlicht_2.jpg?uselang=pl&amp;action=edit"/>
              </a:rPr>
              <a:t>opis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]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umieszczony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jest w 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5" tooltip="Wikimedia Commons"/>
              </a:rPr>
              <a:t>Wikimedia Commons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repozytorium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wolnych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zasobów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projektów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Fundacji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Wikimedia </a:t>
            </a:r>
          </a:p>
        </p:txBody>
      </p:sp>
      <p:sp>
        <p:nvSpPr>
          <p:cNvPr id="6" name="Text Box 39"/>
          <p:cNvSpPr txBox="1">
            <a:spLocks noChangeArrowheads="1"/>
          </p:cNvSpPr>
          <p:nvPr/>
        </p:nvSpPr>
        <p:spPr bwMode="auto">
          <a:xfrm>
            <a:off x="972460" y="5330"/>
            <a:ext cx="8305800" cy="68082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>
              <a:spcBef>
                <a:spcPct val="50000"/>
              </a:spcBef>
              <a:defRPr/>
            </a:pPr>
            <a:r>
              <a:rPr lang="pl-PL" b="0" dirty="0"/>
              <a:t>PROMIENIOWANIE EMITOWANE PRZEZ SŁOŃCE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18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b="32192"/>
          <a:stretch>
            <a:fillRect/>
          </a:stretch>
        </p:blipFill>
        <p:spPr bwMode="auto">
          <a:xfrm>
            <a:off x="683568" y="933229"/>
            <a:ext cx="5279321" cy="523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83568" y="0"/>
            <a:ext cx="8568952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  <a:defRPr/>
            </a:pPr>
            <a:r>
              <a:rPr lang="pl-PL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PROMIENIOWANIE KOSMICZNE DOCIERAJĄCE NA ZIEMIĘ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5852" y="6145559"/>
            <a:ext cx="72866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(</a:t>
            </a:r>
            <a:r>
              <a:rPr lang="pl-PL" sz="1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  <a:hlinkClick r:id="rId3"/>
              </a:rPr>
              <a:t>http://astro.uchicago.edu/cosmus/home.html</a:t>
            </a:r>
            <a:r>
              <a:rPr lang="pl-PL" sz="1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; za zgodą </a:t>
            </a:r>
            <a:r>
              <a:rPr lang="pl-PL" sz="1400" b="1" spc="50" dirty="0" err="1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Dr</a:t>
            </a:r>
            <a:r>
              <a:rPr lang="pl-PL" sz="1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. R. </a:t>
            </a:r>
            <a:r>
              <a:rPr lang="pl-PL" sz="1400" b="1" spc="50" dirty="0" err="1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Landsberga</a:t>
            </a:r>
            <a:r>
              <a:rPr lang="pl-PL" sz="1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)</a:t>
            </a:r>
            <a:endParaRPr lang="en-US" sz="1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ll Gothic Std Black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372200" y="1858130"/>
            <a:ext cx="3024336" cy="4007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protony (</a:t>
            </a:r>
            <a:r>
              <a:rPr lang="pl-PL" sz="2000" baseline="30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H)</a:t>
            </a:r>
          </a:p>
          <a:p>
            <a:pPr marL="342900" indent="-342900">
              <a:lnSpc>
                <a:spcPts val="28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deuterony (</a:t>
            </a:r>
            <a:r>
              <a:rPr lang="pl-PL" sz="2000" baseline="30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H)</a:t>
            </a:r>
          </a:p>
          <a:p>
            <a:pPr marL="342900" indent="-342900">
              <a:lnSpc>
                <a:spcPts val="28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cząstki </a:t>
            </a: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 (</a:t>
            </a:r>
            <a:r>
              <a:rPr lang="pl-PL" sz="2000" baseline="30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4</a:t>
            </a:r>
            <a:r>
              <a:rPr lang="pl-PL" sz="2000" baseline="-25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2</a:t>
            </a: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He)</a:t>
            </a:r>
          </a:p>
          <a:p>
            <a:pPr marL="342900" indent="-342900">
              <a:lnSpc>
                <a:spcPts val="28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neutrony</a:t>
            </a:r>
          </a:p>
          <a:p>
            <a:pPr marL="342900" indent="-342900">
              <a:lnSpc>
                <a:spcPts val="28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mezony</a:t>
            </a:r>
          </a:p>
          <a:p>
            <a:pPr marL="342900" indent="-342900">
              <a:lnSpc>
                <a:spcPts val="28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neutrina</a:t>
            </a:r>
          </a:p>
          <a:p>
            <a:pPr marL="342900" indent="-342900">
              <a:lnSpc>
                <a:spcPts val="28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elektrony</a:t>
            </a:r>
          </a:p>
          <a:p>
            <a:pPr marL="342900" indent="-342900">
              <a:lnSpc>
                <a:spcPts val="28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prom </a:t>
            </a:r>
            <a:endParaRPr lang="pl-PL" sz="2000" dirty="0">
              <a:ln w="11430"/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5940518" y="1050380"/>
            <a:ext cx="3132076" cy="409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  <a:defRPr/>
            </a:pPr>
            <a:r>
              <a:rPr lang="pl-PL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WTÓRNE PROMIENIOWANIE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19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250076"/>
            <a:ext cx="5273712" cy="416697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51520" y="1137895"/>
            <a:ext cx="91450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Składowe mocy dawki promieniowania kosmicznego w funkcji wysokości [m]</a:t>
            </a:r>
            <a:endParaRPr lang="en-US" sz="200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ole tekstowe 7"/>
              <p:cNvSpPr txBox="1"/>
              <p:nvPr/>
            </p:nvSpPr>
            <p:spPr>
              <a:xfrm>
                <a:off x="1428771" y="1750905"/>
                <a:ext cx="6356548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l-PL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l-PL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pl-PL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pl-PL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l-PL" sz="2400" b="0" i="1" smtClean="0">
                          <a:latin typeface="Cambria Math" panose="02040503050406030204" pitchFamily="18" charset="0"/>
                        </a:rPr>
                        <m:t>(0)</m:t>
                      </m:r>
                      <m:r>
                        <a:rPr lang="pl-P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pl-P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0.21∙</m:t>
                          </m:r>
                          <m:sSup>
                            <m:sSupPr>
                              <m:ctrlPr>
                                <a:rPr lang="pl-PL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−1.65∙</m:t>
                              </m:r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  <m:r>
                            <a:rPr lang="pl-P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+0.79∙</m:t>
                          </m:r>
                          <m:sSup>
                            <m:sSupPr>
                              <m:ctrlPr>
                                <a:rPr lang="pl-PL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0.453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pole tekstow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771" y="1750905"/>
                <a:ext cx="6356548" cy="373500"/>
              </a:xfrm>
              <a:prstGeom prst="rect">
                <a:avLst/>
              </a:prstGeom>
              <a:blipFill rotWithShape="0">
                <a:blip r:embed="rId3"/>
                <a:stretch>
                  <a:fillRect l="-575" b="-36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rostokąt 8"/>
          <p:cNvSpPr/>
          <p:nvPr/>
        </p:nvSpPr>
        <p:spPr>
          <a:xfrm>
            <a:off x="5920191" y="2492896"/>
            <a:ext cx="28809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Miony- druga generacja cząstek elementarnych i wykazują pokrewieństwo z elektronem, tzn. posiadają takie same własności co elektron, z wyjątkiem około 207 razy większej masy</a:t>
            </a:r>
            <a:endParaRPr lang="en-US" dirty="0">
              <a:ln w="11430"/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4"/>
          <p:cNvSpPr/>
          <p:nvPr/>
        </p:nvSpPr>
        <p:spPr>
          <a:xfrm>
            <a:off x="683568" y="0"/>
            <a:ext cx="8568952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  <a:defRPr/>
            </a:pPr>
            <a:r>
              <a:rPr lang="pl-PL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PROMIENIOWANIE KOSMICZNE DOCIERAJĄCE NA ZIEMIĘ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521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 bwMode="auto">
          <a:xfrm>
            <a:off x="934988" y="1164107"/>
            <a:ext cx="108000" cy="3780000"/>
          </a:xfrm>
          <a:prstGeom prst="rect">
            <a:avLst/>
          </a:prstGeom>
          <a:solidFill>
            <a:srgbClr val="E7EFF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2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827584" y="3717032"/>
            <a:ext cx="73088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n w="11430"/>
                <a:solidFill>
                  <a:srgbClr val="0000D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zmiana norm i przepisów Ochrony Radiologicznej w 2018 roku (</a:t>
            </a:r>
            <a:r>
              <a:rPr lang="pl-PL" sz="2400" i="1" dirty="0">
                <a:ln w="11430"/>
                <a:solidFill>
                  <a:srgbClr val="0000D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nowe koncepcje ochrony radiologicznej</a:t>
            </a:r>
            <a:r>
              <a:rPr lang="pl-PL" sz="2400" dirty="0">
                <a:ln w="11430"/>
                <a:solidFill>
                  <a:srgbClr val="0000D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dirty="0">
              <a:ln w="11430"/>
              <a:solidFill>
                <a:srgbClr val="0000D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2"/>
          <p:cNvSpPr txBox="1"/>
          <p:nvPr/>
        </p:nvSpPr>
        <p:spPr>
          <a:xfrm>
            <a:off x="827584" y="1052736"/>
            <a:ext cx="6336704" cy="10525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</a:rPr>
              <a:t>źródła promieniowania jonizującego w naszym otoczeniu</a:t>
            </a:r>
          </a:p>
        </p:txBody>
      </p:sp>
      <p:sp>
        <p:nvSpPr>
          <p:cNvPr id="7" name="Prostokąt 6"/>
          <p:cNvSpPr/>
          <p:nvPr/>
        </p:nvSpPr>
        <p:spPr>
          <a:xfrm>
            <a:off x="827584" y="227687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udział różnych źródeł promieniowania jonizującego w średniej rocznej dawce efektywnej statystycznego mieszkańca Polski</a:t>
            </a:r>
          </a:p>
        </p:txBody>
      </p:sp>
      <p:sp>
        <p:nvSpPr>
          <p:cNvPr id="10" name="Rounded Rectangle 8"/>
          <p:cNvSpPr/>
          <p:nvPr/>
        </p:nvSpPr>
        <p:spPr>
          <a:xfrm>
            <a:off x="1262403" y="0"/>
            <a:ext cx="7630077" cy="843933"/>
          </a:xfrm>
          <a:prstGeom prst="roundRect">
            <a:avLst>
              <a:gd name="adj" fmla="val 4620"/>
            </a:avLst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pl-PL" sz="4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ZAGADNIENIA WYKŁADU</a:t>
            </a:r>
          </a:p>
        </p:txBody>
      </p:sp>
    </p:spTree>
    <p:extLst>
      <p:ext uri="{BB962C8B-B14F-4D97-AF65-F5344CB8AC3E}">
        <p14:creationId xmlns:p14="http://schemas.microsoft.com/office/powerpoint/2010/main" val="4010629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20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7311208" cy="567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3568" y="0"/>
            <a:ext cx="8568952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  <a:defRPr/>
            </a:pPr>
            <a:r>
              <a:rPr lang="pl-PL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PROMIENIOWANIE KOSMICZNE DOCIERAJĄCE NA ZIEMIĘ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52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21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 Box 2053"/>
          <p:cNvSpPr txBox="1">
            <a:spLocks noChangeArrowheads="1"/>
          </p:cNvSpPr>
          <p:nvPr/>
        </p:nvSpPr>
        <p:spPr bwMode="auto">
          <a:xfrm>
            <a:off x="711061" y="-88895"/>
            <a:ext cx="8458200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pl-PL" sz="2800" b="0" dirty="0"/>
              <a:t>ODDZIAŁYWANIE PROMIENIOWANIA KOSMICZNEGO </a:t>
            </a:r>
          </a:p>
          <a:p>
            <a:pPr algn="ctr">
              <a:lnSpc>
                <a:spcPct val="100000"/>
              </a:lnSpc>
              <a:defRPr/>
            </a:pPr>
            <a:r>
              <a:rPr lang="pl-PL" sz="2800" b="0" dirty="0"/>
              <a:t>Z GAZAMI ATMOSFERYCZNYMI</a:t>
            </a:r>
          </a:p>
        </p:txBody>
      </p:sp>
      <p:sp>
        <p:nvSpPr>
          <p:cNvPr id="12" name="AutoShape 2056"/>
          <p:cNvSpPr>
            <a:spLocks noChangeArrowheads="1"/>
          </p:cNvSpPr>
          <p:nvPr/>
        </p:nvSpPr>
        <p:spPr bwMode="auto">
          <a:xfrm>
            <a:off x="1597471" y="1893912"/>
            <a:ext cx="6743700" cy="2057400"/>
          </a:xfrm>
          <a:prstGeom prst="downArrowCallout">
            <a:avLst>
              <a:gd name="adj1" fmla="val 79152"/>
              <a:gd name="adj2" fmla="val 81944"/>
              <a:gd name="adj3" fmla="val 26764"/>
              <a:gd name="adj4" fmla="val 66667"/>
            </a:avLst>
          </a:prstGeom>
          <a:solidFill>
            <a:srgbClr val="C9FFC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+mn-cs"/>
              </a:rPr>
              <a:t>POWSTAJĄ ZE STAŁĄ SZYBKOŚCIĄ W STRATOSFERZE</a:t>
            </a:r>
            <a:r>
              <a:rPr lang="pl-PL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+mn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Franklin Gothic Heavy" pitchFamily="34" charset="0"/>
                <a:cs typeface="+mn-cs"/>
              </a:rPr>
              <a:t>ŚREDNI CZAS PRZEBYWANIA 1 – 2 LAT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  <a:defRPr/>
            </a:pPr>
            <a:r>
              <a:rPr lang="pl-PL" sz="2800" b="1" baseline="30000" dirty="0">
                <a:solidFill>
                  <a:srgbClr val="0000CC"/>
                </a:solidFill>
                <a:cs typeface="+mn-cs"/>
              </a:rPr>
              <a:t>14</a:t>
            </a:r>
            <a:r>
              <a:rPr lang="pl-PL" sz="2800" b="1" dirty="0">
                <a:solidFill>
                  <a:srgbClr val="0000CC"/>
                </a:solidFill>
                <a:cs typeface="+mn-cs"/>
              </a:rPr>
              <a:t>C= </a:t>
            </a:r>
            <a:r>
              <a:rPr lang="pl-PL" sz="2800" b="1" baseline="30000" dirty="0">
                <a:solidFill>
                  <a:srgbClr val="0000CC"/>
                </a:solidFill>
                <a:cs typeface="+mn-cs"/>
              </a:rPr>
              <a:t>16</a:t>
            </a:r>
            <a:r>
              <a:rPr lang="pl-PL" sz="2800" b="1" dirty="0">
                <a:solidFill>
                  <a:srgbClr val="0000CC"/>
                </a:solidFill>
                <a:cs typeface="+mn-cs"/>
              </a:rPr>
              <a:t>O+</a:t>
            </a:r>
            <a:r>
              <a:rPr lang="pl-PL" sz="2800" b="1" dirty="0">
                <a:solidFill>
                  <a:srgbClr val="0000CC"/>
                </a:solidFill>
                <a:cs typeface="+mn-cs"/>
                <a:sym typeface="Symbol" pitchFamily="18" charset="2"/>
              </a:rPr>
              <a:t>+2p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  <a:defRPr/>
            </a:pPr>
            <a:r>
              <a:rPr lang="pl-PL" sz="2800" b="1" baseline="30000" dirty="0">
                <a:solidFill>
                  <a:srgbClr val="0000CC"/>
                </a:solidFill>
                <a:cs typeface="+mn-cs"/>
              </a:rPr>
              <a:t>14</a:t>
            </a:r>
            <a:r>
              <a:rPr lang="pl-PL" sz="2800" b="1" dirty="0">
                <a:solidFill>
                  <a:srgbClr val="0000CC"/>
                </a:solidFill>
                <a:cs typeface="+mn-cs"/>
              </a:rPr>
              <a:t>C= </a:t>
            </a:r>
            <a:r>
              <a:rPr lang="pl-PL" sz="2800" b="1" baseline="30000" dirty="0">
                <a:solidFill>
                  <a:srgbClr val="0000CC"/>
                </a:solidFill>
                <a:cs typeface="+mn-cs"/>
              </a:rPr>
              <a:t>14</a:t>
            </a:r>
            <a:r>
              <a:rPr lang="pl-PL" sz="2800" b="1" dirty="0">
                <a:solidFill>
                  <a:srgbClr val="0000CC"/>
                </a:solidFill>
                <a:cs typeface="+mn-cs"/>
              </a:rPr>
              <a:t>N+</a:t>
            </a:r>
            <a:r>
              <a:rPr lang="pl-PL" sz="2800" b="1" dirty="0">
                <a:solidFill>
                  <a:srgbClr val="0000CC"/>
                </a:solidFill>
                <a:cs typeface="+mn-cs"/>
                <a:sym typeface="Symbol" pitchFamily="18" charset="2"/>
              </a:rPr>
              <a:t>+(</a:t>
            </a:r>
            <a:r>
              <a:rPr lang="pl-PL" sz="2800" b="1" dirty="0" err="1">
                <a:solidFill>
                  <a:srgbClr val="0000CC"/>
                </a:solidFill>
                <a:cs typeface="+mn-cs"/>
                <a:sym typeface="Symbol" pitchFamily="18" charset="2"/>
              </a:rPr>
              <a:t>pn</a:t>
            </a:r>
            <a:r>
              <a:rPr lang="pl-PL" sz="2800" b="1" dirty="0">
                <a:solidFill>
                  <a:srgbClr val="0000CC"/>
                </a:solidFill>
                <a:cs typeface="+mn-cs"/>
                <a:sym typeface="Symbol" pitchFamily="18" charset="2"/>
              </a:rPr>
              <a:t>)</a:t>
            </a:r>
            <a:endParaRPr lang="pl-PL" sz="2800" b="1" dirty="0">
              <a:solidFill>
                <a:srgbClr val="0000CC"/>
              </a:solidFill>
              <a:cs typeface="+mn-cs"/>
            </a:endParaRPr>
          </a:p>
          <a:p>
            <a:pPr algn="ctr">
              <a:lnSpc>
                <a:spcPct val="20000"/>
              </a:lnSpc>
              <a:spcBef>
                <a:spcPct val="50000"/>
              </a:spcBef>
              <a:defRPr/>
            </a:pPr>
            <a:endParaRPr lang="pl-PL" sz="1800" dirty="0">
              <a:effectLst>
                <a:outerShdw blurRad="38100" dist="38100" dir="2700000" algn="tl">
                  <a:srgbClr val="FFFFFF"/>
                </a:outerShdw>
              </a:effectLst>
              <a:latin typeface="Franklin Gothic Heavy" pitchFamily="34" charset="0"/>
              <a:cs typeface="+mn-cs"/>
            </a:endParaRPr>
          </a:p>
        </p:txBody>
      </p:sp>
      <p:sp>
        <p:nvSpPr>
          <p:cNvPr id="14" name="AutoShape 2058"/>
          <p:cNvSpPr>
            <a:spLocks noChangeArrowheads="1"/>
          </p:cNvSpPr>
          <p:nvPr/>
        </p:nvSpPr>
        <p:spPr bwMode="auto">
          <a:xfrm>
            <a:off x="930721" y="3951312"/>
            <a:ext cx="8077200" cy="1752600"/>
          </a:xfrm>
          <a:prstGeom prst="downArrowCallout">
            <a:avLst>
              <a:gd name="adj1" fmla="val 115217"/>
              <a:gd name="adj2" fmla="val 115217"/>
              <a:gd name="adj3" fmla="val 16667"/>
              <a:gd name="adj4" fmla="val 66667"/>
            </a:avLst>
          </a:prstGeom>
          <a:solidFill>
            <a:srgbClr val="EBFFEB"/>
          </a:solidFill>
          <a:ln w="28575" cap="rnd">
            <a:solidFill>
              <a:srgbClr val="339933"/>
            </a:solidFill>
            <a:prstDash val="sysDot"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pl-PL">
                <a:effectLst>
                  <a:outerShdw blurRad="38100" dist="38100" dir="2700000" algn="tl">
                    <a:srgbClr val="FFFFFF"/>
                  </a:outerShdw>
                </a:effectLst>
                <a:latin typeface="Franklin Gothic Heavy" pitchFamily="34" charset="0"/>
                <a:cs typeface="+mn-cs"/>
              </a:rPr>
              <a:t>bariera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pl-PL">
                <a:effectLst>
                  <a:outerShdw blurRad="38100" dist="38100" dir="2700000" algn="tl">
                    <a:srgbClr val="FFFFFF"/>
                  </a:outerShdw>
                </a:effectLst>
                <a:latin typeface="Franklin Gothic Heavy" pitchFamily="34" charset="0"/>
                <a:cs typeface="+mn-cs"/>
              </a:rPr>
              <a:t>TROPOPAUSA (</a:t>
            </a:r>
            <a:r>
              <a:rPr lang="pl-PL" sz="1800">
                <a:effectLst>
                  <a:outerShdw blurRad="38100" dist="38100" dir="2700000" algn="tl">
                    <a:srgbClr val="FFFFFF"/>
                  </a:outerShdw>
                </a:effectLst>
                <a:latin typeface="Franklin Gothic Heavy" pitchFamily="34" charset="0"/>
                <a:cs typeface="+mn-cs"/>
              </a:rPr>
              <a:t>H= 10-12 km)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pl-PL" sz="18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+mn-cs"/>
              </a:rPr>
              <a:t>WIOSNA, JESIEŃ PRZERWY NA SZEROKOŚCI GEOGRAFICZNEJ 30</a:t>
            </a:r>
            <a:r>
              <a:rPr lang="pl-PL" sz="18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+mn-cs"/>
                <a:sym typeface="Symbol" pitchFamily="18" charset="2"/>
              </a:rPr>
              <a:t></a:t>
            </a:r>
            <a:r>
              <a:rPr lang="pl-PL" sz="18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+mn-cs"/>
              </a:rPr>
              <a:t>50</a:t>
            </a:r>
            <a:r>
              <a:rPr lang="pl-PL" sz="18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+mn-cs"/>
                <a:sym typeface="Symbol" pitchFamily="18" charset="2"/>
              </a:rPr>
              <a:t></a:t>
            </a:r>
          </a:p>
        </p:txBody>
      </p:sp>
      <p:sp>
        <p:nvSpPr>
          <p:cNvPr id="15" name="Rectangle 2060"/>
          <p:cNvSpPr>
            <a:spLocks noChangeArrowheads="1"/>
          </p:cNvSpPr>
          <p:nvPr/>
        </p:nvSpPr>
        <p:spPr bwMode="auto">
          <a:xfrm>
            <a:off x="2378521" y="5780112"/>
            <a:ext cx="5638800" cy="457200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>
                <a:effectLst>
                  <a:outerShdw blurRad="38100" dist="38100" dir="2700000" algn="tl">
                    <a:srgbClr val="FFFFFF"/>
                  </a:outerShdw>
                </a:effectLst>
                <a:latin typeface="Franklin Gothic Heavy" pitchFamily="34" charset="0"/>
                <a:cs typeface="+mn-cs"/>
              </a:rPr>
              <a:t>TROPOSFERA</a:t>
            </a:r>
            <a:endParaRPr lang="pl-PL" sz="1800">
              <a:effectLst>
                <a:outerShdw blurRad="38100" dist="38100" dir="2700000" algn="tl">
                  <a:srgbClr val="FFFFFF"/>
                </a:outerShdw>
              </a:effectLst>
              <a:latin typeface="Franklin Gothic Heavy" pitchFamily="34" charset="0"/>
              <a:cs typeface="+mn-cs"/>
            </a:endParaRPr>
          </a:p>
          <a:p>
            <a:pPr>
              <a:defRPr/>
            </a:pPr>
            <a:endParaRPr lang="pl-PL">
              <a:cs typeface="+mn-cs"/>
            </a:endParaRPr>
          </a:p>
        </p:txBody>
      </p:sp>
      <p:sp>
        <p:nvSpPr>
          <p:cNvPr id="8" name="Rectangle 2057"/>
          <p:cNvSpPr>
            <a:spLocks noChangeArrowheads="1"/>
          </p:cNvSpPr>
          <p:nvPr/>
        </p:nvSpPr>
        <p:spPr bwMode="auto">
          <a:xfrm>
            <a:off x="925374" y="1353637"/>
            <a:ext cx="8029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WAŻNIEJSZE RADIONUKLIDY KOSMOGENNE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22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Group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246758"/>
              </p:ext>
            </p:extLst>
          </p:nvPr>
        </p:nvGraphicFramePr>
        <p:xfrm>
          <a:off x="971872" y="1988840"/>
          <a:ext cx="7848600" cy="3362960"/>
        </p:xfrm>
        <a:graphic>
          <a:graphicData uri="http://schemas.openxmlformats.org/drawingml/2006/table">
            <a:tbl>
              <a:tblPr/>
              <a:tblGrid>
                <a:gridCol w="2071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2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RADIONUKLID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Okres połowicznego rozpadu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Reakcja tworzenia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Efektywny równoważnik dawki </a:t>
                      </a: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sym typeface="Symbol" pitchFamily="18" charset="2"/>
                        </a:rPr>
                        <a:t>Svrok-1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H-3 (Tryt)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12.43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14</a:t>
                      </a: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N(n,</a:t>
                      </a:r>
                      <a:r>
                        <a:rPr kumimoji="0" lang="pl-PL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3</a:t>
                      </a: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H)</a:t>
                      </a:r>
                      <a:r>
                        <a:rPr kumimoji="0" lang="pl-PL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12</a:t>
                      </a: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0.01</a:t>
                      </a: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sym typeface="Symbol" pitchFamily="18" charset="2"/>
                        </a:rPr>
                        <a:t>10</a:t>
                      </a:r>
                      <a:r>
                        <a:rPr kumimoji="0" lang="pl-PL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sym typeface="Symbol" pitchFamily="18" charset="2"/>
                        </a:rPr>
                        <a:t>-6</a:t>
                      </a:r>
                      <a:endParaRPr kumimoji="0" lang="pl-PL" sz="16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Be-7 (Beryl)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53 dni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Spalacja</a:t>
                      </a: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  <a:r>
                        <a:rPr kumimoji="0" lang="pl-PL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14</a:t>
                      </a: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3.0 </a:t>
                      </a: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sym typeface="Symbol" pitchFamily="18" charset="2"/>
                        </a:rPr>
                        <a:t>10</a:t>
                      </a:r>
                      <a:r>
                        <a:rPr kumimoji="0" lang="pl-PL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sym typeface="Symbol" pitchFamily="18" charset="2"/>
                        </a:rPr>
                        <a:t>-6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C-14 (Węgiel)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5760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12.0 </a:t>
                      </a: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sym typeface="Symbol" pitchFamily="18" charset="2"/>
                        </a:rPr>
                        <a:t>10</a:t>
                      </a:r>
                      <a:r>
                        <a:rPr kumimoji="0" lang="pl-PL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sym typeface="Symbol" pitchFamily="18" charset="2"/>
                        </a:rPr>
                        <a:t>-6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Be-10 (Beryl)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2.5</a:t>
                      </a: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sym typeface="Symbol" pitchFamily="18" charset="2"/>
                        </a:rPr>
                        <a:t>10</a:t>
                      </a:r>
                      <a:r>
                        <a:rPr kumimoji="0" lang="pl-PL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sym typeface="Symbol" pitchFamily="18" charset="2"/>
                        </a:rPr>
                        <a:t>6</a:t>
                      </a: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sym typeface="Symbol" pitchFamily="18" charset="2"/>
                        </a:rPr>
                        <a:t> lat</a:t>
                      </a:r>
                      <a:endParaRPr kumimoji="0" lang="pl-PL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14N</a:t>
                      </a: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(</a:t>
                      </a:r>
                      <a:r>
                        <a:rPr kumimoji="0" lang="pl-PL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n,p</a:t>
                      </a: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α)</a:t>
                      </a:r>
                      <a:r>
                        <a:rPr kumimoji="0" lang="el-GR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10</a:t>
                      </a: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Be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Na-22 (Sód)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2.6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0.2 </a:t>
                      </a: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sym typeface="Symbol" pitchFamily="18" charset="2"/>
                        </a:rPr>
                        <a:t>10</a:t>
                      </a:r>
                      <a:r>
                        <a:rPr kumimoji="0" lang="pl-PL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sym typeface="Symbol" pitchFamily="18" charset="2"/>
                        </a:rPr>
                        <a:t>-6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 Box 2053"/>
          <p:cNvSpPr txBox="1">
            <a:spLocks noChangeArrowheads="1"/>
          </p:cNvSpPr>
          <p:nvPr/>
        </p:nvSpPr>
        <p:spPr bwMode="auto">
          <a:xfrm>
            <a:off x="827584" y="263172"/>
            <a:ext cx="8458200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pl-PL" sz="2800" b="0" dirty="0"/>
              <a:t>ODDZIAŁYWANIE PROMIENIOWANIA KOSMICZNEGO </a:t>
            </a:r>
          </a:p>
          <a:p>
            <a:pPr algn="ctr">
              <a:lnSpc>
                <a:spcPct val="100000"/>
              </a:lnSpc>
              <a:defRPr/>
            </a:pPr>
            <a:r>
              <a:rPr lang="pl-PL" sz="2800" b="0" dirty="0"/>
              <a:t>Z GAZAMI ATMOSFERYCZNYMI</a:t>
            </a:r>
          </a:p>
        </p:txBody>
      </p:sp>
      <p:sp>
        <p:nvSpPr>
          <p:cNvPr id="7" name="Rectangle 2057"/>
          <p:cNvSpPr>
            <a:spLocks noChangeArrowheads="1"/>
          </p:cNvSpPr>
          <p:nvPr/>
        </p:nvSpPr>
        <p:spPr bwMode="auto">
          <a:xfrm>
            <a:off x="757098" y="1340768"/>
            <a:ext cx="8029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WAŻNIEJSZE RADIONUKLIDY KOSMOGENNE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23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5648151"/>
              </p:ext>
            </p:extLst>
          </p:nvPr>
        </p:nvGraphicFramePr>
        <p:xfrm>
          <a:off x="0" y="0"/>
          <a:ext cx="9144000" cy="6357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4"/>
          <p:cNvSpPr>
            <a:spLocks noChangeArrowheads="1"/>
          </p:cNvSpPr>
          <p:nvPr/>
        </p:nvSpPr>
        <p:spPr bwMode="auto">
          <a:xfrm>
            <a:off x="1835696" y="980728"/>
            <a:ext cx="6324600" cy="919401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RADIONUKLIDY NATURALNE </a:t>
            </a:r>
          </a:p>
          <a:p>
            <a:pPr algn="ctr"/>
            <a:r>
              <a:rPr lang="pl-PL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POCHODZENIA ZIEMSKIEGO</a:t>
            </a:r>
          </a:p>
        </p:txBody>
      </p:sp>
      <p:sp>
        <p:nvSpPr>
          <p:cNvPr id="25" name="Oval 5"/>
          <p:cNvSpPr>
            <a:spLocks noChangeArrowheads="1"/>
          </p:cNvSpPr>
          <p:nvPr/>
        </p:nvSpPr>
        <p:spPr bwMode="auto">
          <a:xfrm>
            <a:off x="971600" y="3988534"/>
            <a:ext cx="2928957" cy="995422"/>
          </a:xfrm>
          <a:prstGeom prst="ellips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l-PL" sz="2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WYSTEPUJĄCE POJEDYNCZO</a:t>
            </a:r>
          </a:p>
        </p:txBody>
      </p:sp>
      <p:sp>
        <p:nvSpPr>
          <p:cNvPr id="26" name="AutoShape 6"/>
          <p:cNvSpPr>
            <a:spLocks noChangeArrowheads="1"/>
          </p:cNvSpPr>
          <p:nvPr/>
        </p:nvSpPr>
        <p:spPr bwMode="auto">
          <a:xfrm>
            <a:off x="1971732" y="1916832"/>
            <a:ext cx="762000" cy="2066992"/>
          </a:xfrm>
          <a:prstGeom prst="downArrow">
            <a:avLst>
              <a:gd name="adj1" fmla="val 50000"/>
              <a:gd name="adj2" fmla="val 55000"/>
            </a:avLst>
          </a:prstGeom>
          <a:gradFill rotWithShape="0">
            <a:gsLst>
              <a:gs pos="0">
                <a:srgbClr val="FFFFFF"/>
              </a:gs>
              <a:gs pos="50000">
                <a:srgbClr val="0404BC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AutoShape 8"/>
          <p:cNvSpPr>
            <a:spLocks noChangeArrowheads="1"/>
          </p:cNvSpPr>
          <p:nvPr/>
        </p:nvSpPr>
        <p:spPr bwMode="auto">
          <a:xfrm>
            <a:off x="7353400" y="1916832"/>
            <a:ext cx="762000" cy="1785950"/>
          </a:xfrm>
          <a:prstGeom prst="downArrow">
            <a:avLst>
              <a:gd name="adj1" fmla="val 50000"/>
              <a:gd name="adj2" fmla="val 55000"/>
            </a:avLst>
          </a:prstGeom>
          <a:gradFill rotWithShape="0">
            <a:gsLst>
              <a:gs pos="0">
                <a:srgbClr val="FFFFA4"/>
              </a:gs>
              <a:gs pos="50000">
                <a:srgbClr val="FFFF00"/>
              </a:gs>
              <a:gs pos="100000">
                <a:srgbClr val="FFFFA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AutoShape 9"/>
          <p:cNvSpPr>
            <a:spLocks noChangeArrowheads="1"/>
          </p:cNvSpPr>
          <p:nvPr/>
        </p:nvSpPr>
        <p:spPr bwMode="auto">
          <a:xfrm>
            <a:off x="5724128" y="3698020"/>
            <a:ext cx="3470620" cy="2419537"/>
          </a:xfrm>
          <a:prstGeom prst="flowChartMultidocumen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 anchor="t" anchorCtr="0">
            <a:noAutofit/>
          </a:bodyPr>
          <a:lstStyle/>
          <a:p>
            <a:pPr algn="ctr">
              <a:defRPr/>
            </a:pPr>
            <a:r>
              <a:rPr lang="pl-PL" sz="2000">
                <a:effectLst>
                  <a:outerShdw blurRad="38100" dist="38100" dir="2700000" algn="tl">
                    <a:srgbClr val="FFFFFF"/>
                  </a:outerShdw>
                </a:effectLst>
                <a:latin typeface="Franklin Gothic Medium" pitchFamily="34" charset="0"/>
                <a:cs typeface="+mn-cs"/>
              </a:rPr>
              <a:t>SZEREGI PROMIENIOTWÓRCZE:</a:t>
            </a:r>
          </a:p>
          <a:p>
            <a:pPr algn="ctr">
              <a:defRPr/>
            </a:pPr>
            <a:endParaRPr lang="pl-PL" sz="1800">
              <a:effectLst>
                <a:outerShdw blurRad="38100" dist="38100" dir="2700000" algn="tl">
                  <a:srgbClr val="FFFFFF"/>
                </a:outerShdw>
              </a:effectLst>
              <a:latin typeface="Franklin Gothic Medium" pitchFamily="34" charset="0"/>
              <a:cs typeface="+mn-cs"/>
            </a:endParaRPr>
          </a:p>
          <a:p>
            <a:pPr algn="ctr">
              <a:defRPr/>
            </a:pPr>
            <a:endParaRPr lang="pl-PL" sz="2000">
              <a:effectLst>
                <a:outerShdw blurRad="38100" dist="38100" dir="2700000" algn="tl">
                  <a:srgbClr val="FFFFFF"/>
                </a:outerShdw>
              </a:effectLst>
              <a:latin typeface="Franklin Gothic Medium" pitchFamily="34" charset="0"/>
              <a:cs typeface="+mn-cs"/>
            </a:endParaRPr>
          </a:p>
        </p:txBody>
      </p: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5829384" y="4917228"/>
            <a:ext cx="261463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l-PL" sz="1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  <a:cs typeface="+mn-cs"/>
              </a:rPr>
              <a:t>URANO-RADOWY</a:t>
            </a:r>
            <a:endParaRPr lang="pl-PL" sz="1800" dirty="0">
              <a:effectLst>
                <a:outerShdw blurRad="38100" dist="38100" dir="2700000" algn="tl">
                  <a:srgbClr val="C0C0C0"/>
                </a:outerShdw>
              </a:effectLst>
              <a:latin typeface="Franklin Gothic Medium" pitchFamily="34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pl-PL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  <a:cs typeface="+mn-cs"/>
              </a:rPr>
              <a:t>TOROWY</a:t>
            </a:r>
          </a:p>
          <a:p>
            <a:pPr>
              <a:spcBef>
                <a:spcPct val="50000"/>
              </a:spcBef>
              <a:defRPr/>
            </a:pPr>
            <a:r>
              <a:rPr lang="pl-PL" sz="1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  <a:cs typeface="+mn-cs"/>
              </a:rPr>
              <a:t>URANO-AKTYNOWY</a:t>
            </a:r>
            <a:endParaRPr lang="pl-PL" sz="1800" dirty="0">
              <a:effectLst>
                <a:outerShdw blurRad="38100" dist="38100" dir="2700000" algn="tl">
                  <a:srgbClr val="C0C0C0"/>
                </a:outerShdw>
              </a:effectLst>
              <a:latin typeface="Franklin Gothic Medium" pitchFamily="34" charset="0"/>
              <a:cs typeface="+mn-cs"/>
            </a:endParaRPr>
          </a:p>
        </p:txBody>
      </p:sp>
      <p:sp>
        <p:nvSpPr>
          <p:cNvPr id="30" name="AutoShape 12"/>
          <p:cNvSpPr>
            <a:spLocks noChangeArrowheads="1"/>
          </p:cNvSpPr>
          <p:nvPr/>
        </p:nvSpPr>
        <p:spPr bwMode="auto">
          <a:xfrm>
            <a:off x="2809955" y="1975581"/>
            <a:ext cx="4448175" cy="16557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l-PL" sz="16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ISTNIEJĄCE OD POWSTANIA ZIEMI</a:t>
            </a:r>
            <a:r>
              <a:rPr lang="pl-PL" sz="1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: </a:t>
            </a:r>
          </a:p>
          <a:p>
            <a:pPr algn="ctr">
              <a:defRPr/>
            </a:pPr>
            <a:r>
              <a:rPr lang="pl-PL" sz="18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4.5 miliarda lat</a:t>
            </a:r>
          </a:p>
          <a:p>
            <a:pPr algn="ctr">
              <a:defRPr/>
            </a:pPr>
            <a:r>
              <a:rPr lang="pl-PL" sz="1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SYNTEZA JĄDER W TRAKCIE POWSTAWANIA ZIEMI-&gt; DLUGOŻYCIOWE PIERWIASTKI</a:t>
            </a:r>
          </a:p>
        </p:txBody>
      </p:sp>
      <p:sp>
        <p:nvSpPr>
          <p:cNvPr id="10" name="Rectangle 2057"/>
          <p:cNvSpPr>
            <a:spLocks noChangeArrowheads="1"/>
          </p:cNvSpPr>
          <p:nvPr/>
        </p:nvSpPr>
        <p:spPr bwMode="auto">
          <a:xfrm>
            <a:off x="827584" y="116632"/>
            <a:ext cx="85336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POWSTAWANIE RADIONUKLIDÓW  NATURALNYCH</a:t>
            </a:r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24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 autoUpdateAnimBg="0"/>
      <p:bldP spid="26" grpId="0" animBg="1"/>
      <p:bldP spid="27" grpId="0" animBg="1"/>
      <p:bldP spid="28" grpId="0" animBg="1" autoUpdateAnimBg="0"/>
      <p:bldP spid="29" grpId="0" autoUpdateAnimBg="0"/>
      <p:bldP spid="30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057"/>
          <p:cNvSpPr>
            <a:spLocks noChangeArrowheads="1"/>
          </p:cNvSpPr>
          <p:nvPr/>
        </p:nvSpPr>
        <p:spPr bwMode="auto">
          <a:xfrm>
            <a:off x="827584" y="116632"/>
            <a:ext cx="85336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POWSTAWANIE RADIONUKLIDÓW  NATURALNYCH</a:t>
            </a:r>
          </a:p>
        </p:txBody>
      </p:sp>
      <p:sp>
        <p:nvSpPr>
          <p:cNvPr id="11" name="Prostokąt 1"/>
          <p:cNvSpPr/>
          <p:nvPr/>
        </p:nvSpPr>
        <p:spPr bwMode="auto">
          <a:xfrm>
            <a:off x="539552" y="1705193"/>
            <a:ext cx="7920000" cy="4316095"/>
          </a:xfrm>
          <a:custGeom>
            <a:avLst/>
            <a:gdLst>
              <a:gd name="connsiteX0" fmla="*/ 0 w 7056784"/>
              <a:gd name="connsiteY0" fmla="*/ 0 h 5411925"/>
              <a:gd name="connsiteX1" fmla="*/ 7056784 w 7056784"/>
              <a:gd name="connsiteY1" fmla="*/ 0 h 5411925"/>
              <a:gd name="connsiteX2" fmla="*/ 7056784 w 7056784"/>
              <a:gd name="connsiteY2" fmla="*/ 5411925 h 5411925"/>
              <a:gd name="connsiteX3" fmla="*/ 0 w 7056784"/>
              <a:gd name="connsiteY3" fmla="*/ 5411925 h 5411925"/>
              <a:gd name="connsiteX4" fmla="*/ 0 w 7056784"/>
              <a:gd name="connsiteY4" fmla="*/ 0 h 5411925"/>
              <a:gd name="connsiteX0" fmla="*/ 0 w 7056784"/>
              <a:gd name="connsiteY0" fmla="*/ 0 h 5411925"/>
              <a:gd name="connsiteX1" fmla="*/ 7056784 w 7056784"/>
              <a:gd name="connsiteY1" fmla="*/ 0 h 5411925"/>
              <a:gd name="connsiteX2" fmla="*/ 7054552 w 7056784"/>
              <a:gd name="connsiteY2" fmla="*/ 2593320 h 5411925"/>
              <a:gd name="connsiteX3" fmla="*/ 7056784 w 7056784"/>
              <a:gd name="connsiteY3" fmla="*/ 5411925 h 5411925"/>
              <a:gd name="connsiteX4" fmla="*/ 0 w 7056784"/>
              <a:gd name="connsiteY4" fmla="*/ 5411925 h 5411925"/>
              <a:gd name="connsiteX5" fmla="*/ 0 w 7056784"/>
              <a:gd name="connsiteY5" fmla="*/ 0 h 5411925"/>
              <a:gd name="connsiteX0" fmla="*/ 0 w 7056784"/>
              <a:gd name="connsiteY0" fmla="*/ 0 h 5411925"/>
              <a:gd name="connsiteX1" fmla="*/ 7056784 w 7056784"/>
              <a:gd name="connsiteY1" fmla="*/ 0 h 5411925"/>
              <a:gd name="connsiteX2" fmla="*/ 7054552 w 7056784"/>
              <a:gd name="connsiteY2" fmla="*/ 2412345 h 5411925"/>
              <a:gd name="connsiteX3" fmla="*/ 7054552 w 7056784"/>
              <a:gd name="connsiteY3" fmla="*/ 2593320 h 5411925"/>
              <a:gd name="connsiteX4" fmla="*/ 7056784 w 7056784"/>
              <a:gd name="connsiteY4" fmla="*/ 5411925 h 5411925"/>
              <a:gd name="connsiteX5" fmla="*/ 0 w 7056784"/>
              <a:gd name="connsiteY5" fmla="*/ 5411925 h 5411925"/>
              <a:gd name="connsiteX6" fmla="*/ 0 w 7056784"/>
              <a:gd name="connsiteY6" fmla="*/ 0 h 5411925"/>
              <a:gd name="connsiteX0" fmla="*/ 7054552 w 7145992"/>
              <a:gd name="connsiteY0" fmla="*/ 2593320 h 5411925"/>
              <a:gd name="connsiteX1" fmla="*/ 7056784 w 7145992"/>
              <a:gd name="connsiteY1" fmla="*/ 5411925 h 5411925"/>
              <a:gd name="connsiteX2" fmla="*/ 0 w 7145992"/>
              <a:gd name="connsiteY2" fmla="*/ 5411925 h 5411925"/>
              <a:gd name="connsiteX3" fmla="*/ 0 w 7145992"/>
              <a:gd name="connsiteY3" fmla="*/ 0 h 5411925"/>
              <a:gd name="connsiteX4" fmla="*/ 7056784 w 7145992"/>
              <a:gd name="connsiteY4" fmla="*/ 0 h 5411925"/>
              <a:gd name="connsiteX5" fmla="*/ 7054552 w 7145992"/>
              <a:gd name="connsiteY5" fmla="*/ 2412345 h 5411925"/>
              <a:gd name="connsiteX6" fmla="*/ 7145992 w 7145992"/>
              <a:gd name="connsiteY6" fmla="*/ 2684760 h 5411925"/>
              <a:gd name="connsiteX0" fmla="*/ 7054552 w 7056784"/>
              <a:gd name="connsiteY0" fmla="*/ 2593320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2 w 7056784"/>
              <a:gd name="connsiteY5" fmla="*/ 2412345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2 w 7056784"/>
              <a:gd name="connsiteY5" fmla="*/ 2412345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2 w 7056784"/>
              <a:gd name="connsiteY5" fmla="*/ 1650345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45044 w 7056784"/>
              <a:gd name="connsiteY5" fmla="*/ 633681 h 5411925"/>
              <a:gd name="connsiteX0" fmla="*/ 7054552 w 7092586"/>
              <a:gd name="connsiteY0" fmla="*/ 3955395 h 5411925"/>
              <a:gd name="connsiteX1" fmla="*/ 7056784 w 7092586"/>
              <a:gd name="connsiteY1" fmla="*/ 5411925 h 5411925"/>
              <a:gd name="connsiteX2" fmla="*/ 0 w 7092586"/>
              <a:gd name="connsiteY2" fmla="*/ 5411925 h 5411925"/>
              <a:gd name="connsiteX3" fmla="*/ 0 w 7092586"/>
              <a:gd name="connsiteY3" fmla="*/ 0 h 5411925"/>
              <a:gd name="connsiteX4" fmla="*/ 7056784 w 7092586"/>
              <a:gd name="connsiteY4" fmla="*/ 0 h 5411925"/>
              <a:gd name="connsiteX5" fmla="*/ 7092586 w 7092586"/>
              <a:gd name="connsiteY5" fmla="*/ 633681 h 5411925"/>
              <a:gd name="connsiteX0" fmla="*/ 7054552 w 7083078"/>
              <a:gd name="connsiteY0" fmla="*/ 3955395 h 5411925"/>
              <a:gd name="connsiteX1" fmla="*/ 7056784 w 7083078"/>
              <a:gd name="connsiteY1" fmla="*/ 5411925 h 5411925"/>
              <a:gd name="connsiteX2" fmla="*/ 0 w 7083078"/>
              <a:gd name="connsiteY2" fmla="*/ 5411925 h 5411925"/>
              <a:gd name="connsiteX3" fmla="*/ 0 w 7083078"/>
              <a:gd name="connsiteY3" fmla="*/ 0 h 5411925"/>
              <a:gd name="connsiteX4" fmla="*/ 7056784 w 7083078"/>
              <a:gd name="connsiteY4" fmla="*/ 0 h 5411925"/>
              <a:gd name="connsiteX5" fmla="*/ 7083078 w 7083078"/>
              <a:gd name="connsiteY5" fmla="*/ 839588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3 w 7056784"/>
              <a:gd name="connsiteY5" fmla="*/ 839588 h 5411925"/>
              <a:gd name="connsiteX0" fmla="*/ 7054553 w 7056784"/>
              <a:gd name="connsiteY0" fmla="*/ 4495899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3 w 7056784"/>
              <a:gd name="connsiteY5" fmla="*/ 839588 h 5411925"/>
              <a:gd name="connsiteX0" fmla="*/ 7054554 w 7056784"/>
              <a:gd name="connsiteY0" fmla="*/ 4650330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3 w 7056784"/>
              <a:gd name="connsiteY5" fmla="*/ 839588 h 541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56784" h="5411925">
                <a:moveTo>
                  <a:pt x="7054554" y="4650330"/>
                </a:moveTo>
                <a:cubicBezTo>
                  <a:pt x="7055298" y="4955672"/>
                  <a:pt x="7056040" y="5106583"/>
                  <a:pt x="7056784" y="5411925"/>
                </a:cubicBezTo>
                <a:lnTo>
                  <a:pt x="0" y="5411925"/>
                </a:lnTo>
                <a:lnTo>
                  <a:pt x="0" y="0"/>
                </a:lnTo>
                <a:lnTo>
                  <a:pt x="7056784" y="0"/>
                </a:lnTo>
                <a:cubicBezTo>
                  <a:pt x="7056040" y="279863"/>
                  <a:pt x="7055297" y="559725"/>
                  <a:pt x="7054553" y="839588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180000" rIns="9144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6000" lvl="1" indent="-466725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>
                <a:srgbClr val="3366FF"/>
              </a:buClr>
              <a:buSzPct val="150000"/>
              <a:buFont typeface="Wingdings" pitchFamily="2" charset="2"/>
              <a:buChar char="§"/>
              <a:tabLst>
                <a:tab pos="714375" algn="l"/>
              </a:tabLst>
            </a:pPr>
            <a:r>
              <a:rPr lang="pl-PL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Według teorii </a:t>
            </a:r>
            <a:r>
              <a:rPr lang="pl-PL" sz="24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kosmogenezy</a:t>
            </a:r>
            <a:r>
              <a:rPr lang="pl-PL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, w procesach </a:t>
            </a:r>
            <a:r>
              <a:rPr lang="pl-PL" sz="2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nukleosyntezy</a:t>
            </a:r>
            <a:r>
              <a:rPr lang="pl-PL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 w gwiazdach powstają pierwiastki chemiczne. </a:t>
            </a:r>
          </a:p>
          <a:p>
            <a:pPr marL="576000" lvl="1" indent="-466725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>
                <a:srgbClr val="3366FF"/>
              </a:buClr>
              <a:buSzPct val="150000"/>
              <a:buFont typeface="Wingdings" pitchFamily="2" charset="2"/>
              <a:buChar char="§"/>
              <a:tabLst>
                <a:tab pos="714375" algn="l"/>
              </a:tabLst>
            </a:pPr>
            <a:r>
              <a:rPr lang="pl-PL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W trakcie formowania się układu słonecznego, w skorupie ziemskiej oprócz nuklidów trwałych,  przetrwały do dziś tylko te pierwiastki promieniotwórcze, których okres połowicznego zaniku jest porównywalny z wiekiem Ziemi </a:t>
            </a:r>
            <a:r>
              <a:rPr lang="pl-PL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(~4,5 miliarda lat)</a:t>
            </a:r>
            <a:endParaRPr lang="en-US" sz="28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118139" y="980728"/>
            <a:ext cx="3350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N</a:t>
            </a:r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UKLEOSYNTEZA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25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2365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1"/>
          <p:cNvSpPr/>
          <p:nvPr/>
        </p:nvSpPr>
        <p:spPr bwMode="auto">
          <a:xfrm>
            <a:off x="539552" y="1510914"/>
            <a:ext cx="7920000" cy="4798406"/>
          </a:xfrm>
          <a:custGeom>
            <a:avLst/>
            <a:gdLst>
              <a:gd name="connsiteX0" fmla="*/ 0 w 7056784"/>
              <a:gd name="connsiteY0" fmla="*/ 0 h 5411925"/>
              <a:gd name="connsiteX1" fmla="*/ 7056784 w 7056784"/>
              <a:gd name="connsiteY1" fmla="*/ 0 h 5411925"/>
              <a:gd name="connsiteX2" fmla="*/ 7056784 w 7056784"/>
              <a:gd name="connsiteY2" fmla="*/ 5411925 h 5411925"/>
              <a:gd name="connsiteX3" fmla="*/ 0 w 7056784"/>
              <a:gd name="connsiteY3" fmla="*/ 5411925 h 5411925"/>
              <a:gd name="connsiteX4" fmla="*/ 0 w 7056784"/>
              <a:gd name="connsiteY4" fmla="*/ 0 h 5411925"/>
              <a:gd name="connsiteX0" fmla="*/ 0 w 7056784"/>
              <a:gd name="connsiteY0" fmla="*/ 0 h 5411925"/>
              <a:gd name="connsiteX1" fmla="*/ 7056784 w 7056784"/>
              <a:gd name="connsiteY1" fmla="*/ 0 h 5411925"/>
              <a:gd name="connsiteX2" fmla="*/ 7054552 w 7056784"/>
              <a:gd name="connsiteY2" fmla="*/ 2593320 h 5411925"/>
              <a:gd name="connsiteX3" fmla="*/ 7056784 w 7056784"/>
              <a:gd name="connsiteY3" fmla="*/ 5411925 h 5411925"/>
              <a:gd name="connsiteX4" fmla="*/ 0 w 7056784"/>
              <a:gd name="connsiteY4" fmla="*/ 5411925 h 5411925"/>
              <a:gd name="connsiteX5" fmla="*/ 0 w 7056784"/>
              <a:gd name="connsiteY5" fmla="*/ 0 h 5411925"/>
              <a:gd name="connsiteX0" fmla="*/ 0 w 7056784"/>
              <a:gd name="connsiteY0" fmla="*/ 0 h 5411925"/>
              <a:gd name="connsiteX1" fmla="*/ 7056784 w 7056784"/>
              <a:gd name="connsiteY1" fmla="*/ 0 h 5411925"/>
              <a:gd name="connsiteX2" fmla="*/ 7054552 w 7056784"/>
              <a:gd name="connsiteY2" fmla="*/ 2412345 h 5411925"/>
              <a:gd name="connsiteX3" fmla="*/ 7054552 w 7056784"/>
              <a:gd name="connsiteY3" fmla="*/ 2593320 h 5411925"/>
              <a:gd name="connsiteX4" fmla="*/ 7056784 w 7056784"/>
              <a:gd name="connsiteY4" fmla="*/ 5411925 h 5411925"/>
              <a:gd name="connsiteX5" fmla="*/ 0 w 7056784"/>
              <a:gd name="connsiteY5" fmla="*/ 5411925 h 5411925"/>
              <a:gd name="connsiteX6" fmla="*/ 0 w 7056784"/>
              <a:gd name="connsiteY6" fmla="*/ 0 h 5411925"/>
              <a:gd name="connsiteX0" fmla="*/ 7054552 w 7145992"/>
              <a:gd name="connsiteY0" fmla="*/ 2593320 h 5411925"/>
              <a:gd name="connsiteX1" fmla="*/ 7056784 w 7145992"/>
              <a:gd name="connsiteY1" fmla="*/ 5411925 h 5411925"/>
              <a:gd name="connsiteX2" fmla="*/ 0 w 7145992"/>
              <a:gd name="connsiteY2" fmla="*/ 5411925 h 5411925"/>
              <a:gd name="connsiteX3" fmla="*/ 0 w 7145992"/>
              <a:gd name="connsiteY3" fmla="*/ 0 h 5411925"/>
              <a:gd name="connsiteX4" fmla="*/ 7056784 w 7145992"/>
              <a:gd name="connsiteY4" fmla="*/ 0 h 5411925"/>
              <a:gd name="connsiteX5" fmla="*/ 7054552 w 7145992"/>
              <a:gd name="connsiteY5" fmla="*/ 2412345 h 5411925"/>
              <a:gd name="connsiteX6" fmla="*/ 7145992 w 7145992"/>
              <a:gd name="connsiteY6" fmla="*/ 2684760 h 5411925"/>
              <a:gd name="connsiteX0" fmla="*/ 7054552 w 7056784"/>
              <a:gd name="connsiteY0" fmla="*/ 2593320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2 w 7056784"/>
              <a:gd name="connsiteY5" fmla="*/ 2412345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2 w 7056784"/>
              <a:gd name="connsiteY5" fmla="*/ 2412345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2 w 7056784"/>
              <a:gd name="connsiteY5" fmla="*/ 1650345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45044 w 7056784"/>
              <a:gd name="connsiteY5" fmla="*/ 633681 h 5411925"/>
              <a:gd name="connsiteX0" fmla="*/ 7054552 w 7092586"/>
              <a:gd name="connsiteY0" fmla="*/ 3955395 h 5411925"/>
              <a:gd name="connsiteX1" fmla="*/ 7056784 w 7092586"/>
              <a:gd name="connsiteY1" fmla="*/ 5411925 h 5411925"/>
              <a:gd name="connsiteX2" fmla="*/ 0 w 7092586"/>
              <a:gd name="connsiteY2" fmla="*/ 5411925 h 5411925"/>
              <a:gd name="connsiteX3" fmla="*/ 0 w 7092586"/>
              <a:gd name="connsiteY3" fmla="*/ 0 h 5411925"/>
              <a:gd name="connsiteX4" fmla="*/ 7056784 w 7092586"/>
              <a:gd name="connsiteY4" fmla="*/ 0 h 5411925"/>
              <a:gd name="connsiteX5" fmla="*/ 7092586 w 7092586"/>
              <a:gd name="connsiteY5" fmla="*/ 633681 h 5411925"/>
              <a:gd name="connsiteX0" fmla="*/ 7054552 w 7083078"/>
              <a:gd name="connsiteY0" fmla="*/ 3955395 h 5411925"/>
              <a:gd name="connsiteX1" fmla="*/ 7056784 w 7083078"/>
              <a:gd name="connsiteY1" fmla="*/ 5411925 h 5411925"/>
              <a:gd name="connsiteX2" fmla="*/ 0 w 7083078"/>
              <a:gd name="connsiteY2" fmla="*/ 5411925 h 5411925"/>
              <a:gd name="connsiteX3" fmla="*/ 0 w 7083078"/>
              <a:gd name="connsiteY3" fmla="*/ 0 h 5411925"/>
              <a:gd name="connsiteX4" fmla="*/ 7056784 w 7083078"/>
              <a:gd name="connsiteY4" fmla="*/ 0 h 5411925"/>
              <a:gd name="connsiteX5" fmla="*/ 7083078 w 7083078"/>
              <a:gd name="connsiteY5" fmla="*/ 839588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3 w 7056784"/>
              <a:gd name="connsiteY5" fmla="*/ 839588 h 5411925"/>
              <a:gd name="connsiteX0" fmla="*/ 7054553 w 7056784"/>
              <a:gd name="connsiteY0" fmla="*/ 4495899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3 w 7056784"/>
              <a:gd name="connsiteY5" fmla="*/ 839588 h 5411925"/>
              <a:gd name="connsiteX0" fmla="*/ 7054554 w 7056784"/>
              <a:gd name="connsiteY0" fmla="*/ 4650330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3 w 7056784"/>
              <a:gd name="connsiteY5" fmla="*/ 839588 h 541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56784" h="5411925">
                <a:moveTo>
                  <a:pt x="7054554" y="4650330"/>
                </a:moveTo>
                <a:cubicBezTo>
                  <a:pt x="7055298" y="4955672"/>
                  <a:pt x="7056040" y="5106583"/>
                  <a:pt x="7056784" y="5411925"/>
                </a:cubicBezTo>
                <a:lnTo>
                  <a:pt x="0" y="5411925"/>
                </a:lnTo>
                <a:lnTo>
                  <a:pt x="0" y="0"/>
                </a:lnTo>
                <a:lnTo>
                  <a:pt x="7056784" y="0"/>
                </a:lnTo>
                <a:cubicBezTo>
                  <a:pt x="7056040" y="279863"/>
                  <a:pt x="7055297" y="559725"/>
                  <a:pt x="7054553" y="839588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180000" rIns="9144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6000" lvl="1" indent="-466725" fontAlgn="base">
              <a:buClr>
                <a:srgbClr val="3366FF"/>
              </a:buClr>
              <a:buSzPct val="150000"/>
              <a:buFont typeface="Wingdings" pitchFamily="2" charset="2"/>
              <a:buChar char="§"/>
              <a:tabLst>
                <a:tab pos="714375" algn="l"/>
              </a:tabLst>
            </a:pPr>
            <a:r>
              <a:rPr lang="pl-PL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proces H - przemiana protonów w cząstki </a:t>
            </a:r>
            <a:r>
              <a:rPr lang="el-GR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α</a:t>
            </a:r>
            <a:r>
              <a:rPr lang="pl-PL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576000" lvl="1" indent="-466725" fontAlgn="base">
              <a:buClr>
                <a:srgbClr val="3366FF"/>
              </a:buClr>
              <a:buSzPct val="150000"/>
              <a:buFont typeface="Wingdings" pitchFamily="2" charset="2"/>
              <a:buChar char="§"/>
              <a:tabLst>
                <a:tab pos="714375" algn="l"/>
              </a:tabLst>
            </a:pPr>
            <a:r>
              <a:rPr lang="pl-PL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proces a - przemiany cząstek </a:t>
            </a:r>
            <a:r>
              <a:rPr lang="el-GR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α</a:t>
            </a:r>
            <a:r>
              <a:rPr lang="pl-PL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prowadzące do powstania jąder węgla, tlenu, azotu aż do wapnia, </a:t>
            </a:r>
          </a:p>
          <a:p>
            <a:pPr marL="576000" lvl="1" indent="-466725" fontAlgn="base">
              <a:buClr>
                <a:srgbClr val="3366FF"/>
              </a:buClr>
              <a:buSzPct val="150000"/>
              <a:buFont typeface="Wingdings" pitchFamily="2" charset="2"/>
              <a:buChar char="§"/>
              <a:tabLst>
                <a:tab pos="714375" algn="l"/>
              </a:tabLst>
            </a:pPr>
            <a:r>
              <a:rPr lang="pl-PL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proces s - powolny (</a:t>
            </a:r>
            <a:r>
              <a:rPr lang="pl-PL" sz="20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slow</a:t>
            </a:r>
            <a:r>
              <a:rPr lang="pl-PL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) wychwyt neutronów przez jądra atomowe, przekształcające się następnie w wyniku rozpadu b- w jądra cięższych pierwiastków, </a:t>
            </a:r>
          </a:p>
          <a:p>
            <a:pPr marL="576000" lvl="1" indent="-466725" fontAlgn="base">
              <a:buClr>
                <a:srgbClr val="3366FF"/>
              </a:buClr>
              <a:buSzPct val="150000"/>
              <a:buFont typeface="Wingdings" pitchFamily="2" charset="2"/>
              <a:buChar char="§"/>
              <a:tabLst>
                <a:tab pos="714375" algn="l"/>
              </a:tabLst>
            </a:pPr>
            <a:r>
              <a:rPr lang="pl-PL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proces r - szybki (</a:t>
            </a:r>
            <a:r>
              <a:rPr lang="pl-PL" sz="20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rapid</a:t>
            </a:r>
            <a:r>
              <a:rPr lang="pl-PL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) wychwyt kilku neutronów przez jądra atomowe, przekształcające się następnie w wyniku rozpadu b- w jądra cięższych pierwiastków,</a:t>
            </a:r>
          </a:p>
          <a:p>
            <a:pPr marL="576000" lvl="1" indent="-466725" fontAlgn="base">
              <a:buClr>
                <a:srgbClr val="3366FF"/>
              </a:buClr>
              <a:buSzPct val="150000"/>
              <a:buFont typeface="Wingdings" pitchFamily="2" charset="2"/>
              <a:buChar char="§"/>
              <a:tabLst>
                <a:tab pos="714375" algn="l"/>
              </a:tabLst>
            </a:pPr>
            <a:r>
              <a:rPr lang="pl-PL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proces e - tworzenie się jąder żelaza i pierwiastków o podobnych masach atomowych, zachodzące w warunkach równowagi termodynamicznej (</a:t>
            </a:r>
            <a:r>
              <a:rPr lang="pl-PL" sz="20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equilibrium</a:t>
            </a:r>
            <a:r>
              <a:rPr lang="pl-PL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), </a:t>
            </a:r>
          </a:p>
          <a:p>
            <a:pPr marL="576000" lvl="1" indent="-466725" fontAlgn="base">
              <a:buClr>
                <a:srgbClr val="3366FF"/>
              </a:buClr>
              <a:buSzPct val="150000"/>
              <a:buFont typeface="Wingdings" pitchFamily="2" charset="2"/>
              <a:buChar char="§"/>
              <a:tabLst>
                <a:tab pos="714375" algn="l"/>
              </a:tabLst>
            </a:pPr>
            <a:r>
              <a:rPr lang="pl-PL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proces p - reakcje z protonami.</a:t>
            </a:r>
          </a:p>
          <a:p>
            <a:pPr marL="576000" lvl="1" indent="-466725" fontAlgn="base">
              <a:buClr>
                <a:srgbClr val="3366FF"/>
              </a:buClr>
              <a:buSzPct val="150000"/>
              <a:buFont typeface="Wingdings" pitchFamily="2" charset="2"/>
              <a:buChar char="§"/>
              <a:tabLst>
                <a:tab pos="714375" algn="l"/>
              </a:tabLst>
            </a:pPr>
            <a:r>
              <a:rPr lang="pl-PL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proces l - wytwarzanie trzech pierwiastków lekkich litu, berylu i boru.</a:t>
            </a:r>
          </a:p>
          <a:p>
            <a:pPr marL="576000" lvl="1" indent="-466725" fontAlgn="base">
              <a:buClr>
                <a:srgbClr val="3366FF"/>
              </a:buClr>
              <a:buSzPct val="150000"/>
              <a:buFont typeface="Wingdings" pitchFamily="2" charset="2"/>
              <a:buChar char="§"/>
              <a:tabLst>
                <a:tab pos="714375" algn="l"/>
              </a:tabLst>
            </a:pPr>
            <a:endParaRPr lang="en-US" sz="20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899592" y="908720"/>
            <a:ext cx="67172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GŁÓWNE MECHANIZMY NUKLEOSYNTEZY:</a:t>
            </a:r>
            <a:endParaRPr lang="en-US" sz="24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5" name="Rectangle 2057"/>
          <p:cNvSpPr>
            <a:spLocks noChangeArrowheads="1"/>
          </p:cNvSpPr>
          <p:nvPr/>
        </p:nvSpPr>
        <p:spPr bwMode="auto">
          <a:xfrm>
            <a:off x="827584" y="116632"/>
            <a:ext cx="85336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POWSTAWANIE RADIONUKLIDÓW  NATURALNYCH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26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1302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899592" y="908720"/>
            <a:ext cx="67172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GŁÓWNE MECHANIZMY NUKLEOSYNTEZY:</a:t>
            </a:r>
            <a:endParaRPr lang="en-US" sz="24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5" name="Prostokąt 1"/>
          <p:cNvSpPr/>
          <p:nvPr/>
        </p:nvSpPr>
        <p:spPr bwMode="auto">
          <a:xfrm>
            <a:off x="532509" y="1458650"/>
            <a:ext cx="8352928" cy="4490630"/>
          </a:xfrm>
          <a:custGeom>
            <a:avLst/>
            <a:gdLst>
              <a:gd name="connsiteX0" fmla="*/ 0 w 7056784"/>
              <a:gd name="connsiteY0" fmla="*/ 0 h 5411925"/>
              <a:gd name="connsiteX1" fmla="*/ 7056784 w 7056784"/>
              <a:gd name="connsiteY1" fmla="*/ 0 h 5411925"/>
              <a:gd name="connsiteX2" fmla="*/ 7056784 w 7056784"/>
              <a:gd name="connsiteY2" fmla="*/ 5411925 h 5411925"/>
              <a:gd name="connsiteX3" fmla="*/ 0 w 7056784"/>
              <a:gd name="connsiteY3" fmla="*/ 5411925 h 5411925"/>
              <a:gd name="connsiteX4" fmla="*/ 0 w 7056784"/>
              <a:gd name="connsiteY4" fmla="*/ 0 h 5411925"/>
              <a:gd name="connsiteX0" fmla="*/ 0 w 7056784"/>
              <a:gd name="connsiteY0" fmla="*/ 0 h 5411925"/>
              <a:gd name="connsiteX1" fmla="*/ 7056784 w 7056784"/>
              <a:gd name="connsiteY1" fmla="*/ 0 h 5411925"/>
              <a:gd name="connsiteX2" fmla="*/ 7054552 w 7056784"/>
              <a:gd name="connsiteY2" fmla="*/ 2593320 h 5411925"/>
              <a:gd name="connsiteX3" fmla="*/ 7056784 w 7056784"/>
              <a:gd name="connsiteY3" fmla="*/ 5411925 h 5411925"/>
              <a:gd name="connsiteX4" fmla="*/ 0 w 7056784"/>
              <a:gd name="connsiteY4" fmla="*/ 5411925 h 5411925"/>
              <a:gd name="connsiteX5" fmla="*/ 0 w 7056784"/>
              <a:gd name="connsiteY5" fmla="*/ 0 h 5411925"/>
              <a:gd name="connsiteX0" fmla="*/ 0 w 7056784"/>
              <a:gd name="connsiteY0" fmla="*/ 0 h 5411925"/>
              <a:gd name="connsiteX1" fmla="*/ 7056784 w 7056784"/>
              <a:gd name="connsiteY1" fmla="*/ 0 h 5411925"/>
              <a:gd name="connsiteX2" fmla="*/ 7054552 w 7056784"/>
              <a:gd name="connsiteY2" fmla="*/ 2412345 h 5411925"/>
              <a:gd name="connsiteX3" fmla="*/ 7054552 w 7056784"/>
              <a:gd name="connsiteY3" fmla="*/ 2593320 h 5411925"/>
              <a:gd name="connsiteX4" fmla="*/ 7056784 w 7056784"/>
              <a:gd name="connsiteY4" fmla="*/ 5411925 h 5411925"/>
              <a:gd name="connsiteX5" fmla="*/ 0 w 7056784"/>
              <a:gd name="connsiteY5" fmla="*/ 5411925 h 5411925"/>
              <a:gd name="connsiteX6" fmla="*/ 0 w 7056784"/>
              <a:gd name="connsiteY6" fmla="*/ 0 h 5411925"/>
              <a:gd name="connsiteX0" fmla="*/ 7054552 w 7145992"/>
              <a:gd name="connsiteY0" fmla="*/ 2593320 h 5411925"/>
              <a:gd name="connsiteX1" fmla="*/ 7056784 w 7145992"/>
              <a:gd name="connsiteY1" fmla="*/ 5411925 h 5411925"/>
              <a:gd name="connsiteX2" fmla="*/ 0 w 7145992"/>
              <a:gd name="connsiteY2" fmla="*/ 5411925 h 5411925"/>
              <a:gd name="connsiteX3" fmla="*/ 0 w 7145992"/>
              <a:gd name="connsiteY3" fmla="*/ 0 h 5411925"/>
              <a:gd name="connsiteX4" fmla="*/ 7056784 w 7145992"/>
              <a:gd name="connsiteY4" fmla="*/ 0 h 5411925"/>
              <a:gd name="connsiteX5" fmla="*/ 7054552 w 7145992"/>
              <a:gd name="connsiteY5" fmla="*/ 2412345 h 5411925"/>
              <a:gd name="connsiteX6" fmla="*/ 7145992 w 7145992"/>
              <a:gd name="connsiteY6" fmla="*/ 2684760 h 5411925"/>
              <a:gd name="connsiteX0" fmla="*/ 7054552 w 7056784"/>
              <a:gd name="connsiteY0" fmla="*/ 2593320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2 w 7056784"/>
              <a:gd name="connsiteY5" fmla="*/ 2412345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2 w 7056784"/>
              <a:gd name="connsiteY5" fmla="*/ 2412345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2 w 7056784"/>
              <a:gd name="connsiteY5" fmla="*/ 1650345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45044 w 7056784"/>
              <a:gd name="connsiteY5" fmla="*/ 633681 h 5411925"/>
              <a:gd name="connsiteX0" fmla="*/ 7054552 w 7092586"/>
              <a:gd name="connsiteY0" fmla="*/ 3955395 h 5411925"/>
              <a:gd name="connsiteX1" fmla="*/ 7056784 w 7092586"/>
              <a:gd name="connsiteY1" fmla="*/ 5411925 h 5411925"/>
              <a:gd name="connsiteX2" fmla="*/ 0 w 7092586"/>
              <a:gd name="connsiteY2" fmla="*/ 5411925 h 5411925"/>
              <a:gd name="connsiteX3" fmla="*/ 0 w 7092586"/>
              <a:gd name="connsiteY3" fmla="*/ 0 h 5411925"/>
              <a:gd name="connsiteX4" fmla="*/ 7056784 w 7092586"/>
              <a:gd name="connsiteY4" fmla="*/ 0 h 5411925"/>
              <a:gd name="connsiteX5" fmla="*/ 7092586 w 7092586"/>
              <a:gd name="connsiteY5" fmla="*/ 633681 h 5411925"/>
              <a:gd name="connsiteX0" fmla="*/ 7054552 w 7083078"/>
              <a:gd name="connsiteY0" fmla="*/ 3955395 h 5411925"/>
              <a:gd name="connsiteX1" fmla="*/ 7056784 w 7083078"/>
              <a:gd name="connsiteY1" fmla="*/ 5411925 h 5411925"/>
              <a:gd name="connsiteX2" fmla="*/ 0 w 7083078"/>
              <a:gd name="connsiteY2" fmla="*/ 5411925 h 5411925"/>
              <a:gd name="connsiteX3" fmla="*/ 0 w 7083078"/>
              <a:gd name="connsiteY3" fmla="*/ 0 h 5411925"/>
              <a:gd name="connsiteX4" fmla="*/ 7056784 w 7083078"/>
              <a:gd name="connsiteY4" fmla="*/ 0 h 5411925"/>
              <a:gd name="connsiteX5" fmla="*/ 7083078 w 7083078"/>
              <a:gd name="connsiteY5" fmla="*/ 839588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3 w 7056784"/>
              <a:gd name="connsiteY5" fmla="*/ 839588 h 5411925"/>
              <a:gd name="connsiteX0" fmla="*/ 7054553 w 7056784"/>
              <a:gd name="connsiteY0" fmla="*/ 4495899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3 w 7056784"/>
              <a:gd name="connsiteY5" fmla="*/ 839588 h 5411925"/>
              <a:gd name="connsiteX0" fmla="*/ 7054554 w 7056784"/>
              <a:gd name="connsiteY0" fmla="*/ 4650330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3 w 7056784"/>
              <a:gd name="connsiteY5" fmla="*/ 839588 h 541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56784" h="5411925">
                <a:moveTo>
                  <a:pt x="7054554" y="4650330"/>
                </a:moveTo>
                <a:cubicBezTo>
                  <a:pt x="7055298" y="4955672"/>
                  <a:pt x="7056040" y="5106583"/>
                  <a:pt x="7056784" y="5411925"/>
                </a:cubicBezTo>
                <a:lnTo>
                  <a:pt x="0" y="5411925"/>
                </a:lnTo>
                <a:lnTo>
                  <a:pt x="0" y="0"/>
                </a:lnTo>
                <a:lnTo>
                  <a:pt x="7056784" y="0"/>
                </a:lnTo>
                <a:cubicBezTo>
                  <a:pt x="7056040" y="279863"/>
                  <a:pt x="7055297" y="559725"/>
                  <a:pt x="7054553" y="839588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180000" rIns="9144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6000" lvl="1" indent="-466725" fontAlgn="base">
              <a:lnSpc>
                <a:spcPts val="2400"/>
              </a:lnSpc>
              <a:buClr>
                <a:srgbClr val="3366FF"/>
              </a:buClr>
              <a:buSzPct val="150000"/>
              <a:buFont typeface="Wingdings" pitchFamily="2" charset="2"/>
              <a:buChar char="§"/>
              <a:tabLst>
                <a:tab pos="714375" algn="l"/>
              </a:tabLst>
            </a:pPr>
            <a:r>
              <a:rPr lang="pl-PL" sz="2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cztery etapy, które kolejno prowadzą do powstania coraz cięższych pierwiastków.</a:t>
            </a:r>
          </a:p>
          <a:p>
            <a:pPr marL="576000" lvl="1" indent="-466725" fontAlgn="base">
              <a:lnSpc>
                <a:spcPts val="2400"/>
              </a:lnSpc>
              <a:buClr>
                <a:srgbClr val="3366FF"/>
              </a:buClr>
              <a:buSzPct val="150000"/>
              <a:buFont typeface="Wingdings" pitchFamily="2" charset="2"/>
              <a:buChar char="§"/>
              <a:tabLst>
                <a:tab pos="714375" algn="l"/>
              </a:tabLst>
            </a:pPr>
            <a:r>
              <a:rPr lang="pl-PL" sz="2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na Ziemi występuje ponad 60 spośród ponad półtora tysiąca znanych pierwiastków promieniotwórczych (</a:t>
            </a:r>
            <a:r>
              <a:rPr lang="pl-PL" sz="2200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radionuklidów</a:t>
            </a:r>
            <a:r>
              <a:rPr lang="pl-PL" sz="2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)</a:t>
            </a:r>
          </a:p>
          <a:p>
            <a:pPr marL="576000" lvl="1" indent="-466725" fontAlgn="base">
              <a:lnSpc>
                <a:spcPts val="2400"/>
              </a:lnSpc>
              <a:buClr>
                <a:srgbClr val="3366FF"/>
              </a:buClr>
              <a:buSzPct val="150000"/>
              <a:buFont typeface="Wingdings" pitchFamily="2" charset="2"/>
              <a:buChar char="§"/>
              <a:tabLst>
                <a:tab pos="714375" algn="l"/>
              </a:tabLst>
            </a:pPr>
            <a:r>
              <a:rPr lang="pl-PL" sz="2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pierwotne radionuklidy zostały wytworzone przed powstaniem Ziemi</a:t>
            </a:r>
          </a:p>
          <a:p>
            <a:pPr marL="576000" lvl="1" indent="-466725" fontAlgn="base">
              <a:lnSpc>
                <a:spcPts val="2400"/>
              </a:lnSpc>
              <a:buClr>
                <a:srgbClr val="3366FF"/>
              </a:buClr>
              <a:buSzPct val="150000"/>
              <a:buFont typeface="Wingdings" pitchFamily="2" charset="2"/>
              <a:buChar char="§"/>
              <a:tabLst>
                <a:tab pos="714375" algn="l"/>
              </a:tabLst>
            </a:pPr>
            <a:r>
              <a:rPr lang="pl-PL" sz="2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radionuklidy występujące naturalnie na Ziemi należą do jednej z trzech grup:</a:t>
            </a:r>
          </a:p>
          <a:p>
            <a:pPr marL="1033200" lvl="2" indent="-466725" fontAlgn="base">
              <a:lnSpc>
                <a:spcPts val="2400"/>
              </a:lnSpc>
              <a:buClr>
                <a:srgbClr val="3366FF"/>
              </a:buClr>
              <a:buSzPct val="150000"/>
              <a:buFont typeface="Arial" panose="020B0604020202020204" pitchFamily="34" charset="0"/>
              <a:buChar char="•"/>
              <a:tabLst>
                <a:tab pos="714375" algn="l"/>
              </a:tabLst>
            </a:pPr>
            <a:r>
              <a:rPr lang="pl-PL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o dostatecznie długim średnim czasie życia w porównaniu z wiekiem Ziemi (np. </a:t>
            </a:r>
            <a:r>
              <a:rPr lang="pl-PL" sz="2000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238</a:t>
            </a:r>
            <a:r>
              <a:rPr lang="pl-PL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U T</a:t>
            </a:r>
            <a:r>
              <a:rPr lang="pl-PL" sz="2000" baseline="-25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1/2</a:t>
            </a:r>
            <a:r>
              <a:rPr lang="pl-PL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= 4.5 miliarda lat)</a:t>
            </a:r>
          </a:p>
          <a:p>
            <a:pPr marL="1033200" lvl="2" indent="-466725" fontAlgn="base">
              <a:lnSpc>
                <a:spcPts val="2400"/>
              </a:lnSpc>
              <a:buClr>
                <a:srgbClr val="3366FF"/>
              </a:buClr>
              <a:buSzPct val="150000"/>
              <a:buFont typeface="Arial" panose="020B0604020202020204" pitchFamily="34" charset="0"/>
              <a:buChar char="•"/>
              <a:tabLst>
                <a:tab pos="714375" algn="l"/>
              </a:tabLst>
            </a:pPr>
            <a:r>
              <a:rPr lang="pl-PL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będące produktami rozpadu nietrwałych jader o dostatecznie długim średnim czasie życia (np. </a:t>
            </a:r>
            <a:r>
              <a:rPr lang="pl-PL" sz="2000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222</a:t>
            </a:r>
            <a:r>
              <a:rPr lang="pl-PL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Rn)</a:t>
            </a:r>
          </a:p>
          <a:p>
            <a:pPr marL="1033200" lvl="2" indent="-466725" fontAlgn="base">
              <a:lnSpc>
                <a:spcPts val="2400"/>
              </a:lnSpc>
              <a:buClr>
                <a:srgbClr val="3366FF"/>
              </a:buClr>
              <a:buSzPct val="150000"/>
              <a:buFont typeface="Arial" panose="020B0604020202020204" pitchFamily="34" charset="0"/>
              <a:buChar char="•"/>
              <a:tabLst>
                <a:tab pos="714375" algn="l"/>
              </a:tabLst>
            </a:pPr>
            <a:r>
              <a:rPr lang="pl-PL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będące produktami reakcji jądrowych wywołanych przez promieniowanie kosmiczne (np. </a:t>
            </a:r>
            <a:r>
              <a:rPr lang="pl-PL" sz="2000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14</a:t>
            </a:r>
            <a:r>
              <a:rPr lang="pl-PL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C, </a:t>
            </a:r>
            <a:r>
              <a:rPr lang="pl-PL" sz="2000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7</a:t>
            </a:r>
            <a:r>
              <a:rPr lang="pl-PL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Be)</a:t>
            </a:r>
          </a:p>
        </p:txBody>
      </p:sp>
      <p:sp>
        <p:nvSpPr>
          <p:cNvPr id="7" name="Rectangle 2057"/>
          <p:cNvSpPr>
            <a:spLocks noChangeArrowheads="1"/>
          </p:cNvSpPr>
          <p:nvPr/>
        </p:nvSpPr>
        <p:spPr bwMode="auto">
          <a:xfrm>
            <a:off x="827584" y="116632"/>
            <a:ext cx="85336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POWSTAWANIE RADIONUKLIDÓW  NATURALNYCH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27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0941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28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401739"/>
              </p:ext>
            </p:extLst>
          </p:nvPr>
        </p:nvGraphicFramePr>
        <p:xfrm>
          <a:off x="971600" y="1268760"/>
          <a:ext cx="7777484" cy="4754880"/>
        </p:xfrm>
        <a:graphic>
          <a:graphicData uri="http://schemas.openxmlformats.org/drawingml/2006/table">
            <a:tbl>
              <a:tblPr/>
              <a:tblGrid>
                <a:gridCol w="412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1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61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LP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IZOTOP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CZAS POŁOWICZNEGO ROZPADU T</a:t>
                      </a:r>
                      <a:r>
                        <a:rPr kumimoji="0" lang="pl-PL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1/2 </a:t>
                      </a:r>
                      <a:r>
                        <a:rPr kumimoji="0" 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(lat)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Zawartość w pierwiastku naturalnym (%)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Rodzaj promieniowania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40</a:t>
                      </a: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      (Potas)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1.3</a:t>
                      </a: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/>
                        </a:rPr>
                        <a:t>10</a:t>
                      </a:r>
                      <a:r>
                        <a:rPr kumimoji="0" lang="pl-PL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/>
                        </a:rPr>
                        <a:t>9</a:t>
                      </a:r>
                      <a:endParaRPr kumimoji="0" lang="pl-PL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0.0118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/>
                        </a:rPr>
                        <a:t>, </a:t>
                      </a:r>
                      <a:endParaRPr kumimoji="0" 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50</a:t>
                      </a: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      (Wanad)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6.0</a:t>
                      </a: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10</a:t>
                      </a:r>
                      <a:r>
                        <a:rPr kumimoji="0" lang="pl-PL" sz="1400" b="1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14</a:t>
                      </a:r>
                      <a:endParaRPr kumimoji="0" 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/>
                        </a:rPr>
                        <a:t></a:t>
                      </a:r>
                      <a:endParaRPr kumimoji="0" 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87</a:t>
                      </a: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Rb    (Rubid)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4.8</a:t>
                      </a: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10</a:t>
                      </a:r>
                      <a:r>
                        <a:rPr kumimoji="0" lang="pl-PL" sz="1400" b="1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10</a:t>
                      </a:r>
                      <a:endParaRPr kumimoji="0" 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27.83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/>
                        </a:rPr>
                        <a:t></a:t>
                      </a:r>
                      <a:endParaRPr kumimoji="0" 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113</a:t>
                      </a: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Cd  (Kadm)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9.0</a:t>
                      </a: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10</a:t>
                      </a:r>
                      <a:r>
                        <a:rPr kumimoji="0" lang="pl-PL" sz="1400" b="1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15</a:t>
                      </a:r>
                      <a:endParaRPr kumimoji="0" 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/>
                        </a:rPr>
                        <a:t></a:t>
                      </a:r>
                      <a:endParaRPr kumimoji="0" 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115</a:t>
                      </a: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In   (Ind)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5.0</a:t>
                      </a: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10</a:t>
                      </a:r>
                      <a:r>
                        <a:rPr kumimoji="0" lang="pl-PL" sz="1400" b="1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14</a:t>
                      </a:r>
                      <a:endParaRPr kumimoji="0" 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95.7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/>
                        </a:rPr>
                        <a:t></a:t>
                      </a:r>
                      <a:endParaRPr kumimoji="0" 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6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138</a:t>
                      </a: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La   (Lantan)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10</a:t>
                      </a:r>
                      <a:r>
                        <a:rPr kumimoji="0" lang="pl-PL" sz="1400" b="1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11</a:t>
                      </a:r>
                      <a:endParaRPr kumimoji="0" 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0.09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/>
                        </a:rPr>
                        <a:t></a:t>
                      </a:r>
                      <a:endParaRPr kumimoji="0" 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142</a:t>
                      </a: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Ce   (Cer)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&gt;5</a:t>
                      </a: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10</a:t>
                      </a:r>
                      <a:r>
                        <a:rPr kumimoji="0" lang="pl-PL" sz="1400" b="1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16</a:t>
                      </a:r>
                      <a:endParaRPr kumimoji="0" 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11.1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  <a:sym typeface="Symbol"/>
                        </a:rPr>
                        <a:t></a:t>
                      </a:r>
                      <a:endParaRPr kumimoji="0" 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144</a:t>
                      </a: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Nd  (Neodym)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10</a:t>
                      </a:r>
                      <a:r>
                        <a:rPr kumimoji="0" lang="pl-PL" sz="1400" b="1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15</a:t>
                      </a:r>
                      <a:endParaRPr kumimoji="0" 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23.9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  <a:sym typeface="Symbol"/>
                        </a:rPr>
                        <a:t></a:t>
                      </a:r>
                      <a:endParaRPr kumimoji="0" 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147</a:t>
                      </a: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Sm, </a:t>
                      </a:r>
                      <a:r>
                        <a:rPr kumimoji="0" lang="pl-PL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148</a:t>
                      </a: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Sm, </a:t>
                      </a:r>
                      <a:r>
                        <a:rPr kumimoji="0" lang="pl-PL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149 </a:t>
                      </a: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Sm   (Samar)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10</a:t>
                      </a:r>
                      <a:r>
                        <a:rPr kumimoji="0" lang="pl-PL" sz="1400" b="1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11</a:t>
                      </a:r>
                      <a:r>
                        <a:rPr kumimoji="0" lang="pl-PL" sz="1400" b="1" i="0" u="none" strike="noStrike" kern="1200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;</a:t>
                      </a: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8.0</a:t>
                      </a: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10</a:t>
                      </a:r>
                      <a:r>
                        <a:rPr kumimoji="0" lang="pl-PL" sz="1400" b="1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15</a:t>
                      </a: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;&gt;10</a:t>
                      </a:r>
                      <a:r>
                        <a:rPr kumimoji="0" lang="pl-PL" sz="1400" b="1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16</a:t>
                      </a:r>
                      <a:endParaRPr kumimoji="0" lang="pl-PL" sz="1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15, 11.2, 13.8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  <a:sym typeface="Symbol"/>
                        </a:rPr>
                        <a:t></a:t>
                      </a:r>
                      <a:endParaRPr kumimoji="0" 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152</a:t>
                      </a: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Gd   (Gadolin)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10</a:t>
                      </a:r>
                      <a:r>
                        <a:rPr kumimoji="0" lang="pl-PL" sz="1400" b="1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14</a:t>
                      </a:r>
                      <a:endParaRPr kumimoji="0" 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0.2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  <a:sym typeface="Symbol"/>
                        </a:rPr>
                        <a:t></a:t>
                      </a:r>
                      <a:endParaRPr kumimoji="0" 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156</a:t>
                      </a: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Dy   (Dysproz)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</a:t>
                      </a: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10</a:t>
                      </a:r>
                      <a:r>
                        <a:rPr kumimoji="0" lang="pl-PL" sz="1400" b="1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14</a:t>
                      </a:r>
                      <a:endParaRPr kumimoji="0" 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0.06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  <a:sym typeface="Symbol"/>
                        </a:rPr>
                        <a:t></a:t>
                      </a:r>
                      <a:endParaRPr kumimoji="0" 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176</a:t>
                      </a: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Lu   (Lutet)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</a:t>
                      </a: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10</a:t>
                      </a:r>
                      <a:r>
                        <a:rPr kumimoji="0" lang="pl-PL" sz="1400" b="1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10</a:t>
                      </a:r>
                      <a:endParaRPr kumimoji="0" 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2.6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</a:t>
                      </a:r>
                      <a:endParaRPr kumimoji="0" 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174</a:t>
                      </a: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Hf   (Hafn)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</a:t>
                      </a: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10</a:t>
                      </a:r>
                      <a:r>
                        <a:rPr kumimoji="0" lang="pl-PL" sz="1400" b="1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15</a:t>
                      </a:r>
                      <a:endParaRPr kumimoji="0" 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0.17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Symbol"/>
                        </a:rPr>
                        <a:t></a:t>
                      </a:r>
                      <a:endParaRPr kumimoji="0" 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180</a:t>
                      </a: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Ta   (Tantal)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&gt;5</a:t>
                      </a: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10</a:t>
                      </a:r>
                      <a:r>
                        <a:rPr kumimoji="0" lang="pl-PL" sz="1400" b="1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13</a:t>
                      </a:r>
                      <a:endParaRPr kumimoji="0" 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0.012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</a:t>
                      </a:r>
                      <a:endParaRPr kumimoji="0" 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190</a:t>
                      </a: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Pt   (Platyna)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7.0</a:t>
                      </a: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10</a:t>
                      </a:r>
                      <a:r>
                        <a:rPr kumimoji="0" lang="pl-PL" sz="1400" b="1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11</a:t>
                      </a:r>
                      <a:endParaRPr kumimoji="0" 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0.013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  <a:sym typeface="Symbol"/>
                        </a:rPr>
                        <a:t></a:t>
                      </a:r>
                      <a:endParaRPr kumimoji="0" 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16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204</a:t>
                      </a: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Pb   (Ołów)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  <a:r>
                        <a:rPr kumimoji="0" lang="pl-PL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10</a:t>
                      </a:r>
                      <a:r>
                        <a:rPr kumimoji="0" lang="pl-PL" sz="1400" b="1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17</a:t>
                      </a:r>
                      <a:endParaRPr kumimoji="0" 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1.48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  <a:sym typeface="Symbol"/>
                        </a:rPr>
                        <a:t></a:t>
                      </a:r>
                      <a:endParaRPr kumimoji="0" 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15616" y="-27384"/>
            <a:ext cx="72364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RADIONUKLIDY POCHODZENIA ZIEMSKIEGO WYSTEPUJACE POJEDYŃCZO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29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502743" y="1228690"/>
            <a:ext cx="59495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Charakterystyka Potasu K-40 i Rubidu Rb-89</a:t>
            </a:r>
            <a:endParaRPr lang="en-US" sz="20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061" y="1628800"/>
            <a:ext cx="5383235" cy="4730906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115616" y="-27384"/>
            <a:ext cx="72364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RADIONUKLIDY POCHODZENIA ZIEMSKIEGO WYSTEPUJACE POJEDYŃCZO</a:t>
            </a:r>
          </a:p>
        </p:txBody>
      </p:sp>
      <p:cxnSp>
        <p:nvCxnSpPr>
          <p:cNvPr id="5" name="Łącznik prosty ze strzałką 4"/>
          <p:cNvCxnSpPr/>
          <p:nvPr/>
        </p:nvCxnSpPr>
        <p:spPr>
          <a:xfrm flipH="1">
            <a:off x="5536321" y="4221088"/>
            <a:ext cx="2276039" cy="936104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 flipH="1">
            <a:off x="5724128" y="5013176"/>
            <a:ext cx="2276039" cy="936104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3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037036" y="0"/>
            <a:ext cx="5191148" cy="75437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pl-PL" sz="3600" b="0" dirty="0"/>
              <a:t>MATERIAŁY ŹRÓDŁOWE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2988" y="3158966"/>
            <a:ext cx="78152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Cambria" pitchFamily="18" charset="0"/>
              </a:rPr>
              <a:t>Komitet Naukowy ONZ ds. Skutków Promieniowania Atomowego (UNSCEAR)</a:t>
            </a:r>
            <a:r>
              <a:rPr lang="pl-PL" dirty="0">
                <a:latin typeface="Cambria" pitchFamily="18" charset="0"/>
              </a:rPr>
              <a:t> </a:t>
            </a:r>
          </a:p>
          <a:p>
            <a:endParaRPr lang="pl-PL" sz="1600" dirty="0"/>
          </a:p>
          <a:p>
            <a:r>
              <a:rPr lang="pl-PL" sz="1600" dirty="0"/>
              <a:t>Stały komitet </a:t>
            </a:r>
            <a:r>
              <a:rPr lang="pl-PL" sz="1600" dirty="0">
                <a:hlinkClick r:id="rId2" action="ppaction://hlinkfile" tooltip="ONZ"/>
              </a:rPr>
              <a:t>ONZ</a:t>
            </a:r>
            <a:r>
              <a:rPr lang="pl-PL" sz="1600" dirty="0"/>
              <a:t> powołany w celu monitorowania zmian poziomu </a:t>
            </a:r>
            <a:r>
              <a:rPr lang="pl-PL" sz="1600" dirty="0">
                <a:hlinkClick r:id="rId3" action="ppaction://hlinkfile" tooltip="Promieniowanie jonizujące"/>
              </a:rPr>
              <a:t>promieniowania jonizującego</a:t>
            </a:r>
            <a:r>
              <a:rPr lang="pl-PL" sz="1600" dirty="0"/>
              <a:t> na Ziemi. Powstał na mocy rezolucji </a:t>
            </a:r>
            <a:r>
              <a:rPr lang="pl-PL" sz="1600" dirty="0">
                <a:hlinkClick r:id="rId4" action="ppaction://hlinkfile" tooltip="Zgromadzenie Ogólne ONZ"/>
              </a:rPr>
              <a:t>Zgromadzenia Ogólnego ONZ</a:t>
            </a:r>
            <a:r>
              <a:rPr lang="pl-PL" sz="1600" dirty="0"/>
              <a:t> 1955 </a:t>
            </a:r>
            <a:r>
              <a:rPr lang="pl-PL" sz="1600" dirty="0" err="1"/>
              <a:t>r</a:t>
            </a:r>
            <a:r>
              <a:rPr lang="pl-PL" sz="1600" dirty="0"/>
              <a:t> w latach, gdy zagrożenie </a:t>
            </a:r>
            <a:r>
              <a:rPr lang="pl-PL" sz="1600" dirty="0">
                <a:hlinkClick r:id="rId5" action="ppaction://hlinkfile" tooltip="Wojna jądrowa"/>
              </a:rPr>
              <a:t>konfliktem nuklearnym</a:t>
            </a:r>
            <a:r>
              <a:rPr lang="pl-PL" sz="1600" dirty="0"/>
              <a:t> wydawało się bardzo duże, prowadzony był </a:t>
            </a:r>
            <a:r>
              <a:rPr lang="pl-PL" sz="1600" dirty="0">
                <a:hlinkClick r:id="rId6" action="ppaction://hlinkfile" tooltip="Wyścig zbrojeń"/>
              </a:rPr>
              <a:t>wyścig zbrojeń</a:t>
            </a:r>
            <a:r>
              <a:rPr lang="pl-PL" sz="1600" dirty="0"/>
              <a:t> i dokonywano wielu </a:t>
            </a:r>
            <a:r>
              <a:rPr lang="pl-PL" sz="1600" dirty="0">
                <a:hlinkClick r:id="rId7" action="ppaction://hlinkfile" tooltip="Próbne wybuchy jądrowe"/>
              </a:rPr>
              <a:t>prób z bronią jądrową</a:t>
            </a:r>
            <a:r>
              <a:rPr lang="pl-PL" sz="1600" dirty="0"/>
              <a:t>.</a:t>
            </a:r>
          </a:p>
          <a:p>
            <a:endParaRPr lang="pl-PL" sz="1600" dirty="0"/>
          </a:p>
          <a:p>
            <a:r>
              <a:rPr lang="pl-PL" sz="1600" dirty="0"/>
              <a:t>W Komitetu skład wchodzi obecnie 21 członków, od 1973 należy do niego również </a:t>
            </a:r>
            <a:r>
              <a:rPr lang="pl-PL" sz="1600" dirty="0">
                <a:hlinkClick r:id="rId8" action="ppaction://hlinkfile" tooltip="Polska"/>
              </a:rPr>
              <a:t>Polska</a:t>
            </a:r>
            <a:r>
              <a:rPr lang="pl-PL" sz="1600" dirty="0"/>
              <a:t>. </a:t>
            </a:r>
          </a:p>
          <a:p>
            <a:r>
              <a:rPr lang="pl-PL" sz="1600" dirty="0"/>
              <a:t>Co roku odbywają się spotkania naukowców - przedstawicieli członków Komitetu i przygotowywane są raporty dla Zgromadzenia Ogólnego ONZ.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/>
          <a:srcRect t="15000" r="74072" b="76562"/>
          <a:stretch>
            <a:fillRect/>
          </a:stretch>
        </p:blipFill>
        <p:spPr bwMode="auto">
          <a:xfrm>
            <a:off x="903376" y="980728"/>
            <a:ext cx="6322265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rostokąt 1"/>
          <p:cNvSpPr/>
          <p:nvPr/>
        </p:nvSpPr>
        <p:spPr>
          <a:xfrm>
            <a:off x="1187624" y="2272446"/>
            <a:ext cx="436606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hlinkClick r:id="rId10"/>
              </a:rPr>
              <a:t>http://www.unscear.org/</a:t>
            </a:r>
            <a:endParaRPr lang="pl-PL" sz="3200" dirty="0"/>
          </a:p>
          <a:p>
            <a:endParaRPr lang="en-US" sz="3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30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657602" y="1752600"/>
            <a:ext cx="203536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l-PL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URANOWY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285852" y="2285992"/>
            <a:ext cx="7222683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l-PL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rozpoczyna się rozpadem alfa uranu </a:t>
            </a:r>
            <a:r>
              <a:rPr lang="pl-PL" sz="2800" b="1" spc="50" baseline="3000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238</a:t>
            </a:r>
            <a:r>
              <a:rPr lang="pl-PL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U </a:t>
            </a:r>
          </a:p>
          <a:p>
            <a:pPr algn="ctr"/>
            <a:r>
              <a:rPr lang="pl-PL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a kończy na stabilnym ołowiu </a:t>
            </a:r>
            <a:r>
              <a:rPr lang="pl-PL" sz="2800" b="1" spc="50" baseline="3000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206</a:t>
            </a:r>
            <a:r>
              <a:rPr lang="pl-PL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Pb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335090" y="3302000"/>
            <a:ext cx="6005747" cy="16435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l-PL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łącznie 18 nuklidów</a:t>
            </a:r>
          </a:p>
          <a:p>
            <a:pPr algn="ctr">
              <a:lnSpc>
                <a:spcPct val="120000"/>
              </a:lnSpc>
            </a:pPr>
            <a:r>
              <a:rPr lang="pl-PL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najważniejsze to:</a:t>
            </a:r>
          </a:p>
          <a:p>
            <a:pPr algn="ctr">
              <a:lnSpc>
                <a:spcPct val="120000"/>
              </a:lnSpc>
            </a:pPr>
            <a:r>
              <a:rPr lang="pl-PL" sz="2800" b="1" spc="50" baseline="3000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238</a:t>
            </a:r>
            <a:r>
              <a:rPr lang="pl-PL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U, </a:t>
            </a:r>
            <a:r>
              <a:rPr lang="pl-PL" sz="2800" b="1" spc="50" baseline="3000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234</a:t>
            </a:r>
            <a:r>
              <a:rPr lang="pl-PL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U, </a:t>
            </a:r>
            <a:r>
              <a:rPr lang="pl-PL" sz="2800" b="1" spc="50" baseline="3000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226</a:t>
            </a:r>
            <a:r>
              <a:rPr lang="pl-PL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Ra, </a:t>
            </a:r>
            <a:r>
              <a:rPr lang="pl-PL" sz="2800" b="1" spc="50" baseline="3000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222</a:t>
            </a:r>
            <a:r>
              <a:rPr lang="pl-PL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Rn, </a:t>
            </a:r>
            <a:r>
              <a:rPr lang="pl-PL" sz="2800" b="1" spc="50" baseline="3000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210</a:t>
            </a:r>
            <a:r>
              <a:rPr lang="pl-PL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Po, </a:t>
            </a:r>
            <a:r>
              <a:rPr lang="pl-PL" sz="2800" b="1" spc="50" baseline="3000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210</a:t>
            </a:r>
            <a:r>
              <a:rPr lang="pl-PL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Pb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451751" y="-45387"/>
            <a:ext cx="7056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RADIONUKLIDY POCHODZENIA ZIEMSKIEGO TWORZĄCE SZEREGI PROMIENIOTWÓRCZE</a:t>
            </a:r>
          </a:p>
        </p:txBody>
      </p:sp>
    </p:spTree>
    <p:extLst>
      <p:ext uri="{BB962C8B-B14F-4D97-AF65-F5344CB8AC3E}">
        <p14:creationId xmlns:p14="http://schemas.microsoft.com/office/powerpoint/2010/main" val="1843279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 Box 2"/>
          <p:cNvSpPr txBox="1">
            <a:spLocks noChangeArrowheads="1"/>
          </p:cNvSpPr>
          <p:nvPr/>
        </p:nvSpPr>
        <p:spPr bwMode="auto">
          <a:xfrm>
            <a:off x="1547664" y="188640"/>
            <a:ext cx="6120680" cy="492443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 algn="ctr">
              <a:defRPr/>
            </a:pPr>
            <a:r>
              <a:rPr lang="pl-PL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SZEREG PROMIENIOTWÓRCZY </a:t>
            </a:r>
            <a:r>
              <a:rPr lang="pl-PL" sz="3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238</a:t>
            </a:r>
            <a:r>
              <a:rPr lang="pl-PL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U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4" y="836650"/>
            <a:ext cx="3816000" cy="55022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31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3685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650171" y="1752600"/>
            <a:ext cx="170764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l-PL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TOROWY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285852" y="2422525"/>
            <a:ext cx="7142533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l-PL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rozpoczyna się rozpadem alfa toru </a:t>
            </a:r>
            <a:r>
              <a:rPr lang="pl-PL" sz="2800" b="1" spc="50" baseline="3000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232</a:t>
            </a:r>
            <a:r>
              <a:rPr lang="pl-PL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Th </a:t>
            </a:r>
          </a:p>
          <a:p>
            <a:pPr algn="ctr"/>
            <a:r>
              <a:rPr lang="pl-PL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a kończy na stabilnym ołowiu </a:t>
            </a:r>
            <a:r>
              <a:rPr lang="pl-PL" sz="2800" b="1" spc="50" baseline="3000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208</a:t>
            </a:r>
            <a:r>
              <a:rPr lang="pl-PL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Pb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392073" y="3357109"/>
            <a:ext cx="4108753" cy="16435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l-PL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łącznie 12 nuklidów</a:t>
            </a:r>
          </a:p>
          <a:p>
            <a:pPr algn="ctr">
              <a:lnSpc>
                <a:spcPct val="120000"/>
              </a:lnSpc>
            </a:pPr>
            <a:r>
              <a:rPr lang="pl-PL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najważniejsze to:</a:t>
            </a:r>
          </a:p>
          <a:p>
            <a:pPr algn="ctr">
              <a:lnSpc>
                <a:spcPct val="120000"/>
              </a:lnSpc>
            </a:pPr>
            <a:r>
              <a:rPr lang="pl-PL" sz="2800" b="1" spc="50" baseline="3000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232</a:t>
            </a:r>
            <a:r>
              <a:rPr lang="pl-PL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Th, </a:t>
            </a:r>
            <a:r>
              <a:rPr lang="pl-PL" sz="2800" b="1" spc="50" baseline="3000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228</a:t>
            </a:r>
            <a:r>
              <a:rPr lang="pl-PL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Th, </a:t>
            </a:r>
            <a:r>
              <a:rPr lang="pl-PL" sz="2800" b="1" spc="50" baseline="3000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228</a:t>
            </a:r>
            <a:r>
              <a:rPr lang="pl-PL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Ra, </a:t>
            </a:r>
            <a:r>
              <a:rPr lang="pl-PL" sz="2800" b="1" spc="50" baseline="3000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220</a:t>
            </a:r>
            <a:r>
              <a:rPr lang="pl-PL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Rn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451751" y="-45387"/>
            <a:ext cx="7056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RADIONUKLIDY POCHODZENIA ZIEMSKIEGO TWORZĄCE SZEREGI PROMIENIOTWÓRCZE</a:t>
            </a: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32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47664" y="271681"/>
            <a:ext cx="6120680" cy="492443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 algn="ctr">
              <a:defRPr/>
            </a:pPr>
            <a:r>
              <a:rPr lang="pl-PL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SZEREG PROMIENIOTWÓRCZY </a:t>
            </a:r>
            <a:r>
              <a:rPr lang="pl-PL" sz="3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232</a:t>
            </a:r>
            <a:r>
              <a:rPr lang="pl-PL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Th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97281"/>
            <a:ext cx="4140000" cy="558404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33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130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214678" y="1752600"/>
            <a:ext cx="226138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l-PL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AKTYNOWY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75731" y="2422525"/>
            <a:ext cx="7484806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l-PL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rozpoczyna się rozpadem alfa uranu </a:t>
            </a:r>
            <a:r>
              <a:rPr lang="pl-PL" sz="2800" b="1" spc="50" baseline="3000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235</a:t>
            </a:r>
            <a:r>
              <a:rPr lang="pl-PL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U </a:t>
            </a:r>
          </a:p>
          <a:p>
            <a:pPr algn="ctr"/>
            <a:r>
              <a:rPr lang="pl-PL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a kończy na stabilnym ołowiu </a:t>
            </a:r>
            <a:r>
              <a:rPr lang="pl-PL" sz="2800" b="1" spc="50" baseline="3000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207</a:t>
            </a:r>
            <a:r>
              <a:rPr lang="pl-PL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Pb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428860" y="3302000"/>
            <a:ext cx="3504101" cy="16046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l-PL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łącznie 15 nuklidów</a:t>
            </a:r>
          </a:p>
          <a:p>
            <a:pPr algn="ctr">
              <a:lnSpc>
                <a:spcPct val="120000"/>
              </a:lnSpc>
            </a:pPr>
            <a:r>
              <a:rPr lang="pl-PL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najważniejsze to:</a:t>
            </a:r>
          </a:p>
          <a:p>
            <a:pPr algn="ctr">
              <a:lnSpc>
                <a:spcPct val="120000"/>
              </a:lnSpc>
            </a:pPr>
            <a:r>
              <a:rPr lang="pl-PL" sz="2800" b="1" spc="50" baseline="3000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235</a:t>
            </a:r>
            <a:r>
              <a:rPr lang="pl-PL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U, </a:t>
            </a:r>
            <a:r>
              <a:rPr lang="pl-PL" sz="2800" b="1" spc="50" baseline="3000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231</a:t>
            </a:r>
            <a:r>
              <a:rPr lang="pl-PL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Pa, </a:t>
            </a:r>
            <a:r>
              <a:rPr lang="pl-PL" sz="2800" b="1" spc="50" baseline="3000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223</a:t>
            </a:r>
            <a:r>
              <a:rPr lang="pl-PL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Gothic Std Black" pitchFamily="34" charset="0"/>
              </a:rPr>
              <a:t>Ra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451751" y="-45387"/>
            <a:ext cx="7056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RADIONUKLIDY POCHODZENIA ZIEMSKIEGO TWORZĄCE SZEREGI PROMIENIOTWÓRCZE</a:t>
            </a: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34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619672" y="116632"/>
            <a:ext cx="5760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RADIONUKLIDY  NATURALNE</a:t>
            </a:r>
          </a:p>
        </p:txBody>
      </p:sp>
      <p:graphicFrame>
        <p:nvGraphicFramePr>
          <p:cNvPr id="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433842"/>
              </p:ext>
            </p:extLst>
          </p:nvPr>
        </p:nvGraphicFramePr>
        <p:xfrm>
          <a:off x="323528" y="1844824"/>
          <a:ext cx="8532813" cy="3079102"/>
        </p:xfrm>
        <a:graphic>
          <a:graphicData uri="http://schemas.openxmlformats.org/drawingml/2006/table">
            <a:tbl>
              <a:tblPr/>
              <a:tblGrid>
                <a:gridCol w="2178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1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4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Pierwiastek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promieniotwórczy</a:t>
                      </a:r>
                    </a:p>
                  </a:txBody>
                  <a:tcPr marL="90000" marR="90000" marT="46802" marB="46802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T</a:t>
                      </a:r>
                      <a:r>
                        <a:rPr kumimoji="0" lang="pl-PL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1/2</a:t>
                      </a:r>
                    </a:p>
                  </a:txBody>
                  <a:tcPr marL="90000" marR="90000" marT="46802" marB="4680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aktywność</a:t>
                      </a:r>
                    </a:p>
                  </a:txBody>
                  <a:tcPr marL="90000" marR="90000" marT="46802" marB="4680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4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235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U</a:t>
                      </a:r>
                    </a:p>
                  </a:txBody>
                  <a:tcPr marL="90000" marR="90000" marT="46802" marB="46802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7,04 x 10</a:t>
                      </a:r>
                      <a:r>
                        <a:rPr kumimoji="0" lang="pl-PL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8 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lat</a:t>
                      </a:r>
                    </a:p>
                  </a:txBody>
                  <a:tcPr marL="90000" marR="90000" marT="46802" marB="4680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(0,72%)</a:t>
                      </a:r>
                    </a:p>
                  </a:txBody>
                  <a:tcPr marL="90000" marR="90000" marT="46802" marB="4680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238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U</a:t>
                      </a:r>
                    </a:p>
                  </a:txBody>
                  <a:tcPr marL="90000" marR="90000" marT="46802" marB="46802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4,47 x 10</a:t>
                      </a:r>
                      <a:r>
                        <a:rPr kumimoji="0" lang="pl-PL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9 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lat</a:t>
                      </a:r>
                    </a:p>
                  </a:txBody>
                  <a:tcPr marL="90000" marR="90000" marT="46802" marB="4680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(99,2745%) kilka </a:t>
                      </a:r>
                      <a:r>
                        <a:rPr kumimoji="0" lang="pl-PL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ppm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 w skałach</a:t>
                      </a:r>
                    </a:p>
                  </a:txBody>
                  <a:tcPr marL="90000" marR="90000" marT="46802" marB="4680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0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232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Th</a:t>
                      </a:r>
                    </a:p>
                  </a:txBody>
                  <a:tcPr marL="90000" marR="90000" marT="46802" marB="46802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1,41 x 10</a:t>
                      </a:r>
                      <a:r>
                        <a:rPr kumimoji="0" lang="pl-PL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10 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lat</a:t>
                      </a:r>
                    </a:p>
                  </a:txBody>
                  <a:tcPr marL="90000" marR="90000" marT="46802" marB="4680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ok. 10 </a:t>
                      </a:r>
                      <a:r>
                        <a:rPr kumimoji="0" lang="pl-PL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ppm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 w skorupie ziemskiej</a:t>
                      </a:r>
                    </a:p>
                  </a:txBody>
                  <a:tcPr marL="90000" marR="90000" marT="46802" marB="4680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226</a:t>
                      </a: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Ra</a:t>
                      </a:r>
                    </a:p>
                  </a:txBody>
                  <a:tcPr marL="90000" marR="90000" marT="46802" marB="46802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1,60 x 10</a:t>
                      </a:r>
                      <a:r>
                        <a:rPr kumimoji="0" lang="pl-PL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3 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lat</a:t>
                      </a:r>
                    </a:p>
                  </a:txBody>
                  <a:tcPr marL="90000" marR="90000" marT="46802" marB="4680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16 – 48 </a:t>
                      </a:r>
                      <a:r>
                        <a:rPr kumimoji="0" lang="pl-PL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Bq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/kg w skałach</a:t>
                      </a:r>
                    </a:p>
                  </a:txBody>
                  <a:tcPr marL="90000" marR="90000" marT="46802" marB="4680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5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222</a:t>
                      </a: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Rn</a:t>
                      </a:r>
                    </a:p>
                  </a:txBody>
                  <a:tcPr marL="90000" marR="90000" marT="46802" marB="46802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3,82 dni</a:t>
                      </a:r>
                    </a:p>
                  </a:txBody>
                  <a:tcPr marL="90000" marR="90000" marT="46802" marB="4680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~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 1 – 10 </a:t>
                      </a:r>
                      <a:r>
                        <a:rPr kumimoji="0" lang="pl-PL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Bq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/m</a:t>
                      </a:r>
                      <a:r>
                        <a:rPr kumimoji="0" lang="pl-PL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3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 w powietrzu</a:t>
                      </a:r>
                    </a:p>
                  </a:txBody>
                  <a:tcPr marL="90000" marR="90000" marT="46802" marB="4680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80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40</a:t>
                      </a: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K</a:t>
                      </a:r>
                    </a:p>
                  </a:txBody>
                  <a:tcPr marL="90000" marR="90000" marT="46802" marB="46802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1,28 x 10</a:t>
                      </a:r>
                      <a:r>
                        <a:rPr kumimoji="0" lang="pl-PL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9 </a:t>
                      </a: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lat</a:t>
                      </a:r>
                    </a:p>
                  </a:txBody>
                  <a:tcPr marL="90000" marR="90000" marT="46802" marB="4680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do 1 </a:t>
                      </a:r>
                      <a:r>
                        <a:rPr kumimoji="0" lang="pl-PL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Bq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/g w glebach</a:t>
                      </a:r>
                    </a:p>
                  </a:txBody>
                  <a:tcPr marL="90000" marR="90000" marT="46802" marB="4680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Prostokąt 9"/>
          <p:cNvSpPr/>
          <p:nvPr/>
        </p:nvSpPr>
        <p:spPr>
          <a:xfrm>
            <a:off x="467544" y="1196752"/>
            <a:ext cx="84955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PRZYKŁADY RADIONUKLIDÓW WYSTĘPUJĄCYCH NATURALNIE NA ZIEMI</a:t>
            </a:r>
            <a:endParaRPr lang="en-US" sz="2000" dirty="0">
              <a:ln w="11430"/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67544" y="5169386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l-PL" alt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Niektóre inne radionuklidy:  </a:t>
            </a:r>
            <a:r>
              <a:rPr lang="pl-PL" altLang="pl-PL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r>
              <a:rPr lang="pl-PL" alt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V, </a:t>
            </a:r>
            <a:r>
              <a:rPr lang="pl-PL" altLang="pl-PL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</a:t>
            </a:r>
            <a:r>
              <a:rPr lang="pl-PL" alt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Rb, </a:t>
            </a:r>
            <a:r>
              <a:rPr lang="pl-PL" altLang="pl-PL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113</a:t>
            </a:r>
            <a:r>
              <a:rPr lang="pl-PL" alt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Cd, </a:t>
            </a:r>
            <a:r>
              <a:rPr lang="pl-PL" altLang="pl-PL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115</a:t>
            </a:r>
            <a:r>
              <a:rPr lang="pl-PL" alt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In, </a:t>
            </a:r>
            <a:r>
              <a:rPr lang="pl-PL" altLang="pl-PL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123</a:t>
            </a:r>
            <a:r>
              <a:rPr lang="pl-PL" alt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Te, </a:t>
            </a:r>
            <a:r>
              <a:rPr lang="pl-PL" altLang="pl-PL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138</a:t>
            </a:r>
            <a:r>
              <a:rPr lang="pl-PL" alt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La, </a:t>
            </a:r>
            <a:r>
              <a:rPr lang="pl-PL" altLang="pl-PL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142</a:t>
            </a:r>
            <a:r>
              <a:rPr lang="pl-PL" alt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Ce, </a:t>
            </a:r>
            <a:r>
              <a:rPr lang="pl-PL" altLang="pl-PL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144</a:t>
            </a:r>
            <a:r>
              <a:rPr lang="pl-PL" alt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Nd, </a:t>
            </a:r>
            <a:r>
              <a:rPr lang="pl-PL" altLang="pl-PL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147</a:t>
            </a:r>
            <a:r>
              <a:rPr lang="pl-PL" alt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Sm, </a:t>
            </a:r>
            <a:r>
              <a:rPr lang="pl-PL" altLang="pl-PL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152</a:t>
            </a:r>
            <a:r>
              <a:rPr lang="pl-PL" alt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Gd, </a:t>
            </a:r>
            <a:r>
              <a:rPr lang="pl-PL" altLang="pl-PL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174</a:t>
            </a:r>
            <a:r>
              <a:rPr lang="pl-PL" alt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Hf, </a:t>
            </a:r>
            <a:r>
              <a:rPr lang="pl-PL" altLang="pl-PL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176</a:t>
            </a:r>
            <a:r>
              <a:rPr lang="pl-PL" alt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Lu, </a:t>
            </a:r>
            <a:r>
              <a:rPr lang="pl-PL" altLang="pl-PL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187</a:t>
            </a:r>
            <a:r>
              <a:rPr lang="pl-PL" alt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Re, </a:t>
            </a:r>
            <a:r>
              <a:rPr lang="pl-PL" altLang="pl-PL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190</a:t>
            </a:r>
            <a:r>
              <a:rPr lang="pl-PL" alt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Pt, </a:t>
            </a:r>
            <a:r>
              <a:rPr lang="pl-PL" altLang="pl-PL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</a:t>
            </a:r>
            <a:r>
              <a:rPr lang="pl-PL" alt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Pt, </a:t>
            </a:r>
            <a:r>
              <a:rPr lang="pl-PL" altLang="pl-PL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209</a:t>
            </a:r>
            <a:r>
              <a:rPr lang="pl-PL" alt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35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03985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683568" y="1124744"/>
            <a:ext cx="7982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PIERWIASTKI PROMIENIOTWÓRCZE W SKORUPIE ZIEMI</a:t>
            </a:r>
            <a:endParaRPr lang="en-US" sz="2400" dirty="0">
              <a:ln w="11430"/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7" name="Group 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8783670"/>
              </p:ext>
            </p:extLst>
          </p:nvPr>
        </p:nvGraphicFramePr>
        <p:xfrm>
          <a:off x="471000" y="1773936"/>
          <a:ext cx="8351849" cy="371865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784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9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7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1087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pl-PL" sz="2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Pierwiastek Promieniotwórczy</a:t>
                      </a:r>
                      <a:endParaRPr kumimoji="0" lang="pl-PL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8" marB="45728" anchor="ctr" horzOverflow="overflow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pl-PL" sz="2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Aktywność</a:t>
                      </a:r>
                      <a:endParaRPr kumimoji="0" lang="en-US" sz="2200" u="none" strike="noStrike" cap="none" normalizeH="0" baseline="0" dirty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pl-PL" sz="2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właściwa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pl-PL" sz="2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[</a:t>
                      </a:r>
                      <a:r>
                        <a:rPr kumimoji="0" lang="pl-PL" sz="2200" u="none" strike="noStrike" cap="none" normalizeH="0" baseline="0" dirty="0" err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Bq</a:t>
                      </a:r>
                      <a:r>
                        <a:rPr kumimoji="0" lang="pl-PL" sz="2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/g]</a:t>
                      </a:r>
                      <a:endParaRPr kumimoji="0" lang="pl-PL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T="45728" marB="45728" anchor="ctr" horzOverflow="overflow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pl-PL" sz="2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Aktywność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pl-PL" sz="2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właściwa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pl-PL" sz="2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skorupy ziemskiej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de-DE" sz="2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[</a:t>
                      </a:r>
                      <a:r>
                        <a:rPr kumimoji="0" lang="de-DE" sz="2200" u="none" strike="noStrike" cap="none" normalizeH="0" baseline="0" dirty="0" err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Bq</a:t>
                      </a:r>
                      <a:r>
                        <a:rPr kumimoji="0" lang="de-DE" sz="2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/t]</a:t>
                      </a:r>
                      <a:endParaRPr kumimoji="0" lang="de-DE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T="45728" marB="45728" anchor="ctr" horzOverflow="overflow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05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de-DE" sz="2400" u="none" strike="noStrike" cap="none" normalizeH="0" baseline="3000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40</a:t>
                      </a:r>
                      <a:r>
                        <a:rPr kumimoji="0" lang="de-DE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</a:t>
                      </a: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8" marB="45728" horzOverflow="overflow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pl-PL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2.6·10</a:t>
                      </a:r>
                      <a:r>
                        <a:rPr kumimoji="0" lang="pl-PL" sz="2400" u="none" strike="noStrike" cap="none" normalizeH="0" baseline="3000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kumimoji="0" lang="pl-P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8" marB="45728" horzOverflow="overflow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pl-PL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7,3·10</a:t>
                      </a:r>
                      <a:r>
                        <a:rPr kumimoji="0" lang="pl-PL" sz="2400" u="none" strike="noStrike" cap="none" normalizeH="0" baseline="3000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kumimoji="0" lang="pl-P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8" marB="45728" horzOverflow="overflow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46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pl-PL" sz="2400" u="none" strike="noStrike" cap="none" normalizeH="0" baseline="3000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87</a:t>
                      </a:r>
                      <a:r>
                        <a:rPr kumimoji="0" lang="pl-PL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Rb</a:t>
                      </a:r>
                      <a:endParaRPr kumimoji="0" lang="pl-P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8" marB="45728" horzOverflow="overflow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pl-PL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3,2·10</a:t>
                      </a:r>
                      <a:r>
                        <a:rPr kumimoji="0" lang="pl-PL" sz="2400" u="none" strike="noStrike" cap="none" normalizeH="0" baseline="3000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kumimoji="0" lang="pl-P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8" marB="45728" horzOverflow="overflow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pl-PL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2,0·10</a:t>
                      </a:r>
                      <a:r>
                        <a:rPr kumimoji="0" lang="pl-PL" sz="2400" u="none" strike="noStrike" cap="none" normalizeH="0" baseline="3000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kumimoji="0" lang="pl-P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8" marB="45728" horzOverflow="overflow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05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pl-PL" sz="2400" u="none" strike="noStrike" cap="none" normalizeH="0" baseline="3000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232</a:t>
                      </a:r>
                      <a:r>
                        <a:rPr kumimoji="0" lang="pl-PL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</a:t>
                      </a:r>
                      <a:endParaRPr kumimoji="0" lang="pl-P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8" marB="45728" horzOverflow="overflow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pl-PL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4,1·10</a:t>
                      </a:r>
                      <a:r>
                        <a:rPr kumimoji="0" lang="pl-PL" sz="2400" u="none" strike="noStrike" cap="none" normalizeH="0" baseline="3000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kumimoji="0" lang="pl-P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8" marB="45728" horzOverflow="overflow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pl-PL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3,9·10</a:t>
                      </a:r>
                      <a:r>
                        <a:rPr kumimoji="0" lang="pl-PL" sz="2400" u="none" strike="noStrike" cap="none" normalizeH="0" baseline="3000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kumimoji="0" lang="pl-P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8" marB="45728" horzOverflow="overflow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46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pl-PL" sz="2400" u="none" strike="noStrike" cap="none" normalizeH="0" baseline="3000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235</a:t>
                      </a:r>
                      <a:r>
                        <a:rPr kumimoji="0" lang="pl-PL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</a:t>
                      </a:r>
                      <a:endParaRPr kumimoji="0" lang="pl-P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8" marB="45728" horzOverflow="overflow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pl-PL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8,0·10</a:t>
                      </a:r>
                      <a:r>
                        <a:rPr kumimoji="0" lang="pl-PL" sz="2400" u="none" strike="noStrike" cap="none" normalizeH="0" baseline="3000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kumimoji="0" lang="pl-P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8" marB="45728" horzOverflow="overflow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pl-PL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1,7·10</a:t>
                      </a:r>
                      <a:r>
                        <a:rPr kumimoji="0" lang="pl-PL" sz="2400" u="none" strike="noStrike" cap="none" normalizeH="0" baseline="3000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kumimoji="0" lang="pl-P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8" marB="45728" horzOverflow="overflow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05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pl-PL" sz="2400" u="none" strike="noStrike" cap="none" normalizeH="0" baseline="3000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238</a:t>
                      </a:r>
                      <a:r>
                        <a:rPr kumimoji="0" lang="pl-PL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</a:t>
                      </a:r>
                      <a:endParaRPr kumimoji="0" lang="pl-P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8" marB="45728" horzOverflow="overflow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pl-PL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1,2·10</a:t>
                      </a:r>
                      <a:r>
                        <a:rPr kumimoji="0" lang="pl-PL" sz="2400" u="none" strike="noStrike" cap="none" normalizeH="0" baseline="3000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kumimoji="0" lang="pl-P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8" marB="45728" horzOverflow="overflow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pl-PL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3,5·10</a:t>
                      </a:r>
                      <a:r>
                        <a:rPr kumimoji="0" lang="pl-PL" sz="2400" u="none" strike="noStrike" cap="none" normalizeH="0" baseline="3000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kumimoji="0" lang="pl-P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8" marB="45728" horzOverflow="overflow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Prostokąt 11"/>
          <p:cNvSpPr/>
          <p:nvPr/>
        </p:nvSpPr>
        <p:spPr>
          <a:xfrm>
            <a:off x="3635896" y="5733256"/>
            <a:ext cx="4910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/>
              <a:t> Prof. dr </a:t>
            </a:r>
            <a:r>
              <a:rPr lang="pl-PL" i="1" dirty="0" err="1"/>
              <a:t>hab</a:t>
            </a:r>
            <a:r>
              <a:rPr lang="pl-PL" i="1" dirty="0"/>
              <a:t>..Tadeusz Hilczer   </a:t>
            </a:r>
            <a:r>
              <a:rPr lang="en-US" i="1" dirty="0" err="1"/>
              <a:t>Energetyka</a:t>
            </a:r>
            <a:r>
              <a:rPr lang="en-US" i="1" dirty="0"/>
              <a:t> </a:t>
            </a:r>
            <a:r>
              <a:rPr lang="en-US" i="1" dirty="0" err="1"/>
              <a:t>Jądrowa</a:t>
            </a:r>
            <a:endParaRPr lang="en-US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619672" y="116632"/>
            <a:ext cx="5760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RADIONUKLIDY  NATURALNE</a:t>
            </a: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36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35648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37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AE3A0-F061-42B8-8C62-C03BD3C0AE0B}" type="slidenum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416239"/>
              </p:ext>
            </p:extLst>
          </p:nvPr>
        </p:nvGraphicFramePr>
        <p:xfrm>
          <a:off x="1475656" y="980728"/>
          <a:ext cx="6336704" cy="5109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847" name="Mapa MapInfo" r:id="rId3" imgW="9753600" imgH="6191250" progId="MapInfo.Map">
                  <p:embed/>
                </p:oleObj>
              </mc:Choice>
              <mc:Fallback>
                <p:oleObj name="Mapa MapInfo" r:id="rId3" imgW="9753600" imgH="6191250" progId="MapInfo.Map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81" r="22147" b="581"/>
                      <a:stretch>
                        <a:fillRect/>
                      </a:stretch>
                    </p:blipFill>
                    <p:spPr bwMode="auto">
                      <a:xfrm>
                        <a:off x="1475656" y="980728"/>
                        <a:ext cx="6336704" cy="5109624"/>
                      </a:xfrm>
                      <a:prstGeom prst="rect">
                        <a:avLst/>
                      </a:prstGeom>
                      <a:solidFill>
                        <a:srgbClr val="FFFF99">
                          <a:alpha val="50000"/>
                        </a:srgbClr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007604" y="67515"/>
            <a:ext cx="86049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BADANIE GLEBY (Punkty poboru gleby w Polsce)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38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1032"/>
          <p:cNvSpPr>
            <a:spLocks noChangeArrowheads="1"/>
          </p:cNvSpPr>
          <p:nvPr/>
        </p:nvSpPr>
        <p:spPr bwMode="auto">
          <a:xfrm>
            <a:off x="755468" y="1340768"/>
            <a:ext cx="8029575" cy="11237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STĘŻENIA NATURALNYCH IZOTOPÓW PROMIENIOTWÓRCZYCH</a:t>
            </a:r>
          </a:p>
          <a:p>
            <a:pPr algn="ctr"/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 10 cm WARSTWIE GLEBY [Bq</a:t>
            </a: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</a:t>
            </a: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kg-1 ]                                        (wartości średnie i zakres w 2012)</a:t>
            </a:r>
          </a:p>
        </p:txBody>
      </p:sp>
      <p:graphicFrame>
        <p:nvGraphicFramePr>
          <p:cNvPr id="7" name="Group 10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912002"/>
              </p:ext>
            </p:extLst>
          </p:nvPr>
        </p:nvGraphicFramePr>
        <p:xfrm>
          <a:off x="1042988" y="3140968"/>
          <a:ext cx="7848600" cy="2032000"/>
        </p:xfrm>
        <a:graphic>
          <a:graphicData uri="http://schemas.openxmlformats.org/drawingml/2006/table">
            <a:tbl>
              <a:tblPr/>
              <a:tblGrid>
                <a:gridCol w="261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RADIONUKLID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ŚREDNIA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ZAKRES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K-40 (Potas)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372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29 </a:t>
                      </a:r>
                      <a:r>
                        <a:rPr kumimoji="0" lang="pl-P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sym typeface="Symbol" pitchFamily="18" charset="2"/>
                        </a:rPr>
                        <a:t>1049</a:t>
                      </a:r>
                      <a:endParaRPr kumimoji="0" lang="pl-PL" sz="20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Ra-226 (Rad)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24.1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5.2 </a:t>
                      </a: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sym typeface="Symbol" pitchFamily="18" charset="2"/>
                        </a:rPr>
                        <a:t> 93.3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Ac-228 (Aktyn)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22.0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3.6 </a:t>
                      </a: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sym typeface="Symbol" pitchFamily="18" charset="2"/>
                        </a:rPr>
                        <a:t> 74.3</a:t>
                      </a:r>
                      <a:endParaRPr kumimoji="0" lang="pl-PL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99592" y="0"/>
            <a:ext cx="8500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MONITORING RADIOLOGICZNY BADANIE GLEBY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39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62905" y="980728"/>
            <a:ext cx="8029575" cy="146423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STĘŻENIA PROMIENIOTWÓRCZEGO CEZU                                            Cs-134 i Cs-137                                                                                                         w 10 cm warstwie gleby [kBq</a:t>
            </a: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</a:t>
            </a: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m2 ]                                                         (wartości średnie i zakres)</a:t>
            </a:r>
          </a:p>
        </p:txBody>
      </p:sp>
      <p:graphicFrame>
        <p:nvGraphicFramePr>
          <p:cNvPr id="9" name="Group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776312"/>
              </p:ext>
            </p:extLst>
          </p:nvPr>
        </p:nvGraphicFramePr>
        <p:xfrm>
          <a:off x="899592" y="2420888"/>
          <a:ext cx="8029576" cy="3657600"/>
        </p:xfrm>
        <a:graphic>
          <a:graphicData uri="http://schemas.openxmlformats.org/drawingml/2006/table">
            <a:tbl>
              <a:tblPr/>
              <a:tblGrid>
                <a:gridCol w="1636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17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ROK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Cs-134 (T</a:t>
                      </a:r>
                      <a:r>
                        <a:rPr kumimoji="0" lang="pl-PL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1/2 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2.065 lat)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Cs-137 (T</a:t>
                      </a:r>
                      <a:r>
                        <a:rPr kumimoji="0" lang="pl-PL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1/2 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30.07 lat)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1988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0.99 (0.03 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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20.1)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4.7 (0.21 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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81.0)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1989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0.72 (0.04 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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9.0)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4.7 (0.74 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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57.8)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1990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0.51 (0.02 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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6.8)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4.7 (0.76 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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54.5)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1992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0.25 (0.01 </a:t>
                      </a: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</a:t>
                      </a: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3.4)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4.2 (0.51 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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49.9)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1996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&lt;0.1 (&lt;</a:t>
                      </a:r>
                      <a:r>
                        <a:rPr kumimoji="0" lang="pl-PL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0.1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1.3)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3.7 (0.31 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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37.6)</a:t>
                      </a:r>
                      <a:endParaRPr kumimoji="0" lang="pl-PL" sz="18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1998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&lt;Limit detekcji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3.5 (0.41 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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34.7)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itchFamily="34" charset="0"/>
                        </a:rPr>
                        <a:t>2003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itchFamily="34" charset="0"/>
                        </a:rPr>
                        <a:t>&lt;Limit detekcji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itchFamily="34" charset="0"/>
                        </a:rPr>
                        <a:t>3.2 (0.2 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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itchFamily="34" charset="0"/>
                        </a:rPr>
                        <a:t> 34.3)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itchFamily="34" charset="0"/>
                        </a:rPr>
                        <a:t>……..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itchFamily="34" charset="0"/>
                        </a:rPr>
                        <a:t>………………………….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itchFamily="34" charset="0"/>
                        </a:rPr>
                        <a:t>………………………..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2012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&lt;Limit detekcji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sym typeface="Symbol"/>
                        </a:rPr>
                        <a:t>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2.5 (0.2 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sym typeface="Symbol" pitchFamily="18" charset="2"/>
                        </a:rPr>
                        <a:t>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30.1)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98505" y="0"/>
            <a:ext cx="8064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MONITORING RADIOLOGICZNY BADANIE GLEBY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4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448" y="1916832"/>
            <a:ext cx="3060000" cy="4343033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5328178" y="788146"/>
            <a:ext cx="3744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fontAlgn="base"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50000"/>
            </a:pPr>
            <a:r>
              <a:rPr lang="en-US" sz="16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Levels and effects of radiation exposure due to the nuclear accident after the 2011 great east-Japan earthquake and tsunami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40" y="3356992"/>
            <a:ext cx="4104000" cy="294218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11101" y="908720"/>
            <a:ext cx="538685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4" tooltip="UNSCEAR 2008 Report - Volume I"/>
              </a:rPr>
              <a:t>Volume I</a:t>
            </a:r>
            <a:r>
              <a:rPr lang="en-US" dirty="0"/>
              <a:t> </a:t>
            </a:r>
            <a:r>
              <a:rPr lang="en-US" sz="1600" dirty="0"/>
              <a:t>comprises the main text of the 2008 report to the General Assembly ( A/63/46) and 2 scientific annexes: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Annex A - Medical radiation exposures; 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Annex B - Exposures of the public and workers from various sources of radiation.</a:t>
            </a:r>
          </a:p>
          <a:p>
            <a:r>
              <a:rPr lang="en-US" sz="1600" b="1" dirty="0">
                <a:hlinkClick r:id="rId5" tooltip="UNSCEAR 2008 Report - Volume II"/>
              </a:rPr>
              <a:t>Volume II</a:t>
            </a:r>
            <a:r>
              <a:rPr lang="en-US" sz="1600" dirty="0"/>
              <a:t> comprises the remaining 3 scientific annexes: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Annex C - Radiation exposures in accidents;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Annex D - Health effects due to radiation from the Chernobyl accident *); 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Annex E - Effects of ionizing radiation on non-human biota.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037036" y="0"/>
            <a:ext cx="5191148" cy="75437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pl-PL" sz="3600" b="0" dirty="0"/>
              <a:t>MATERIAŁY ŹRÓDŁOWE</a:t>
            </a:r>
          </a:p>
        </p:txBody>
      </p:sp>
    </p:spTree>
    <p:extLst>
      <p:ext uri="{BB962C8B-B14F-4D97-AF65-F5344CB8AC3E}">
        <p14:creationId xmlns:p14="http://schemas.microsoft.com/office/powerpoint/2010/main" val="3268597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40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I-131 Deposition.BMP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440" t="4863" r="29441" b="11328"/>
          <a:stretch/>
        </p:blipFill>
        <p:spPr>
          <a:xfrm>
            <a:off x="1016210" y="1772816"/>
            <a:ext cx="4635909" cy="437497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589894"/>
              </p:ext>
            </p:extLst>
          </p:nvPr>
        </p:nvGraphicFramePr>
        <p:xfrm>
          <a:off x="6300192" y="2276872"/>
          <a:ext cx="1296000" cy="3142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978"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baseline="30000" dirty="0">
                          <a:solidFill>
                            <a:schemeClr val="tx1"/>
                          </a:solidFill>
                        </a:rPr>
                        <a:t>137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</a:rPr>
                        <a:t>Cs </a:t>
                      </a:r>
                      <a:r>
                        <a:rPr lang="pl-PL" sz="1600" dirty="0" err="1">
                          <a:solidFill>
                            <a:schemeClr val="tx1"/>
                          </a:solidFill>
                        </a:rPr>
                        <a:t>kBq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</a:rPr>
                        <a:t>/m</a:t>
                      </a:r>
                      <a:r>
                        <a:rPr lang="pl-PL" sz="16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6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aseline="30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9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00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&gt;20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9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1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12 - 20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9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5 - 12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9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3-5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9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2-3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89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&gt; 2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835696" y="901169"/>
            <a:ext cx="7200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MAPA STĘŻEŃ PROMIENIOTWÓRCZEGO CEZU Cs-137                                                                                                         w 10 cm warstwie gleby [kBq</a:t>
            </a: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</a:t>
            </a: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m2 ]</a:t>
            </a:r>
          </a:p>
          <a:p>
            <a:pPr algn="ctr"/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Korelacja z opadem atmosferycznym </a:t>
            </a:r>
            <a:endParaRPr lang="en-US" sz="2000" dirty="0">
              <a:ln w="11430"/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98505" y="0"/>
            <a:ext cx="8064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MONITORING RADIOLOGICZNY BADANIE GLEBY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41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105222" y="1012666"/>
            <a:ext cx="7715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l"/>
            <a:r>
              <a:rPr lang="pl-PL" sz="2400" dirty="0">
                <a:solidFill>
                  <a:schemeClr val="tx1"/>
                </a:solidFill>
              </a:rPr>
              <a:t>Jednostki operacyjne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283522" y="-96490"/>
            <a:ext cx="6600846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pl-PL" b="0" dirty="0"/>
              <a:t>MONITORING RADIOLOGICZNY</a:t>
            </a:r>
          </a:p>
          <a:p>
            <a:pPr algn="ctr"/>
            <a:r>
              <a:rPr lang="pl-PL" b="0" dirty="0"/>
              <a:t> pomiar mocy dawki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rostokąt 2"/>
              <p:cNvSpPr/>
              <p:nvPr/>
            </p:nvSpPr>
            <p:spPr>
              <a:xfrm>
                <a:off x="971600" y="1699731"/>
                <a:ext cx="7848872" cy="46809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pl-PL" dirty="0">
                    <a:ln w="11430"/>
                    <a:solidFill>
                      <a:srgbClr val="0000CC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Od 1986 r w związku z wprowadzeniem w krajach unii europejskiej jednolitego systemu SI, moc dawki w powietrzu (1 metr nad gruntem) określa się za pomocą wielkości mocy </a:t>
                </a:r>
                <a:r>
                  <a:rPr lang="pl-PL" dirty="0" err="1">
                    <a:ln w="11430"/>
                    <a:solidFill>
                      <a:srgbClr val="0000CC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kermy</a:t>
                </a:r>
                <a:r>
                  <a:rPr lang="pl-PL" dirty="0">
                    <a:ln w="11430"/>
                    <a:solidFill>
                      <a:srgbClr val="0000CC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w jednostkach  (nGy</a:t>
                </a:r>
                <a:r>
                  <a:rPr lang="pl-PL" dirty="0">
                    <a:ln w="11430"/>
                    <a:solidFill>
                      <a:srgbClr val="0000CC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  <a:sym typeface="Symbol" panose="05050102010706020507" pitchFamily="18" charset="2"/>
                  </a:rPr>
                  <a:t></a:t>
                </a:r>
                <a:r>
                  <a:rPr lang="pl-PL" dirty="0">
                    <a:ln w="11430"/>
                    <a:solidFill>
                      <a:srgbClr val="0000CC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h-1). </a:t>
                </a:r>
              </a:p>
              <a:p>
                <a:pPr algn="just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pl-PL" dirty="0">
                    <a:ln w="11430"/>
                    <a:solidFill>
                      <a:srgbClr val="0000CC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Moc dawki ekspozycyjnej można przeliczyć na </a:t>
                </a:r>
                <a:r>
                  <a:rPr lang="pl-PL" dirty="0" err="1">
                    <a:ln w="11430"/>
                    <a:solidFill>
                      <a:srgbClr val="0000CC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kermę</a:t>
                </a:r>
                <a:r>
                  <a:rPr lang="pl-PL" dirty="0">
                    <a:ln w="11430"/>
                    <a:solidFill>
                      <a:srgbClr val="0000CC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:</a:t>
                </a:r>
              </a:p>
              <a:p>
                <a:pPr algn="just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pl-PL" sz="24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:r>
                  <a:rPr lang="pl-PL" sz="2400" dirty="0">
                    <a:ln w="11430"/>
                    <a:solidFill>
                      <a:srgbClr val="0000CC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   1 </a:t>
                </a:r>
                <a:r>
                  <a:rPr lang="pl-PL" sz="2400" dirty="0">
                    <a:ln w="11430"/>
                    <a:solidFill>
                      <a:srgbClr val="0000CC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  <a:sym typeface="Symbol" panose="05050102010706020507" pitchFamily="18" charset="2"/>
                  </a:rPr>
                  <a:t></a:t>
                </a:r>
                <a:r>
                  <a:rPr lang="pl-PL" sz="2400" dirty="0">
                    <a:ln w="11430"/>
                    <a:solidFill>
                      <a:srgbClr val="0000CC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R</a:t>
                </a:r>
                <a:r>
                  <a:rPr lang="pl-PL" sz="2400" dirty="0">
                    <a:ln w="11430"/>
                    <a:solidFill>
                      <a:srgbClr val="0000CC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  <a:sym typeface="Symbol" panose="05050102010706020507" pitchFamily="18" charset="2"/>
                  </a:rPr>
                  <a:t></a:t>
                </a:r>
                <a:r>
                  <a:rPr lang="pl-PL" sz="2400" dirty="0">
                    <a:ln w="11430"/>
                    <a:solidFill>
                      <a:srgbClr val="0000CC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</a:t>
                </a:r>
                <a:r>
                  <a:rPr lang="pl-PL" sz="2400" baseline="30000" dirty="0">
                    <a:ln w="11430"/>
                    <a:solidFill>
                      <a:srgbClr val="0000CC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-1</a:t>
                </a:r>
                <a:r>
                  <a:rPr lang="pl-PL" sz="2400" dirty="0">
                    <a:ln w="11430"/>
                    <a:solidFill>
                      <a:srgbClr val="0000CC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= 8,764 nGy</a:t>
                </a:r>
                <a:r>
                  <a:rPr lang="pl-PL" sz="2400" dirty="0">
                    <a:ln w="11430"/>
                    <a:solidFill>
                      <a:srgbClr val="0000CC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  <a:sym typeface="Symbol" panose="05050102010706020507" pitchFamily="18" charset="2"/>
                  </a:rPr>
                  <a:t></a:t>
                </a:r>
                <a:r>
                  <a:rPr lang="pl-PL" sz="2400" dirty="0">
                    <a:ln w="11430"/>
                    <a:solidFill>
                      <a:srgbClr val="0000CC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</a:t>
                </a:r>
                <a:r>
                  <a:rPr lang="pl-PL" sz="2400" baseline="30000" dirty="0">
                    <a:ln w="11430"/>
                    <a:solidFill>
                      <a:srgbClr val="0000CC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-1</a:t>
                </a:r>
              </a:p>
              <a:p>
                <a:pPr algn="just">
                  <a:spcAft>
                    <a:spcPts val="0"/>
                  </a:spcAft>
                </a:pP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nazwa “</a:t>
                </a:r>
                <a:r>
                  <a:rPr lang="pl-PL" sz="1600" dirty="0" err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kerma</a:t>
                </a: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 pochodzi od terminu „</a:t>
                </a:r>
                <a:r>
                  <a:rPr lang="pl-PL" sz="1600" dirty="0" err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kinetic</a:t>
                </a: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l-PL" sz="1600" dirty="0" err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energy</a:t>
                </a: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l-PL" sz="1600" dirty="0" err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released</a:t>
                </a: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in </a:t>
                </a:r>
                <a:r>
                  <a:rPr lang="pl-PL" sz="1600" dirty="0" err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matter</a:t>
                </a: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</a:p>
              <a:p>
                <a:pPr algn="just">
                  <a:spcAft>
                    <a:spcPts val="0"/>
                  </a:spcAft>
                </a:pPr>
                <a:r>
                  <a:rPr lang="pl-PL" sz="1600" dirty="0" err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Kerma</a:t>
                </a: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(K). </a:t>
                </a:r>
              </a:p>
              <a:p>
                <a:pPr algn="just">
                  <a:spcAft>
                    <a:spcPts val="0"/>
                  </a:spcAft>
                </a:pP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Iloraz </a:t>
                </a:r>
                <a:r>
                  <a:rPr lang="pl-PL" sz="1600" dirty="0" err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pl-PL" sz="1600" baseline="-25000" dirty="0" err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</a:t>
                </a: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przez </a:t>
                </a:r>
                <a:r>
                  <a:rPr lang="pl-PL" sz="1600" dirty="0" err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gdzie </a:t>
                </a:r>
                <a:r>
                  <a:rPr lang="pl-PL" sz="1600" dirty="0" err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pl-PL" sz="1600" baseline="-25000" dirty="0" err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</a:t>
                </a: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jest sumą początkowych energii kinetycznych cząstek naładowanych, uwolnionych w materiale o masie </a:t>
                </a:r>
                <a:r>
                  <a:rPr lang="pl-PL" sz="1600" dirty="0" err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przez cząstki pośrednio jonizujące</a:t>
                </a:r>
              </a:p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pl-PL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pl-PL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l-PL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l-PL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pl-PL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𝑡𝑟</m:t>
                              </m:r>
                            </m:sub>
                          </m:sSub>
                        </m:num>
                        <m:den>
                          <m:r>
                            <a:rPr lang="pl-PL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𝑑𝑚</m:t>
                          </m:r>
                        </m:den>
                      </m:f>
                    </m:oMath>
                  </m:oMathPara>
                </a14:m>
                <a:endParaRPr lang="pl-PL" sz="1600" dirty="0">
                  <a:effectLst/>
                  <a:latin typeface="Tahom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Jednostką </a:t>
                </a:r>
                <a:r>
                  <a:rPr lang="pl-PL" sz="1600" dirty="0" err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kermy</a:t>
                </a: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jest </a:t>
                </a:r>
                <a:r>
                  <a:rPr lang="pl-PL" sz="1600" dirty="0" err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grej</a:t>
                </a: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pl-PL" sz="1600" dirty="0" err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Gy</a:t>
                </a: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spcAft>
                    <a:spcPts val="0"/>
                  </a:spcAft>
                </a:pP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zachodzi związek „odwrotny”  1 nGy</a:t>
                </a: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</a:t>
                </a: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pl-PL" sz="1600" baseline="300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0.114 </a:t>
                </a: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</a:t>
                </a: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</a:t>
                </a: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pl-PL" sz="1600" baseline="300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pl-PL" sz="16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spcAft>
                    <a:spcPts val="600"/>
                  </a:spcAft>
                </a:pPr>
                <a:r>
                  <a:rPr lang="pl-PL" sz="12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3" name="Prostoką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1699731"/>
                <a:ext cx="7848872" cy="4680961"/>
              </a:xfrm>
              <a:prstGeom prst="rect">
                <a:avLst/>
              </a:prstGeom>
              <a:blipFill>
                <a:blip r:embed="rId2"/>
                <a:stretch>
                  <a:fillRect l="-1009" t="-781" r="-100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42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07504" y="1913659"/>
            <a:ext cx="8784976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pl-PL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Inną wielkość operacyjną stosowaną przy ocenie dawki od zewnętrznego pola promieniowania wprowadziła Międzynarodowa Komisja Radiologiczna ds. Jednostek i Pomiarów (ICRU), jest nią przestrzenny równoważnik dawki  H*(d) (</a:t>
            </a:r>
            <a:r>
              <a:rPr lang="pl-PL" b="1" i="1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ambient</a:t>
            </a:r>
            <a:r>
              <a:rPr lang="pl-PL" b="1" i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i="1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dose</a:t>
            </a:r>
            <a:r>
              <a:rPr lang="pl-PL" b="1" i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i="1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equivalent</a:t>
            </a:r>
            <a:r>
              <a:rPr lang="pl-PL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definiowany jako: </a:t>
            </a:r>
            <a:r>
              <a:rPr lang="pl-PL" i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równoważnik dawki w punkcie pola promieniowania, który byłby wytworzony przez odpowiednie pole rozciągłe i zorientowane w kuli ICRU na głębokości d, na promieniu przeciwnym do kierunku tego pola. Jednostką  specjalną przestrzennego równoważnika dawki jest siwert (</a:t>
            </a:r>
            <a:r>
              <a:rPr lang="pl-PL" i="1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</a:t>
            </a:r>
            <a:r>
              <a:rPr lang="pl-PL" i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Dla silnie przenikliwego promieniowania np. prom. gamma przyjmuje się głębokość 10 mm.</a:t>
            </a:r>
            <a:endParaRPr lang="pl-PL" dirty="0"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105222" y="1012666"/>
            <a:ext cx="7715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l"/>
            <a:r>
              <a:rPr lang="pl-PL" sz="2400" dirty="0">
                <a:solidFill>
                  <a:schemeClr val="tx1"/>
                </a:solidFill>
              </a:rPr>
              <a:t>Jednostki operacyjne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283522" y="-96490"/>
            <a:ext cx="6600846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pl-PL" b="0" dirty="0"/>
              <a:t>MONITORING RADIOLOGICZNY</a:t>
            </a:r>
          </a:p>
          <a:p>
            <a:pPr algn="ctr"/>
            <a:r>
              <a:rPr lang="pl-PL" b="0" dirty="0"/>
              <a:t> pomiar mocy dawki</a:t>
            </a:r>
          </a:p>
        </p:txBody>
      </p:sp>
    </p:spTree>
    <p:extLst>
      <p:ext uri="{BB962C8B-B14F-4D97-AF65-F5344CB8AC3E}">
        <p14:creationId xmlns:p14="http://schemas.microsoft.com/office/powerpoint/2010/main" val="9960752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43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2"/>
              <p:cNvSpPr>
                <a:spLocks noChangeArrowheads="1"/>
              </p:cNvSpPr>
              <p:nvPr/>
            </p:nvSpPr>
            <p:spPr bwMode="auto">
              <a:xfrm>
                <a:off x="827584" y="1785558"/>
                <a:ext cx="8100994" cy="43647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pl-PL" altLang="pl-PL" dirty="0">
                    <a:ln w="11430"/>
                    <a:solidFill>
                      <a:srgbClr val="0000CC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Dla izotropowego promieniowania i typowego promieniowania ziemskiego stosunek efektywnego równoważnika dawki do przestrzennego równoważnika dawki wynosi ICRU 39 (1985).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altLang="pl-PL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imes New Roman" panose="02020603050405020304" pitchFamily="18" charset="0"/>
                  <a:cs typeface="Tahoma" panose="020B0604030504040204" pitchFamily="34" charset="0"/>
                </a:endParaRP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l-PL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pl-PL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(10)</m:t>
                          </m:r>
                        </m:den>
                      </m:f>
                      <m:r>
                        <a:rPr lang="pl-PL" i="1">
                          <a:latin typeface="Cambria Math" panose="02040503050406030204" pitchFamily="18" charset="0"/>
                        </a:rPr>
                        <m:t>=0.6</m:t>
                      </m:r>
                    </m:oMath>
                  </m:oMathPara>
                </a14:m>
                <a:endParaRPr lang="pl-PL" altLang="pl-PL" dirty="0">
                  <a:latin typeface="Tahoma" panose="020B0604030504040204" pitchFamily="34" charset="0"/>
                  <a:ea typeface="Times New Roman" panose="02020603050405020304" pitchFamily="18" charset="0"/>
                  <a:cs typeface="Tahoma" panose="020B060403050404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altLang="pl-PL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imes New Roman" panose="02020603050405020304" pitchFamily="18" charset="0"/>
                  <a:cs typeface="Tahoma" panose="020B060403050404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pl-PL" altLang="pl-PL" sz="1600" dirty="0">
                  <a:latin typeface="Tahoma" panose="020B0604030504040204" pitchFamily="34" charset="0"/>
                  <a:ea typeface="Times New Roman" panose="02020603050405020304" pitchFamily="18" charset="0"/>
                  <a:cs typeface="Tahoma" panose="020B060403050404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altLang="pl-PL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imes New Roman" panose="02020603050405020304" pitchFamily="18" charset="0"/>
                  <a:cs typeface="Tahoma" panose="020B060403050404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pl-PL" altLang="pl-PL" dirty="0">
                    <a:ln w="11430"/>
                    <a:solidFill>
                      <a:srgbClr val="0000CC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natomiast stosunek  efektywnego równoważnika dawki do dawki pochłoniętej w powietrzu wyrażonej w  kremie wynosi: Clark M.J. et </a:t>
                </a:r>
                <a:r>
                  <a:rPr lang="pl-PL" altLang="pl-PL" dirty="0" err="1">
                    <a:ln w="11430"/>
                    <a:solidFill>
                      <a:srgbClr val="0000CC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all</a:t>
                </a:r>
                <a:r>
                  <a:rPr lang="pl-PL" altLang="pl-PL" dirty="0">
                    <a:ln w="11430"/>
                    <a:solidFill>
                      <a:srgbClr val="0000CC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(1993):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pl-PL" altLang="pl-PL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l-PL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l-P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pl-PL" i="1">
                          <a:latin typeface="Cambria Math" panose="02040503050406030204" pitchFamily="18" charset="0"/>
                        </a:rPr>
                        <m:t>=0.86</m:t>
                      </m:r>
                    </m:oMath>
                  </m:oMathPara>
                </a14:m>
                <a:endParaRPr kumimoji="0" lang="pl-PL" altLang="pl-PL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pl-PL" altLang="pl-PL" sz="160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altLang="pl-PL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5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1785558"/>
                <a:ext cx="8100994" cy="4364721"/>
              </a:xfrm>
              <a:prstGeom prst="rect">
                <a:avLst/>
              </a:prstGeom>
              <a:blipFill>
                <a:blip r:embed="rId2"/>
                <a:stretch>
                  <a:fillRect l="-677" t="-698" r="-135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283522" y="-96490"/>
            <a:ext cx="6600846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pl-PL" b="0" dirty="0"/>
              <a:t>MONITORING RADIOLOGICZNY</a:t>
            </a:r>
          </a:p>
          <a:p>
            <a:pPr algn="ctr"/>
            <a:r>
              <a:rPr lang="pl-PL" b="0" dirty="0"/>
              <a:t> pomiar mocy dawki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105222" y="1012666"/>
            <a:ext cx="7715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l"/>
            <a:r>
              <a:rPr lang="pl-PL" sz="2400" dirty="0">
                <a:solidFill>
                  <a:schemeClr val="tx1"/>
                </a:solidFill>
              </a:rPr>
              <a:t>Jednostki operacyjne</a:t>
            </a:r>
          </a:p>
        </p:txBody>
      </p:sp>
    </p:spTree>
    <p:extLst>
      <p:ext uri="{BB962C8B-B14F-4D97-AF65-F5344CB8AC3E}">
        <p14:creationId xmlns:p14="http://schemas.microsoft.com/office/powerpoint/2010/main" val="23414954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44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351257"/>
              </p:ext>
            </p:extLst>
          </p:nvPr>
        </p:nvGraphicFramePr>
        <p:xfrm>
          <a:off x="1043608" y="1628800"/>
          <a:ext cx="7929620" cy="4572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982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2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2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2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dirty="0"/>
                        <a:t>PLACÓWKA</a:t>
                      </a:r>
                      <a:endParaRPr lang="pl-PL" sz="20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/>
                        <a:t>MIEJSCOWOŚĆ</a:t>
                      </a:r>
                      <a:endParaRPr lang="pl-PL" sz="20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/>
                        <a:t>ŚREDNIA ROCZNA</a:t>
                      </a:r>
                    </a:p>
                    <a:p>
                      <a:pPr algn="ctr"/>
                      <a:r>
                        <a:rPr lang="pl-PL" sz="2000" dirty="0" err="1"/>
                        <a:t>nSv</a:t>
                      </a:r>
                      <a:r>
                        <a:rPr lang="pl-PL" sz="2000" dirty="0"/>
                        <a:t>/h</a:t>
                      </a:r>
                      <a:endParaRPr lang="pl-PL" sz="20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/>
                        <a:t>ZKRES SREDNICH DOBOWYCH</a:t>
                      </a:r>
                    </a:p>
                    <a:p>
                      <a:pPr algn="ctr"/>
                      <a:r>
                        <a:rPr lang="pl-PL" sz="2000" dirty="0" err="1"/>
                        <a:t>nSv</a:t>
                      </a:r>
                      <a:r>
                        <a:rPr lang="pl-PL" sz="2000" dirty="0"/>
                        <a:t>/h</a:t>
                      </a:r>
                      <a:endParaRPr lang="pl-PL" sz="20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9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PLACOWKI ALARMOWE PMS</a:t>
                      </a:r>
                      <a:endParaRPr lang="pl-PL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Warszawa</a:t>
                      </a:r>
                      <a:endParaRPr lang="pl-PL" sz="20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75</a:t>
                      </a:r>
                      <a:endParaRPr lang="pl-PL" sz="20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70 -78</a:t>
                      </a:r>
                      <a:endParaRPr lang="pl-PL" sz="2000" b="1" i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Gdynia</a:t>
                      </a:r>
                      <a:endParaRPr lang="pl-PL" sz="20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77</a:t>
                      </a:r>
                      <a:endParaRPr lang="pl-PL" sz="20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61-87</a:t>
                      </a:r>
                      <a:endParaRPr lang="pl-PL" sz="2000" b="1" i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Mikołajki</a:t>
                      </a:r>
                      <a:endParaRPr lang="pl-PL" sz="20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88</a:t>
                      </a:r>
                      <a:endParaRPr lang="pl-PL" sz="20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78-96</a:t>
                      </a:r>
                      <a:endParaRPr lang="pl-PL" sz="2000" b="1" i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Poznań</a:t>
                      </a:r>
                      <a:endParaRPr lang="pl-PL" sz="20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61</a:t>
                      </a:r>
                      <a:endParaRPr lang="pl-PL" sz="20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61-70</a:t>
                      </a:r>
                      <a:endParaRPr lang="pl-PL" sz="2000" b="1" i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Świnoujście</a:t>
                      </a:r>
                      <a:endParaRPr lang="pl-PL" sz="20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56</a:t>
                      </a:r>
                      <a:endParaRPr lang="pl-PL" sz="20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52-61</a:t>
                      </a:r>
                      <a:endParaRPr lang="pl-PL" sz="2000" b="1" i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Legnica</a:t>
                      </a:r>
                      <a:endParaRPr lang="pl-PL" sz="20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80</a:t>
                      </a:r>
                      <a:endParaRPr lang="pl-PL" sz="20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78-87</a:t>
                      </a:r>
                      <a:endParaRPr lang="pl-PL" sz="2000" b="1" i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Włodawa</a:t>
                      </a:r>
                      <a:endParaRPr lang="pl-PL" sz="20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70</a:t>
                      </a:r>
                      <a:endParaRPr lang="pl-PL" sz="20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61-78</a:t>
                      </a:r>
                      <a:endParaRPr lang="pl-PL" sz="2000" b="1" i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Zakopane</a:t>
                      </a:r>
                      <a:endParaRPr lang="pl-PL" sz="20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97</a:t>
                      </a:r>
                      <a:endParaRPr lang="pl-PL" sz="20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87-104</a:t>
                      </a:r>
                      <a:endParaRPr lang="pl-PL" sz="2000" b="1" i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Lesko</a:t>
                      </a:r>
                      <a:endParaRPr lang="pl-PL" sz="20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2000" b="1" kern="1200" dirty="0"/>
                        <a:t>90</a:t>
                      </a:r>
                      <a:endParaRPr lang="pl-PL" sz="2000" b="1" kern="1200" dirty="0">
                        <a:solidFill>
                          <a:schemeClr val="dk1"/>
                        </a:solidFill>
                        <a:latin typeface="Tahoma" pitchFamily="34" charset="0"/>
                        <a:ea typeface="+mn-ea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78-96</a:t>
                      </a:r>
                      <a:endParaRPr lang="pl-PL" sz="2000" b="1" i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105222" y="1228690"/>
            <a:ext cx="7715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pl-PL" dirty="0">
                <a:solidFill>
                  <a:schemeClr val="tx1"/>
                </a:solidFill>
              </a:rPr>
              <a:t>MOC DAWKI PROMIENIOWANIA GAMMA W POLSCE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283522" y="-96490"/>
            <a:ext cx="6600846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pl-PL" b="0" dirty="0"/>
              <a:t>MONITORING RADIOLOGICZNY</a:t>
            </a:r>
          </a:p>
          <a:p>
            <a:pPr algn="ctr"/>
            <a:r>
              <a:rPr lang="pl-PL" b="0" dirty="0"/>
              <a:t> pomiar mocy dawki</a:t>
            </a:r>
          </a:p>
        </p:txBody>
      </p:sp>
    </p:spTree>
    <p:extLst>
      <p:ext uri="{BB962C8B-B14F-4D97-AF65-F5344CB8AC3E}">
        <p14:creationId xmlns:p14="http://schemas.microsoft.com/office/powerpoint/2010/main" val="1487413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45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974650"/>
              </p:ext>
            </p:extLst>
          </p:nvPr>
        </p:nvGraphicFramePr>
        <p:xfrm>
          <a:off x="971600" y="1645880"/>
          <a:ext cx="7929620" cy="46634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982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2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2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2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+mj-lt"/>
                          <a:cs typeface="Tahoma" pitchFamily="34" charset="0"/>
                        </a:rPr>
                        <a:t>PLACÓWKA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+mj-lt"/>
                          <a:cs typeface="Tahoma" pitchFamily="34" charset="0"/>
                        </a:rPr>
                        <a:t>MIEJSCOWOŚĆ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+mj-lt"/>
                          <a:cs typeface="Tahoma" pitchFamily="34" charset="0"/>
                        </a:rPr>
                        <a:t>ŚREDNIA ROCZNA</a:t>
                      </a:r>
                    </a:p>
                    <a:p>
                      <a:pPr algn="ctr"/>
                      <a:r>
                        <a:rPr lang="pl-PL" sz="2000" dirty="0" err="1">
                          <a:latin typeface="+mj-lt"/>
                          <a:cs typeface="Tahoma" pitchFamily="34" charset="0"/>
                        </a:rPr>
                        <a:t>nGy</a:t>
                      </a:r>
                      <a:r>
                        <a:rPr lang="pl-PL" sz="2000" dirty="0">
                          <a:latin typeface="+mj-lt"/>
                          <a:cs typeface="Tahoma" pitchFamily="34" charset="0"/>
                        </a:rPr>
                        <a:t>/h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+mj-lt"/>
                          <a:cs typeface="Tahoma" pitchFamily="34" charset="0"/>
                        </a:rPr>
                        <a:t>ZKRES SREDNICH DOBOWYCH</a:t>
                      </a:r>
                    </a:p>
                    <a:p>
                      <a:pPr algn="ctr"/>
                      <a:r>
                        <a:rPr lang="pl-PL" sz="2000" dirty="0" err="1">
                          <a:latin typeface="+mj-lt"/>
                          <a:cs typeface="Tahoma" pitchFamily="34" charset="0"/>
                        </a:rPr>
                        <a:t>nGy</a:t>
                      </a:r>
                      <a:r>
                        <a:rPr lang="pl-PL" sz="2000" dirty="0">
                          <a:latin typeface="+mj-lt"/>
                          <a:cs typeface="Tahoma" pitchFamily="34" charset="0"/>
                        </a:rPr>
                        <a:t>/h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rowSpan="10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ahoma" pitchFamily="34" charset="0"/>
                        </a:rPr>
                        <a:t>PLACÓWKI WOJSKOWE</a:t>
                      </a:r>
                      <a:endParaRPr lang="pl-PL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+mj-lt"/>
                          <a:cs typeface="Tahoma" pitchFamily="34" charset="0"/>
                        </a:rPr>
                        <a:t>Warszawa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+mj-lt"/>
                          <a:cs typeface="Tahoma" pitchFamily="34" charset="0"/>
                        </a:rPr>
                        <a:t>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i="1" dirty="0">
                          <a:latin typeface="+mj-lt"/>
                          <a:cs typeface="Tahoma" pitchFamily="34" charset="0"/>
                        </a:rPr>
                        <a:t>52-182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+mj-lt"/>
                          <a:cs typeface="Tahoma" pitchFamily="34" charset="0"/>
                        </a:rPr>
                        <a:t>Szczecin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+mj-lt"/>
                          <a:cs typeface="Tahoma" pitchFamily="34" charset="0"/>
                        </a:rPr>
                        <a:t>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i="1" dirty="0">
                          <a:latin typeface="+mj-lt"/>
                          <a:cs typeface="Tahoma" pitchFamily="34" charset="0"/>
                        </a:rPr>
                        <a:t>61-191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+mj-lt"/>
                          <a:cs typeface="Tahoma" pitchFamily="34" charset="0"/>
                        </a:rPr>
                        <a:t>Ustka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+mj-lt"/>
                          <a:cs typeface="Tahoma" pitchFamily="34" charset="0"/>
                        </a:rPr>
                        <a:t>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i="1" dirty="0">
                          <a:latin typeface="+mj-lt"/>
                          <a:cs typeface="Tahoma" pitchFamily="34" charset="0"/>
                        </a:rPr>
                        <a:t>61-165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+mj-lt"/>
                          <a:cs typeface="Tahoma" pitchFamily="34" charset="0"/>
                        </a:rPr>
                        <a:t>Gdynia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+mj-lt"/>
                          <a:cs typeface="Tahoma" pitchFamily="34" charset="0"/>
                        </a:rPr>
                        <a:t>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i="1" dirty="0">
                          <a:latin typeface="+mj-lt"/>
                          <a:cs typeface="Tahoma" pitchFamily="34" charset="0"/>
                        </a:rPr>
                        <a:t>43-182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+mj-lt"/>
                          <a:cs typeface="Tahoma" pitchFamily="34" charset="0"/>
                        </a:rPr>
                        <a:t>Bydgoszcz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+mj-lt"/>
                          <a:cs typeface="Tahoma" pitchFamily="34" charset="0"/>
                        </a:rPr>
                        <a:t>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i="1" dirty="0">
                          <a:latin typeface="+mj-lt"/>
                          <a:cs typeface="Tahoma" pitchFamily="34" charset="0"/>
                        </a:rPr>
                        <a:t>61-191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+mj-lt"/>
                          <a:cs typeface="Tahoma" pitchFamily="34" charset="0"/>
                        </a:rPr>
                        <a:t>Olsztyn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+mj-lt"/>
                          <a:cs typeface="Tahoma" pitchFamily="34" charset="0"/>
                        </a:rPr>
                        <a:t>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i="1" dirty="0">
                          <a:latin typeface="+mj-lt"/>
                          <a:cs typeface="Tahoma" pitchFamily="34" charset="0"/>
                        </a:rPr>
                        <a:t>70-156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+mj-lt"/>
                          <a:cs typeface="Tahoma" pitchFamily="34" charset="0"/>
                        </a:rPr>
                        <a:t>Wrocław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+mj-lt"/>
                          <a:cs typeface="Tahoma" pitchFamily="34" charset="0"/>
                        </a:rPr>
                        <a:t>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i="1" dirty="0">
                          <a:latin typeface="+mj-lt"/>
                          <a:cs typeface="Tahoma" pitchFamily="34" charset="0"/>
                        </a:rPr>
                        <a:t>52-191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+mj-lt"/>
                          <a:cs typeface="Tahoma" pitchFamily="34" charset="0"/>
                        </a:rPr>
                        <a:t>Lublin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+mj-lt"/>
                          <a:cs typeface="Tahoma" pitchFamily="34" charset="0"/>
                        </a:rPr>
                        <a:t>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i="1" dirty="0">
                          <a:latin typeface="+mj-lt"/>
                          <a:cs typeface="Tahoma" pitchFamily="34" charset="0"/>
                        </a:rPr>
                        <a:t>61-191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+mj-lt"/>
                          <a:cs typeface="Tahoma" pitchFamily="34" charset="0"/>
                        </a:rPr>
                        <a:t>Kraków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kern="1200" dirty="0">
                          <a:latin typeface="+mj-lt"/>
                          <a:cs typeface="Tahoma" pitchFamily="34" charset="0"/>
                        </a:rPr>
                        <a:t>96</a:t>
                      </a:r>
                      <a:endParaRPr lang="pl-PL" sz="1800" b="1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i="1" dirty="0">
                          <a:latin typeface="+mj-lt"/>
                          <a:cs typeface="Tahoma" pitchFamily="34" charset="0"/>
                        </a:rPr>
                        <a:t>61-156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pl-PL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+mj-lt"/>
                          <a:cs typeface="Tahoma" pitchFamily="34" charset="0"/>
                        </a:rPr>
                        <a:t>Rzeszów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ahoma" pitchFamily="34" charset="0"/>
                        </a:rPr>
                        <a:t>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i="1" dirty="0">
                          <a:latin typeface="+mj-lt"/>
                          <a:cs typeface="Tahoma" pitchFamily="34" charset="0"/>
                        </a:rPr>
                        <a:t>43-182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210896" y="1113043"/>
            <a:ext cx="7715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pl-PL" dirty="0">
                <a:solidFill>
                  <a:schemeClr val="tx1"/>
                </a:solidFill>
              </a:rPr>
              <a:t>MOC DAWKI PROMIENIOWANIA GAMMA W POLSCE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283522" y="-96490"/>
            <a:ext cx="6600846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pl-PL" b="0" dirty="0"/>
              <a:t>MONITORING RADIOLOGICZNY</a:t>
            </a:r>
          </a:p>
          <a:p>
            <a:pPr algn="ctr"/>
            <a:r>
              <a:rPr lang="pl-PL" b="0" dirty="0"/>
              <a:t> pomiar mocy dawki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46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062628"/>
              </p:ext>
            </p:extLst>
          </p:nvPr>
        </p:nvGraphicFramePr>
        <p:xfrm>
          <a:off x="962860" y="1656040"/>
          <a:ext cx="7929620" cy="46532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982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2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2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2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sz="2000" dirty="0"/>
                        <a:t>PLACÓWKA</a:t>
                      </a:r>
                      <a:endParaRPr lang="pl-PL" sz="20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sz="2000" dirty="0"/>
                        <a:t>MIEJSCOWOŚĆ</a:t>
                      </a:r>
                      <a:endParaRPr lang="pl-PL" sz="20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sz="2000" dirty="0"/>
                        <a:t>ŚREDNIA ROCZNA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sz="2000" dirty="0" err="1"/>
                        <a:t>nGy</a:t>
                      </a:r>
                      <a:r>
                        <a:rPr lang="pl-PL" sz="2000" dirty="0"/>
                        <a:t>/h</a:t>
                      </a:r>
                      <a:endParaRPr lang="pl-PL" sz="20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sz="2000" dirty="0"/>
                        <a:t>ZKRES SREDNICH DOBOWYCH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sz="2000" dirty="0" err="1"/>
                        <a:t>nGy</a:t>
                      </a:r>
                      <a:r>
                        <a:rPr lang="pl-PL" sz="2000" dirty="0"/>
                        <a:t>/h</a:t>
                      </a:r>
                      <a:endParaRPr lang="pl-PL" sz="20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rowSpan="11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PLACÓWKI SIECI CIĄGŁEGO</a:t>
                      </a:r>
                      <a:r>
                        <a:rPr lang="pl-PL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MONITORINGU IMGW</a:t>
                      </a:r>
                      <a:endParaRPr lang="pl-PL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Białystok</a:t>
                      </a:r>
                      <a:endParaRPr lang="pl-PL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87</a:t>
                      </a:r>
                      <a:endParaRPr lang="pl-PL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76-107</a:t>
                      </a:r>
                      <a:endParaRPr lang="pl-PL" b="1" i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Gdynia</a:t>
                      </a:r>
                      <a:endParaRPr lang="pl-PL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104</a:t>
                      </a:r>
                      <a:endParaRPr lang="pl-PL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98-110</a:t>
                      </a:r>
                      <a:endParaRPr lang="pl-PL" b="1" i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Koszalin</a:t>
                      </a:r>
                      <a:endParaRPr lang="pl-PL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83</a:t>
                      </a:r>
                      <a:endParaRPr lang="pl-PL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77-92</a:t>
                      </a:r>
                      <a:endParaRPr lang="pl-PL" b="1" i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Kraków</a:t>
                      </a:r>
                      <a:endParaRPr lang="pl-PL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107</a:t>
                      </a:r>
                      <a:endParaRPr lang="pl-PL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91-120</a:t>
                      </a:r>
                      <a:endParaRPr lang="pl-PL" b="1" i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Lublin</a:t>
                      </a:r>
                      <a:endParaRPr lang="pl-PL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107</a:t>
                      </a:r>
                      <a:endParaRPr lang="pl-PL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89-115</a:t>
                      </a:r>
                      <a:endParaRPr lang="pl-PL" b="1" i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Olsztyn</a:t>
                      </a:r>
                      <a:endParaRPr lang="pl-PL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81</a:t>
                      </a:r>
                      <a:endParaRPr lang="pl-PL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75-89</a:t>
                      </a:r>
                      <a:endParaRPr lang="pl-PL" b="1" i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Sanok</a:t>
                      </a:r>
                      <a:endParaRPr lang="pl-PL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85</a:t>
                      </a:r>
                      <a:endParaRPr lang="pl-PL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72-97</a:t>
                      </a:r>
                      <a:endParaRPr lang="pl-PL" b="1" i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Szczecin</a:t>
                      </a:r>
                      <a:endParaRPr lang="pl-PL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96</a:t>
                      </a:r>
                      <a:endParaRPr lang="pl-PL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91-112</a:t>
                      </a:r>
                      <a:endParaRPr lang="pl-PL" b="1" i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Warszawa</a:t>
                      </a:r>
                      <a:endParaRPr lang="pl-PL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</a:pPr>
                      <a:r>
                        <a:rPr lang="pl-PL" sz="1800" kern="1200" dirty="0"/>
                        <a:t>79</a:t>
                      </a:r>
                      <a:endParaRPr lang="pl-PL" sz="1800" b="1" kern="1200" dirty="0">
                        <a:solidFill>
                          <a:schemeClr val="dk1"/>
                        </a:solidFill>
                        <a:latin typeface="Tahoma" pitchFamily="34" charset="0"/>
                        <a:ea typeface="+mn-ea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63-95</a:t>
                      </a:r>
                      <a:endParaRPr lang="pl-PL" b="1" i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pl-PL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Wrocław</a:t>
                      </a:r>
                      <a:endParaRPr lang="pl-PL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</a:pPr>
                      <a:r>
                        <a:rPr lang="pl-PL" sz="1800" kern="1200" dirty="0"/>
                        <a:t>86</a:t>
                      </a:r>
                      <a:endParaRPr lang="pl-PL" sz="1800" b="1" kern="1200" dirty="0">
                        <a:solidFill>
                          <a:schemeClr val="dk1"/>
                        </a:solidFill>
                        <a:latin typeface="Tahoma" pitchFamily="34" charset="0"/>
                        <a:ea typeface="+mn-ea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78-97</a:t>
                      </a:r>
                      <a:endParaRPr lang="pl-PL" b="1" i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pl-PL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Zielona Góra</a:t>
                      </a:r>
                      <a:endParaRPr lang="pl-PL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</a:pPr>
                      <a:r>
                        <a:rPr lang="pl-PL" sz="1800" kern="1200" dirty="0"/>
                        <a:t>78</a:t>
                      </a:r>
                      <a:endParaRPr lang="pl-PL" sz="1800" b="1" kern="1200" dirty="0">
                        <a:solidFill>
                          <a:schemeClr val="dk1"/>
                        </a:solidFill>
                        <a:latin typeface="Tahoma" pitchFamily="34" charset="0"/>
                        <a:ea typeface="+mn-ea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pl-PL" dirty="0"/>
                        <a:t>75-88</a:t>
                      </a:r>
                      <a:endParaRPr lang="pl-PL" b="1" i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105222" y="1228690"/>
            <a:ext cx="7715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pl-PL" dirty="0">
                <a:solidFill>
                  <a:schemeClr val="tx1"/>
                </a:solidFill>
              </a:rPr>
              <a:t>MOC DAWKI PROMIENIOWANIA GAMMA W POLSCE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283522" y="-96490"/>
            <a:ext cx="6600846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pl-PL" b="0" dirty="0"/>
              <a:t>MONITORING RADIOLOGICZNY</a:t>
            </a:r>
          </a:p>
          <a:p>
            <a:pPr algn="ctr"/>
            <a:r>
              <a:rPr lang="pl-PL" b="0" dirty="0"/>
              <a:t> pomiar mocy dawki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47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2"/>
          <a:srcRect l="5541" t="7419" b="3174"/>
          <a:stretch/>
        </p:blipFill>
        <p:spPr bwMode="auto">
          <a:xfrm>
            <a:off x="1277131" y="1079926"/>
            <a:ext cx="7524000" cy="48245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Prostokąt 1"/>
              <p:cNvSpPr/>
              <p:nvPr/>
            </p:nvSpPr>
            <p:spPr>
              <a:xfrm>
                <a:off x="1475656" y="5904521"/>
                <a:ext cx="6876928" cy="3145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pl-PL" sz="1400" i="1" dirty="0"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Interpolacja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pl-PL" sz="1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pl-PL" sz="1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</m:acc>
                      </m:e>
                      <m:sup>
                        <m:r>
                          <a:rPr lang="pl-PL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pl-PL" sz="1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(10)</m:t>
                    </m:r>
                  </m:oMath>
                </a14:m>
                <a:r>
                  <a:rPr lang="pl-PL" sz="1400" i="1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algorytmem </a:t>
                </a:r>
                <a:r>
                  <a:rPr lang="pl-PL" sz="1400" i="1" dirty="0" err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krigingu</a:t>
                </a:r>
                <a:r>
                  <a:rPr lang="pl-PL" sz="1400" i="1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z wagami </a:t>
                </a:r>
                <a:r>
                  <a:rPr lang="pl-PL" sz="1400" i="1" dirty="0" err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wariogramu</a:t>
                </a:r>
                <a:r>
                  <a:rPr lang="pl-PL" sz="1400" i="1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l-PL" sz="1400" i="1" dirty="0" err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eksponencjalnego</a:t>
                </a:r>
                <a:endParaRPr lang="pl-PL" sz="1400" i="1" dirty="0">
                  <a:effectLst/>
                  <a:latin typeface="Tahom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Prostoką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5904521"/>
                <a:ext cx="6876928" cy="314573"/>
              </a:xfrm>
              <a:prstGeom prst="rect">
                <a:avLst/>
              </a:prstGeom>
              <a:blipFill rotWithShape="0">
                <a:blip r:embed="rId3"/>
                <a:stretch>
                  <a:fillRect l="-266" t="-1961" b="-19608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ole tekstowe 2"/>
          <p:cNvSpPr txBox="1"/>
          <p:nvPr/>
        </p:nvSpPr>
        <p:spPr>
          <a:xfrm>
            <a:off x="6391" y="1340768"/>
            <a:ext cx="12771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Odwzorowanie</a:t>
            </a:r>
          </a:p>
          <a:p>
            <a:r>
              <a:rPr lang="pl-PL" sz="1400" dirty="0"/>
              <a:t>ETRS89/CS92 [EPSG:2180]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283522" y="-96490"/>
            <a:ext cx="6600846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pl-PL" b="0" dirty="0"/>
              <a:t>MONITORING RADIOLOGICZNY</a:t>
            </a:r>
          </a:p>
          <a:p>
            <a:pPr algn="ctr"/>
            <a:r>
              <a:rPr lang="pl-PL" b="0" dirty="0"/>
              <a:t> pomiar mocy dawki</a:t>
            </a:r>
          </a:p>
        </p:txBody>
      </p:sp>
    </p:spTree>
    <p:extLst>
      <p:ext uri="{BB962C8B-B14F-4D97-AF65-F5344CB8AC3E}">
        <p14:creationId xmlns:p14="http://schemas.microsoft.com/office/powerpoint/2010/main" val="31566961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48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1028"/>
          <p:cNvSpPr txBox="1">
            <a:spLocks noChangeArrowheads="1"/>
          </p:cNvSpPr>
          <p:nvPr/>
        </p:nvSpPr>
        <p:spPr bwMode="auto">
          <a:xfrm>
            <a:off x="482793" y="3789040"/>
            <a:ext cx="851344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pl-PL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84 </a:t>
            </a:r>
            <a:r>
              <a:rPr lang="pl-PL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nSv</a:t>
            </a:r>
            <a:r>
              <a:rPr lang="pl-PL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/godz.</a:t>
            </a:r>
            <a:r>
              <a:rPr lang="pl-PL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  <a:sym typeface="Symbol" pitchFamily="18" charset="2"/>
              </a:rPr>
              <a:t>8760 godzin/rok= 740 </a:t>
            </a:r>
            <a:r>
              <a:rPr lang="pl-PL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  <a:sym typeface="Symbol" pitchFamily="18" charset="2"/>
              </a:rPr>
              <a:t>Sv</a:t>
            </a:r>
            <a:r>
              <a:rPr lang="pl-PL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  <a:sym typeface="Symbol" pitchFamily="18" charset="2"/>
              </a:rPr>
              <a:t>/rok</a:t>
            </a:r>
            <a:endParaRPr lang="pl-PL" sz="2800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cs typeface="+mn-cs"/>
            </a:endParaRPr>
          </a:p>
        </p:txBody>
      </p:sp>
      <p:sp>
        <p:nvSpPr>
          <p:cNvPr id="8" name="Text Box 1029"/>
          <p:cNvSpPr txBox="1">
            <a:spLocks noChangeArrowheads="1"/>
          </p:cNvSpPr>
          <p:nvPr/>
        </p:nvSpPr>
        <p:spPr bwMode="auto">
          <a:xfrm>
            <a:off x="1746250" y="1981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" name="AutoShape 1030"/>
          <p:cNvSpPr>
            <a:spLocks noChangeArrowheads="1"/>
          </p:cNvSpPr>
          <p:nvPr/>
        </p:nvSpPr>
        <p:spPr bwMode="auto">
          <a:xfrm>
            <a:off x="671061" y="1121686"/>
            <a:ext cx="8136904" cy="1328023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MOC DAWKI PROMIENIOWANIA GAMMA W POLSCE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83522" y="-96490"/>
            <a:ext cx="6600846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pl-PL" b="0" dirty="0"/>
              <a:t>MONITORING RADIOLOGICZNY</a:t>
            </a:r>
          </a:p>
          <a:p>
            <a:pPr algn="ctr"/>
            <a:r>
              <a:rPr lang="pl-PL" b="0" dirty="0"/>
              <a:t> pomiar mocy dawki</a:t>
            </a:r>
          </a:p>
        </p:txBody>
      </p:sp>
      <p:sp>
        <p:nvSpPr>
          <p:cNvPr id="2" name="Prostokąt 1"/>
          <p:cNvSpPr/>
          <p:nvPr/>
        </p:nvSpPr>
        <p:spPr>
          <a:xfrm>
            <a:off x="2077009" y="2796209"/>
            <a:ext cx="50138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wartość średnia dla Polski </a:t>
            </a:r>
          </a:p>
          <a:p>
            <a:pPr algn="ctr"/>
            <a:r>
              <a:rPr lang="pl-PL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84 </a:t>
            </a:r>
            <a:r>
              <a:rPr lang="pl-PL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nSv</a:t>
            </a:r>
            <a:r>
              <a:rPr lang="pl-PL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/</a:t>
            </a:r>
            <a:r>
              <a:rPr lang="pl-PL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godz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49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hart 3"/>
          <p:cNvGraphicFramePr>
            <a:graphicFrameLocks/>
          </p:cNvGraphicFramePr>
          <p:nvPr/>
        </p:nvGraphicFramePr>
        <p:xfrm>
          <a:off x="0" y="0"/>
          <a:ext cx="9144000" cy="6357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5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04345"/>
            <a:ext cx="2520000" cy="3660722"/>
          </a:xfrm>
          <a:prstGeom prst="rect">
            <a:avLst/>
          </a:prstGeom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037036" y="0"/>
            <a:ext cx="5191148" cy="75437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pl-PL" sz="3600" b="0" dirty="0"/>
              <a:t>MATERIAŁY ŹRÓDŁOWE</a:t>
            </a:r>
          </a:p>
        </p:txBody>
      </p:sp>
      <p:sp>
        <p:nvSpPr>
          <p:cNvPr id="3" name="Prostokąt 2"/>
          <p:cNvSpPr/>
          <p:nvPr/>
        </p:nvSpPr>
        <p:spPr>
          <a:xfrm>
            <a:off x="899592" y="780835"/>
            <a:ext cx="6888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hlinkClick r:id="rId3"/>
              </a:rPr>
              <a:t>http://www.paa.gov.pl/strona-141-raport_roczny_prezesa.html</a:t>
            </a:r>
            <a:endParaRPr lang="pl-PL" dirty="0"/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r="2498"/>
          <a:stretch/>
        </p:blipFill>
        <p:spPr>
          <a:xfrm>
            <a:off x="3083941" y="1490428"/>
            <a:ext cx="2520000" cy="353627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/>
          <a:srcRect r="3037"/>
          <a:stretch/>
        </p:blipFill>
        <p:spPr>
          <a:xfrm>
            <a:off x="5724128" y="1404345"/>
            <a:ext cx="2520000" cy="365462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50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hart 3"/>
          <p:cNvGraphicFramePr>
            <a:graphicFrameLocks/>
          </p:cNvGraphicFramePr>
          <p:nvPr/>
        </p:nvGraphicFramePr>
        <p:xfrm>
          <a:off x="0" y="0"/>
          <a:ext cx="9144000" cy="6357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 l="44775"/>
          <a:stretch>
            <a:fillRect/>
          </a:stretch>
        </p:blipFill>
        <p:spPr bwMode="auto">
          <a:xfrm>
            <a:off x="3345346" y="1268759"/>
            <a:ext cx="3746934" cy="475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55576" y="116632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/>
            <a:r>
              <a:rPr lang="pl-PL" sz="2400" b="0" dirty="0"/>
              <a:t>NARAŻENIE CZŁOWIEKA NA NAPROMIENIENIE UKŁADU ODDECHOWEGO RADONEM I PRODUKTAMI ROZPADU RADONU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6E14C-C1CB-42FE-956B-01AC7071A8B6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195736" y="3125348"/>
            <a:ext cx="1324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Rn-222</a:t>
            </a:r>
            <a:endParaRPr lang="pl-PL" sz="28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50"/>
          <p:cNvGrpSpPr>
            <a:grpSpLocks/>
          </p:cNvGrpSpPr>
          <p:nvPr/>
        </p:nvGrpSpPr>
        <p:grpSpPr bwMode="auto">
          <a:xfrm>
            <a:off x="1443014" y="1363646"/>
            <a:ext cx="6400800" cy="4800600"/>
            <a:chOff x="816" y="1056"/>
            <a:chExt cx="4032" cy="3024"/>
          </a:xfrm>
        </p:grpSpPr>
        <p:sp>
          <p:nvSpPr>
            <p:cNvPr id="14" name="Rectangle 1032"/>
            <p:cNvSpPr>
              <a:spLocks noChangeArrowheads="1"/>
            </p:cNvSpPr>
            <p:nvPr/>
          </p:nvSpPr>
          <p:spPr bwMode="auto">
            <a:xfrm>
              <a:off x="2736" y="3360"/>
              <a:ext cx="672" cy="240"/>
            </a:xfrm>
            <a:prstGeom prst="rect">
              <a:avLst/>
            </a:prstGeom>
            <a:solidFill>
              <a:srgbClr val="CC9900"/>
            </a:solidFill>
            <a:ln w="22225">
              <a:noFill/>
              <a:miter lim="800000"/>
              <a:headEnd/>
              <a:tailEnd/>
            </a:ln>
          </p:spPr>
          <p:txBody>
            <a:bodyPr lIns="0" tIns="46038" rIns="0" bIns="46038">
              <a:spAutoFit/>
            </a:bodyPr>
            <a:lstStyle/>
            <a:p>
              <a:endParaRPr lang="en-US"/>
            </a:p>
          </p:txBody>
        </p:sp>
        <p:grpSp>
          <p:nvGrpSpPr>
            <p:cNvPr id="4" name="Group 1042"/>
            <p:cNvGrpSpPr>
              <a:grpSpLocks/>
            </p:cNvGrpSpPr>
            <p:nvPr/>
          </p:nvGrpSpPr>
          <p:grpSpPr bwMode="auto">
            <a:xfrm>
              <a:off x="816" y="1056"/>
              <a:ext cx="4032" cy="3024"/>
              <a:chOff x="720" y="960"/>
              <a:chExt cx="4032" cy="3024"/>
            </a:xfrm>
          </p:grpSpPr>
          <p:pic>
            <p:nvPicPr>
              <p:cNvPr id="21" name="Picture 1043"/>
              <p:cNvPicPr>
                <a:picLocks noChangeAspect="1" noChangeArrowheads="1"/>
              </p:cNvPicPr>
              <p:nvPr/>
            </p:nvPicPr>
            <p:blipFill>
              <a:blip r:embed="rId2"/>
              <a:srcRect r="24742" b="20755"/>
              <a:stretch>
                <a:fillRect/>
              </a:stretch>
            </p:blipFill>
            <p:spPr bwMode="auto">
              <a:xfrm>
                <a:off x="720" y="960"/>
                <a:ext cx="4032" cy="3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Rectangle 1044"/>
              <p:cNvSpPr>
                <a:spLocks noChangeArrowheads="1"/>
              </p:cNvSpPr>
              <p:nvPr/>
            </p:nvSpPr>
            <p:spPr bwMode="auto">
              <a:xfrm>
                <a:off x="864" y="3696"/>
                <a:ext cx="3744" cy="240"/>
              </a:xfrm>
              <a:prstGeom prst="rect">
                <a:avLst/>
              </a:prstGeom>
              <a:solidFill>
                <a:srgbClr val="CC9900"/>
              </a:solidFill>
              <a:ln w="22225">
                <a:noFill/>
                <a:miter lim="800000"/>
                <a:headEnd/>
                <a:tailEnd/>
              </a:ln>
            </p:spPr>
            <p:txBody>
              <a:bodyPr lIns="0" tIns="46038" rIns="0" bIns="46038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6" name="Rectangle 1045"/>
            <p:cNvSpPr>
              <a:spLocks noChangeArrowheads="1"/>
            </p:cNvSpPr>
            <p:nvPr/>
          </p:nvSpPr>
          <p:spPr bwMode="auto">
            <a:xfrm>
              <a:off x="2832" y="3456"/>
              <a:ext cx="672" cy="240"/>
            </a:xfrm>
            <a:prstGeom prst="rect">
              <a:avLst/>
            </a:prstGeom>
            <a:solidFill>
              <a:srgbClr val="CC9900"/>
            </a:solidFill>
            <a:ln w="22225">
              <a:noFill/>
              <a:miter lim="800000"/>
              <a:headEnd/>
              <a:tailEnd/>
            </a:ln>
          </p:spPr>
          <p:txBody>
            <a:bodyPr lIns="0" tIns="46038" rIns="0" bIns="46038">
              <a:spAutoFit/>
            </a:bodyPr>
            <a:lstStyle/>
            <a:p>
              <a:endParaRPr lang="en-US"/>
            </a:p>
          </p:txBody>
        </p:sp>
        <p:sp>
          <p:nvSpPr>
            <p:cNvPr id="17" name="Rectangle 1046"/>
            <p:cNvSpPr>
              <a:spLocks noChangeArrowheads="1"/>
            </p:cNvSpPr>
            <p:nvPr/>
          </p:nvSpPr>
          <p:spPr bwMode="auto">
            <a:xfrm>
              <a:off x="3216" y="3168"/>
              <a:ext cx="672" cy="288"/>
            </a:xfrm>
            <a:prstGeom prst="rect">
              <a:avLst/>
            </a:prstGeom>
            <a:solidFill>
              <a:srgbClr val="CC9900"/>
            </a:solidFill>
            <a:ln w="22225">
              <a:noFill/>
              <a:miter lim="800000"/>
              <a:headEnd/>
              <a:tailEnd/>
            </a:ln>
          </p:spPr>
          <p:txBody>
            <a:bodyPr lIns="0" tIns="46038" rIns="0" bIns="46038">
              <a:spAutoFit/>
            </a:bodyPr>
            <a:lstStyle/>
            <a:p>
              <a:endParaRPr lang="en-US"/>
            </a:p>
          </p:txBody>
        </p:sp>
        <p:sp>
          <p:nvSpPr>
            <p:cNvPr id="18" name="Rectangle 1047"/>
            <p:cNvSpPr>
              <a:spLocks noChangeArrowheads="1"/>
            </p:cNvSpPr>
            <p:nvPr/>
          </p:nvSpPr>
          <p:spPr bwMode="auto">
            <a:xfrm>
              <a:off x="3648" y="3264"/>
              <a:ext cx="672" cy="240"/>
            </a:xfrm>
            <a:prstGeom prst="rect">
              <a:avLst/>
            </a:prstGeom>
            <a:solidFill>
              <a:srgbClr val="CC9900"/>
            </a:solidFill>
            <a:ln w="22225">
              <a:noFill/>
              <a:miter lim="800000"/>
              <a:headEnd/>
              <a:tailEnd/>
            </a:ln>
          </p:spPr>
          <p:txBody>
            <a:bodyPr lIns="0" tIns="46038" rIns="0" bIns="46038">
              <a:spAutoFit/>
            </a:bodyPr>
            <a:lstStyle/>
            <a:p>
              <a:endParaRPr lang="en-US"/>
            </a:p>
          </p:txBody>
        </p:sp>
        <p:sp>
          <p:nvSpPr>
            <p:cNvPr id="19" name="Rectangle 1048"/>
            <p:cNvSpPr>
              <a:spLocks noChangeArrowheads="1"/>
            </p:cNvSpPr>
            <p:nvPr/>
          </p:nvSpPr>
          <p:spPr bwMode="auto">
            <a:xfrm>
              <a:off x="2736" y="3168"/>
              <a:ext cx="672" cy="240"/>
            </a:xfrm>
            <a:prstGeom prst="rect">
              <a:avLst/>
            </a:prstGeom>
            <a:solidFill>
              <a:srgbClr val="CC9900"/>
            </a:solidFill>
            <a:ln w="22225">
              <a:noFill/>
              <a:miter lim="800000"/>
              <a:headEnd/>
              <a:tailEnd/>
            </a:ln>
          </p:spPr>
          <p:txBody>
            <a:bodyPr lIns="0" tIns="46038" rIns="0" bIns="46038">
              <a:spAutoFit/>
            </a:bodyPr>
            <a:lstStyle/>
            <a:p>
              <a:endParaRPr lang="en-US"/>
            </a:p>
          </p:txBody>
        </p:sp>
        <p:sp>
          <p:nvSpPr>
            <p:cNvPr id="20" name="Rectangle 1049"/>
            <p:cNvSpPr>
              <a:spLocks noChangeArrowheads="1"/>
            </p:cNvSpPr>
            <p:nvPr/>
          </p:nvSpPr>
          <p:spPr bwMode="auto">
            <a:xfrm>
              <a:off x="4128" y="3024"/>
              <a:ext cx="528" cy="240"/>
            </a:xfrm>
            <a:prstGeom prst="rect">
              <a:avLst/>
            </a:prstGeom>
            <a:solidFill>
              <a:srgbClr val="CC9900"/>
            </a:solidFill>
            <a:ln w="22225">
              <a:noFill/>
              <a:miter lim="800000"/>
              <a:headEnd/>
              <a:tailEnd/>
            </a:ln>
          </p:spPr>
          <p:txBody>
            <a:bodyPr lIns="0" tIns="46038" rIns="0" bIns="46038">
              <a:spAutoFit/>
            </a:bodyPr>
            <a:lstStyle/>
            <a:p>
              <a:endParaRPr lang="en-US"/>
            </a:p>
          </p:txBody>
        </p:sp>
      </p:grpSp>
      <p:sp>
        <p:nvSpPr>
          <p:cNvPr id="24" name="Text Box 1028"/>
          <p:cNvSpPr txBox="1">
            <a:spLocks noChangeArrowheads="1"/>
          </p:cNvSpPr>
          <p:nvPr/>
        </p:nvSpPr>
        <p:spPr bwMode="auto">
          <a:xfrm>
            <a:off x="2090599" y="882000"/>
            <a:ext cx="49067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defRPr>
            </a:lvl1pPr>
          </a:lstStyle>
          <a:p>
            <a:r>
              <a:rPr lang="pl-PL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Radon może przedostawać się do wnętrza  pomieszczeń różnymi drogami</a:t>
            </a:r>
          </a:p>
        </p:txBody>
      </p:sp>
      <p:sp>
        <p:nvSpPr>
          <p:cNvPr id="25" name="Text Box 1029"/>
          <p:cNvSpPr txBox="1">
            <a:spLocks noChangeArrowheads="1"/>
          </p:cNvSpPr>
          <p:nvPr/>
        </p:nvSpPr>
        <p:spPr bwMode="auto">
          <a:xfrm>
            <a:off x="2357414" y="5707046"/>
            <a:ext cx="1066800" cy="539750"/>
          </a:xfrm>
          <a:prstGeom prst="rect">
            <a:avLst/>
          </a:prstGeom>
          <a:solidFill>
            <a:srgbClr val="CC9900"/>
          </a:solidFill>
          <a:ln w="22225">
            <a:solidFill>
              <a:srgbClr val="FF3300"/>
            </a:solidFill>
            <a:miter lim="800000"/>
            <a:headEnd/>
            <a:tailEnd/>
          </a:ln>
        </p:spPr>
        <p:txBody>
          <a:bodyPr lIns="0" tIns="46038" rIns="0" bIns="46038">
            <a:spAutoFit/>
          </a:bodyPr>
          <a:lstStyle/>
          <a:p>
            <a:pPr algn="ctr" eaLnBrk="0" hangingPunct="0"/>
            <a:r>
              <a:rPr lang="pl-PL" sz="1400">
                <a:latin typeface="Arial Black" pitchFamily="34" charset="0"/>
              </a:rPr>
              <a:t>betonowy fundament</a:t>
            </a:r>
          </a:p>
        </p:txBody>
      </p:sp>
      <p:sp>
        <p:nvSpPr>
          <p:cNvPr id="26" name="Text Box 1030"/>
          <p:cNvSpPr txBox="1">
            <a:spLocks noChangeArrowheads="1"/>
          </p:cNvSpPr>
          <p:nvPr/>
        </p:nvSpPr>
        <p:spPr bwMode="auto">
          <a:xfrm>
            <a:off x="3424214" y="5630846"/>
            <a:ext cx="1447800" cy="539750"/>
          </a:xfrm>
          <a:prstGeom prst="rect">
            <a:avLst/>
          </a:prstGeom>
          <a:solidFill>
            <a:srgbClr val="CC9900"/>
          </a:solidFill>
          <a:ln w="22225">
            <a:solidFill>
              <a:srgbClr val="FF3300"/>
            </a:solidFill>
            <a:miter lim="800000"/>
            <a:headEnd/>
            <a:tailEnd/>
          </a:ln>
        </p:spPr>
        <p:txBody>
          <a:bodyPr lIns="0" tIns="46038" rIns="0" bIns="46038">
            <a:spAutoFit/>
          </a:bodyPr>
          <a:lstStyle/>
          <a:p>
            <a:pPr algn="ctr" eaLnBrk="0" hangingPunct="0"/>
            <a:r>
              <a:rPr lang="pl-PL" sz="1400">
                <a:latin typeface="Arial Black" pitchFamily="34" charset="0"/>
              </a:rPr>
              <a:t>przez łączenia konstrukcyjne</a:t>
            </a:r>
          </a:p>
        </p:txBody>
      </p:sp>
      <p:sp>
        <p:nvSpPr>
          <p:cNvPr id="27" name="Text Box 1035"/>
          <p:cNvSpPr txBox="1">
            <a:spLocks noChangeArrowheads="1"/>
          </p:cNvSpPr>
          <p:nvPr/>
        </p:nvSpPr>
        <p:spPr bwMode="auto">
          <a:xfrm>
            <a:off x="4567214" y="5326046"/>
            <a:ext cx="1143000" cy="539750"/>
          </a:xfrm>
          <a:prstGeom prst="rect">
            <a:avLst/>
          </a:prstGeom>
          <a:solidFill>
            <a:srgbClr val="CC9900"/>
          </a:solidFill>
          <a:ln w="22225">
            <a:solidFill>
              <a:srgbClr val="FF3300"/>
            </a:solidFill>
            <a:miter lim="800000"/>
            <a:headEnd/>
            <a:tailEnd/>
          </a:ln>
        </p:spPr>
        <p:txBody>
          <a:bodyPr lIns="0" tIns="46038" rIns="0" bIns="46038">
            <a:spAutoFit/>
          </a:bodyPr>
          <a:lstStyle/>
          <a:p>
            <a:pPr algn="ctr" eaLnBrk="0" hangingPunct="0"/>
            <a:r>
              <a:rPr lang="pl-PL" sz="1400">
                <a:latin typeface="Arial Black" pitchFamily="34" charset="0"/>
              </a:rPr>
              <a:t>pęknięcia w ścianach</a:t>
            </a:r>
          </a:p>
        </p:txBody>
      </p:sp>
      <p:sp>
        <p:nvSpPr>
          <p:cNvPr id="28" name="Text Box 1036"/>
          <p:cNvSpPr txBox="1">
            <a:spLocks noChangeArrowheads="1"/>
          </p:cNvSpPr>
          <p:nvPr/>
        </p:nvSpPr>
        <p:spPr bwMode="auto">
          <a:xfrm>
            <a:off x="4414814" y="4633896"/>
            <a:ext cx="914400" cy="752475"/>
          </a:xfrm>
          <a:prstGeom prst="rect">
            <a:avLst/>
          </a:prstGeom>
          <a:solidFill>
            <a:srgbClr val="CC9900"/>
          </a:solidFill>
          <a:ln w="22225">
            <a:solidFill>
              <a:srgbClr val="FF3300"/>
            </a:solidFill>
            <a:miter lim="800000"/>
            <a:headEnd/>
            <a:tailEnd/>
          </a:ln>
        </p:spPr>
        <p:txBody>
          <a:bodyPr lIns="0" tIns="46038" rIns="0" bIns="46038">
            <a:spAutoFit/>
          </a:bodyPr>
          <a:lstStyle/>
          <a:p>
            <a:pPr algn="ctr" eaLnBrk="0" hangingPunct="0"/>
            <a:r>
              <a:rPr lang="pl-PL" sz="1400">
                <a:latin typeface="Arial Black" pitchFamily="34" charset="0"/>
              </a:rPr>
              <a:t>po przez podłogę z desek</a:t>
            </a:r>
          </a:p>
        </p:txBody>
      </p:sp>
      <p:sp>
        <p:nvSpPr>
          <p:cNvPr id="29" name="Text Box 1037"/>
          <p:cNvSpPr txBox="1">
            <a:spLocks noChangeArrowheads="1"/>
          </p:cNvSpPr>
          <p:nvPr/>
        </p:nvSpPr>
        <p:spPr bwMode="auto">
          <a:xfrm>
            <a:off x="5329214" y="4573571"/>
            <a:ext cx="990600" cy="965200"/>
          </a:xfrm>
          <a:prstGeom prst="rect">
            <a:avLst/>
          </a:prstGeom>
          <a:solidFill>
            <a:srgbClr val="CC9900"/>
          </a:solidFill>
          <a:ln w="22225">
            <a:solidFill>
              <a:srgbClr val="FF3300"/>
            </a:solidFill>
            <a:miter lim="800000"/>
            <a:headEnd/>
            <a:tailEnd/>
          </a:ln>
        </p:spPr>
        <p:txBody>
          <a:bodyPr lIns="0" tIns="46038" rIns="0" bIns="46038">
            <a:spAutoFit/>
          </a:bodyPr>
          <a:lstStyle/>
          <a:p>
            <a:pPr algn="ctr" eaLnBrk="0" hangingPunct="0"/>
            <a:r>
              <a:rPr lang="pl-PL" sz="1400">
                <a:latin typeface="Arial Black" pitchFamily="34" charset="0"/>
              </a:rPr>
              <a:t>ze ściany z cegieł lub betonu</a:t>
            </a:r>
          </a:p>
        </p:txBody>
      </p:sp>
      <p:sp>
        <p:nvSpPr>
          <p:cNvPr id="30" name="Text Box 1038"/>
          <p:cNvSpPr txBox="1">
            <a:spLocks noChangeArrowheads="1"/>
          </p:cNvSpPr>
          <p:nvPr/>
        </p:nvSpPr>
        <p:spPr bwMode="auto">
          <a:xfrm>
            <a:off x="6624614" y="3725846"/>
            <a:ext cx="1219200" cy="660400"/>
          </a:xfrm>
          <a:prstGeom prst="rect">
            <a:avLst/>
          </a:prstGeom>
          <a:solidFill>
            <a:srgbClr val="CC9900"/>
          </a:solidFill>
          <a:ln w="222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pl-PL" sz="1400">
                <a:latin typeface="Arial Black" pitchFamily="34" charset="0"/>
              </a:rPr>
              <a:t>szczelinową izolacją termiczną</a:t>
            </a:r>
          </a:p>
        </p:txBody>
      </p:sp>
      <p:sp>
        <p:nvSpPr>
          <p:cNvPr id="31" name="Text Box 1039"/>
          <p:cNvSpPr txBox="1">
            <a:spLocks noChangeArrowheads="1"/>
          </p:cNvSpPr>
          <p:nvPr/>
        </p:nvSpPr>
        <p:spPr bwMode="auto">
          <a:xfrm>
            <a:off x="6396014" y="4716446"/>
            <a:ext cx="1219200" cy="539750"/>
          </a:xfrm>
          <a:prstGeom prst="rect">
            <a:avLst/>
          </a:prstGeom>
          <a:solidFill>
            <a:srgbClr val="CC9900"/>
          </a:solidFill>
          <a:ln w="22225">
            <a:solidFill>
              <a:srgbClr val="FF3300"/>
            </a:solidFill>
            <a:miter lim="800000"/>
            <a:headEnd/>
            <a:tailEnd/>
          </a:ln>
        </p:spPr>
        <p:txBody>
          <a:bodyPr lIns="0" tIns="46038" rIns="0" bIns="46038">
            <a:spAutoFit/>
          </a:bodyPr>
          <a:lstStyle/>
          <a:p>
            <a:pPr algn="ctr" eaLnBrk="0" hangingPunct="0"/>
            <a:r>
              <a:rPr lang="pl-PL" sz="1400">
                <a:latin typeface="Arial Black" pitchFamily="34" charset="0"/>
              </a:rPr>
              <a:t>szczelinami w instalacji</a:t>
            </a:r>
          </a:p>
        </p:txBody>
      </p:sp>
      <p:sp>
        <p:nvSpPr>
          <p:cNvPr id="23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6E14C-C1CB-42FE-956B-01AC7071A8B6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755576" y="116632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/>
            <a:r>
              <a:rPr lang="pl-PL" sz="2400" b="0" dirty="0"/>
              <a:t>NARAŻENIE CZŁOWIEKA NA NAPROMIENIENIE UKŁADU ODDECHOWEGO RADONEM I PRODUKTAMI ROZPADU RADONU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  <p:bldP spid="30" grpId="0" animBg="1" autoUpdateAnimBg="0"/>
      <p:bldP spid="31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042988" y="1196752"/>
            <a:ext cx="72866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defRPr>
            </a:lvl1pPr>
          </a:lstStyle>
          <a:p>
            <a:r>
              <a:rPr lang="pl-PL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STĘŻENIE RADONU W POMIESZCZENIU                                                   ZMIENIA SIĘ W ZALEŻNOŚCI OD PORY ROKU</a:t>
            </a:r>
          </a:p>
        </p:txBody>
      </p:sp>
      <p:grpSp>
        <p:nvGrpSpPr>
          <p:cNvPr id="2" name="Grupa 1"/>
          <p:cNvGrpSpPr/>
          <p:nvPr/>
        </p:nvGrpSpPr>
        <p:grpSpPr>
          <a:xfrm>
            <a:off x="1881227" y="2060848"/>
            <a:ext cx="6172200" cy="4090998"/>
            <a:chOff x="1447800" y="1285860"/>
            <a:chExt cx="6172200" cy="409099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/>
            <a:srcRect t="13043" r="21359" b="8768"/>
            <a:stretch>
              <a:fillRect/>
            </a:stretch>
          </p:blipFill>
          <p:spPr bwMode="auto">
            <a:xfrm>
              <a:off x="1447800" y="1285860"/>
              <a:ext cx="6172200" cy="4090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 rot="-5431642">
              <a:off x="358227" y="2942460"/>
              <a:ext cx="2819400" cy="3667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pl-PL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STĘŻENIE RADONU</a:t>
              </a:r>
            </a:p>
          </p:txBody>
        </p:sp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1981200" y="4857760"/>
              <a:ext cx="106680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pl-PL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ZIMA</a:t>
              </a:r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3048000" y="4857760"/>
              <a:ext cx="1066800" cy="304800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pl-PL" sz="14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  <a:cs typeface="+mn-cs"/>
                </a:rPr>
                <a:t>WIOSNA</a:t>
              </a:r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4114800" y="4857760"/>
              <a:ext cx="1143000" cy="30480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pl-PL" sz="14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  <a:cs typeface="+mn-cs"/>
                </a:rPr>
                <a:t>LATO</a:t>
              </a:r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5257800" y="4857760"/>
              <a:ext cx="1143000" cy="304800"/>
            </a:xfrm>
            <a:prstGeom prst="rect">
              <a:avLst/>
            </a:prstGeom>
            <a:solidFill>
              <a:srgbClr val="FFCC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pl-PL" sz="14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  <a:cs typeface="+mn-cs"/>
                </a:rPr>
                <a:t>JESIEŃ</a:t>
              </a:r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6400800" y="4857760"/>
              <a:ext cx="76200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pl-PL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ZIMA</a:t>
              </a:r>
            </a:p>
          </p:txBody>
        </p:sp>
      </p:grpSp>
      <p:sp>
        <p:nvSpPr>
          <p:cNvPr id="21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6E14C-C1CB-42FE-956B-01AC7071A8B6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755576" y="116632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/>
            <a:r>
              <a:rPr lang="pl-PL" sz="2400" b="0" dirty="0"/>
              <a:t>NARAŻENIE CZŁOWIEKA NA NAPROMIENIENIE UKŁADU ODDECHOWEGO RADONEM I PRODUKTAMI ROZPADU RADONU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6E14C-C1CB-42FE-956B-01AC7071A8B6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023097" y="1058932"/>
            <a:ext cx="70723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defRPr>
            </a:lvl1pPr>
          </a:lstStyle>
          <a:p>
            <a:r>
              <a:rPr lang="pl-PL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DZIENNE ZMIANY STĘŻENIE RADONU W POMIESZCZENIU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720552" y="1916832"/>
            <a:ext cx="6019800" cy="4071966"/>
            <a:chOff x="1428728" y="1357298"/>
            <a:chExt cx="6019800" cy="4071966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/>
            <a:srcRect t="11856" r="22549" b="8953"/>
            <a:stretch>
              <a:fillRect/>
            </a:stretch>
          </p:blipFill>
          <p:spPr bwMode="auto">
            <a:xfrm>
              <a:off x="1428728" y="1357298"/>
              <a:ext cx="6019800" cy="4071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" name="Group 22"/>
            <p:cNvGrpSpPr>
              <a:grpSpLocks/>
            </p:cNvGrpSpPr>
            <p:nvPr/>
          </p:nvGrpSpPr>
          <p:grpSpPr bwMode="auto">
            <a:xfrm>
              <a:off x="2130403" y="4830748"/>
              <a:ext cx="3489325" cy="276225"/>
              <a:chOff x="1354" y="2668"/>
              <a:chExt cx="2198" cy="174"/>
            </a:xfrm>
          </p:grpSpPr>
          <p:sp>
            <p:nvSpPr>
              <p:cNvPr id="23" name="Text Box 7"/>
              <p:cNvSpPr txBox="1">
                <a:spLocks noChangeArrowheads="1"/>
              </p:cNvSpPr>
              <p:nvPr/>
            </p:nvSpPr>
            <p:spPr bwMode="auto">
              <a:xfrm>
                <a:off x="1354" y="2688"/>
                <a:ext cx="132" cy="1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l-PL" sz="16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</a:rPr>
                  <a:t>W</a:t>
                </a:r>
              </a:p>
            </p:txBody>
          </p:sp>
          <p:sp>
            <p:nvSpPr>
              <p:cNvPr id="24" name="Text Box 8"/>
              <p:cNvSpPr txBox="1">
                <a:spLocks noChangeArrowheads="1"/>
              </p:cNvSpPr>
              <p:nvPr/>
            </p:nvSpPr>
            <p:spPr bwMode="auto">
              <a:xfrm>
                <a:off x="1536" y="2678"/>
                <a:ext cx="119" cy="1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l-PL" sz="16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</a:rPr>
                  <a:t>Ś </a:t>
                </a:r>
              </a:p>
            </p:txBody>
          </p:sp>
          <p:sp>
            <p:nvSpPr>
              <p:cNvPr id="25" name="Text Box 9"/>
              <p:cNvSpPr txBox="1">
                <a:spLocks noChangeArrowheads="1"/>
              </p:cNvSpPr>
              <p:nvPr/>
            </p:nvSpPr>
            <p:spPr bwMode="auto">
              <a:xfrm>
                <a:off x="1684" y="2688"/>
                <a:ext cx="161" cy="1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l-PL" sz="16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</a:rPr>
                  <a:t>C  </a:t>
                </a:r>
              </a:p>
            </p:txBody>
          </p:sp>
          <p:sp>
            <p:nvSpPr>
              <p:cNvPr id="26" name="Text Box 10"/>
              <p:cNvSpPr txBox="1">
                <a:spLocks noChangeArrowheads="1"/>
              </p:cNvSpPr>
              <p:nvPr/>
            </p:nvSpPr>
            <p:spPr bwMode="auto">
              <a:xfrm>
                <a:off x="1856" y="2688"/>
                <a:ext cx="160" cy="1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l-PL" sz="16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</a:rPr>
                  <a:t>P  </a:t>
                </a:r>
              </a:p>
            </p:txBody>
          </p:sp>
          <p:sp>
            <p:nvSpPr>
              <p:cNvPr id="27" name="Text Box 11"/>
              <p:cNvSpPr txBox="1">
                <a:spLocks noChangeArrowheads="1"/>
              </p:cNvSpPr>
              <p:nvPr/>
            </p:nvSpPr>
            <p:spPr bwMode="auto">
              <a:xfrm>
                <a:off x="2051" y="2688"/>
                <a:ext cx="157" cy="1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l-PL" sz="16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</a:rPr>
                  <a:t>S  </a:t>
                </a:r>
              </a:p>
            </p:txBody>
          </p: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>
                <a:off x="2230" y="2688"/>
                <a:ext cx="137" cy="1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l-PL" sz="16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</a:rPr>
                  <a:t> N</a:t>
                </a:r>
              </a:p>
            </p:txBody>
          </p:sp>
          <p:sp>
            <p:nvSpPr>
              <p:cNvPr id="29" name="Text Box 15"/>
              <p:cNvSpPr txBox="1">
                <a:spLocks noChangeArrowheads="1"/>
              </p:cNvSpPr>
              <p:nvPr/>
            </p:nvSpPr>
            <p:spPr bwMode="auto">
              <a:xfrm>
                <a:off x="2554" y="2678"/>
                <a:ext cx="132" cy="1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l-PL" sz="16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</a:rPr>
                  <a:t>W</a:t>
                </a:r>
              </a:p>
            </p:txBody>
          </p:sp>
          <p:sp>
            <p:nvSpPr>
              <p:cNvPr id="30" name="Text Box 16"/>
              <p:cNvSpPr txBox="1">
                <a:spLocks noChangeArrowheads="1"/>
              </p:cNvSpPr>
              <p:nvPr/>
            </p:nvSpPr>
            <p:spPr bwMode="auto">
              <a:xfrm>
                <a:off x="2736" y="2668"/>
                <a:ext cx="119" cy="1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l-PL" sz="16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</a:rPr>
                  <a:t>Ś </a:t>
                </a:r>
              </a:p>
            </p:txBody>
          </p:sp>
          <p:sp>
            <p:nvSpPr>
              <p:cNvPr id="31" name="Text Box 17"/>
              <p:cNvSpPr txBox="1">
                <a:spLocks noChangeArrowheads="1"/>
              </p:cNvSpPr>
              <p:nvPr/>
            </p:nvSpPr>
            <p:spPr bwMode="auto">
              <a:xfrm>
                <a:off x="2884" y="2678"/>
                <a:ext cx="161" cy="1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l-PL" sz="16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</a:rPr>
                  <a:t>C  </a:t>
                </a:r>
              </a:p>
            </p:txBody>
          </p:sp>
          <p:sp>
            <p:nvSpPr>
              <p:cNvPr id="32" name="Text Box 18"/>
              <p:cNvSpPr txBox="1">
                <a:spLocks noChangeArrowheads="1"/>
              </p:cNvSpPr>
              <p:nvPr/>
            </p:nvSpPr>
            <p:spPr bwMode="auto">
              <a:xfrm>
                <a:off x="3056" y="2678"/>
                <a:ext cx="160" cy="1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l-PL" sz="16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</a:rPr>
                  <a:t>P  </a:t>
                </a:r>
              </a:p>
            </p:txBody>
          </p:sp>
          <p:sp>
            <p:nvSpPr>
              <p:cNvPr id="33" name="Text Box 19"/>
              <p:cNvSpPr txBox="1">
                <a:spLocks noChangeArrowheads="1"/>
              </p:cNvSpPr>
              <p:nvPr/>
            </p:nvSpPr>
            <p:spPr bwMode="auto">
              <a:xfrm>
                <a:off x="3251" y="2678"/>
                <a:ext cx="157" cy="1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l-PL" sz="16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</a:rPr>
                  <a:t>S  </a:t>
                </a:r>
              </a:p>
            </p:txBody>
          </p:sp>
          <p:sp>
            <p:nvSpPr>
              <p:cNvPr id="34" name="Text Box 20"/>
              <p:cNvSpPr txBox="1">
                <a:spLocks noChangeArrowheads="1"/>
              </p:cNvSpPr>
              <p:nvPr/>
            </p:nvSpPr>
            <p:spPr bwMode="auto">
              <a:xfrm>
                <a:off x="3453" y="2678"/>
                <a:ext cx="99" cy="1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l-PL" sz="16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</a:rPr>
                  <a:t>N</a:t>
                </a:r>
              </a:p>
            </p:txBody>
          </p:sp>
          <p:sp>
            <p:nvSpPr>
              <p:cNvPr id="35" name="Text Box 21"/>
              <p:cNvSpPr txBox="1">
                <a:spLocks noChangeArrowheads="1"/>
              </p:cNvSpPr>
              <p:nvPr/>
            </p:nvSpPr>
            <p:spPr bwMode="auto">
              <a:xfrm>
                <a:off x="2393" y="2688"/>
                <a:ext cx="122" cy="1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l-PL" sz="16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</a:rPr>
                  <a:t> P</a:t>
                </a:r>
              </a:p>
            </p:txBody>
          </p:sp>
        </p:grpSp>
        <p:grpSp>
          <p:nvGrpSpPr>
            <p:cNvPr id="36" name="Group 37"/>
            <p:cNvGrpSpPr>
              <a:grpSpLocks/>
            </p:cNvGrpSpPr>
            <p:nvPr/>
          </p:nvGrpSpPr>
          <p:grpSpPr bwMode="auto">
            <a:xfrm>
              <a:off x="5684816" y="4814873"/>
              <a:ext cx="1306512" cy="276225"/>
              <a:chOff x="3583" y="2764"/>
              <a:chExt cx="823" cy="174"/>
            </a:xfrm>
          </p:grpSpPr>
          <p:sp>
            <p:nvSpPr>
              <p:cNvPr id="37" name="Text Box 30"/>
              <p:cNvSpPr txBox="1">
                <a:spLocks noChangeArrowheads="1"/>
              </p:cNvSpPr>
              <p:nvPr/>
            </p:nvSpPr>
            <p:spPr bwMode="auto">
              <a:xfrm>
                <a:off x="3744" y="2774"/>
                <a:ext cx="132" cy="1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l-PL" sz="16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</a:rPr>
                  <a:t>W</a:t>
                </a:r>
              </a:p>
            </p:txBody>
          </p:sp>
          <p:sp>
            <p:nvSpPr>
              <p:cNvPr id="38" name="Text Box 31"/>
              <p:cNvSpPr txBox="1">
                <a:spLocks noChangeArrowheads="1"/>
              </p:cNvSpPr>
              <p:nvPr/>
            </p:nvSpPr>
            <p:spPr bwMode="auto">
              <a:xfrm>
                <a:off x="3926" y="2764"/>
                <a:ext cx="119" cy="1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l-PL" sz="16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</a:rPr>
                  <a:t>Ś </a:t>
                </a:r>
              </a:p>
            </p:txBody>
          </p:sp>
          <p:sp>
            <p:nvSpPr>
              <p:cNvPr id="39" name="Text Box 32"/>
              <p:cNvSpPr txBox="1">
                <a:spLocks noChangeArrowheads="1"/>
              </p:cNvSpPr>
              <p:nvPr/>
            </p:nvSpPr>
            <p:spPr bwMode="auto">
              <a:xfrm>
                <a:off x="4074" y="2774"/>
                <a:ext cx="161" cy="1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l-PL" sz="16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</a:rPr>
                  <a:t>C  </a:t>
                </a:r>
              </a:p>
            </p:txBody>
          </p:sp>
          <p:sp>
            <p:nvSpPr>
              <p:cNvPr id="40" name="Text Box 33"/>
              <p:cNvSpPr txBox="1">
                <a:spLocks noChangeArrowheads="1"/>
              </p:cNvSpPr>
              <p:nvPr/>
            </p:nvSpPr>
            <p:spPr bwMode="auto">
              <a:xfrm>
                <a:off x="4246" y="2774"/>
                <a:ext cx="160" cy="1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l-PL" sz="16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</a:rPr>
                  <a:t>P  </a:t>
                </a:r>
              </a:p>
            </p:txBody>
          </p:sp>
          <p:sp>
            <p:nvSpPr>
              <p:cNvPr id="41" name="Text Box 36"/>
              <p:cNvSpPr txBox="1">
                <a:spLocks noChangeArrowheads="1"/>
              </p:cNvSpPr>
              <p:nvPr/>
            </p:nvSpPr>
            <p:spPr bwMode="auto">
              <a:xfrm>
                <a:off x="3583" y="2784"/>
                <a:ext cx="122" cy="1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l-PL" sz="16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cs typeface="+mn-cs"/>
                  </a:rPr>
                  <a:t> P</a:t>
                </a:r>
              </a:p>
            </p:txBody>
          </p:sp>
        </p:grpSp>
        <p:sp>
          <p:nvSpPr>
            <p:cNvPr id="42" name="Text Box 38"/>
            <p:cNvSpPr txBox="1">
              <a:spLocks noChangeArrowheads="1"/>
            </p:cNvSpPr>
            <p:nvPr/>
          </p:nvSpPr>
          <p:spPr bwMode="auto">
            <a:xfrm rot="-5431642">
              <a:off x="369072" y="3117042"/>
              <a:ext cx="2819400" cy="3667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pl-PL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+mn-cs"/>
                </a:rPr>
                <a:t>STĘŻENIE RADONU</a:t>
              </a:r>
            </a:p>
          </p:txBody>
        </p:sp>
      </p:grp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755576" y="116632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/>
            <a:r>
              <a:rPr lang="pl-PL" sz="2400" b="0" dirty="0"/>
              <a:t>NARAŻENIE CZŁOWIEKA NA NAPROMIENIENIE UKŁADU ODDECHOWEGO RADONEM I PRODUKTAMI ROZPADU RADONU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6E14C-C1CB-42FE-956B-01AC7071A8B6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1620" y="1147972"/>
            <a:ext cx="7704856" cy="374461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l-PL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Średnie stężenie radonu wewnątrz budynków 49 Bq/m3</a:t>
            </a:r>
          </a:p>
          <a:p>
            <a:pPr algn="ctr">
              <a:defRPr/>
            </a:pPr>
            <a:r>
              <a:rPr lang="pl-PL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3302 pomiary w całej Polsce</a:t>
            </a:r>
          </a:p>
          <a:p>
            <a:pPr algn="ctr">
              <a:defRPr/>
            </a:pPr>
            <a:endParaRPr lang="pl-PL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lnSpc>
                <a:spcPts val="1600"/>
              </a:lnSpc>
              <a:defRPr/>
            </a:pPr>
            <a:endParaRPr lang="pl-PL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defRPr/>
            </a:pPr>
            <a:r>
              <a:rPr lang="pl-PL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Średnie stężenie radonu na zewnątrz budynków (w powietrzu)</a:t>
            </a:r>
          </a:p>
          <a:p>
            <a:pPr algn="ctr">
              <a:defRPr/>
            </a:pPr>
            <a:r>
              <a:rPr lang="pl-PL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6.5 Bq/m3</a:t>
            </a:r>
          </a:p>
          <a:p>
            <a:pPr algn="ctr">
              <a:defRPr/>
            </a:pPr>
            <a:r>
              <a:rPr lang="pl-PL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4.5 – 8.9 Bq/m3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51534" y="-19322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2400" b="0" dirty="0"/>
              <a:t>NARAŻENIE CZŁOWIEKA NA NAPROMIENIENIE UKŁADU ODDECHOWEGO RADONEM I PRODUKTAMI ROZPADU RADONU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6E14C-C1CB-42FE-956B-01AC7071A8B6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939028" y="1124744"/>
            <a:ext cx="7590641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DYREKTYWA RADY 2013/59/EURATOM</a:t>
            </a:r>
          </a:p>
          <a:p>
            <a:pPr algn="ctr"/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z dnia 5 grudnia 2013 r.</a:t>
            </a:r>
          </a:p>
          <a:p>
            <a:pPr algn="ctr"/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ustanawiająca podstawowe normy bezpieczeństwa w celu ochrony przed zagrożeniami wynikającymi z narażenia na działanie promieniowania jonizującego oraz uchylająca dyrektywy 89/618/</a:t>
            </a:r>
            <a:r>
              <a:rPr lang="pl-PL" sz="2000" dirty="0" err="1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Euratom</a:t>
            </a: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90/641/</a:t>
            </a:r>
            <a:r>
              <a:rPr lang="pl-PL" sz="2000" dirty="0" err="1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Euratom</a:t>
            </a: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96/29/</a:t>
            </a:r>
            <a:r>
              <a:rPr lang="pl-PL" sz="2000" dirty="0" err="1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Euratom</a:t>
            </a: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97/43/</a:t>
            </a:r>
            <a:r>
              <a:rPr lang="pl-PL" sz="2000" dirty="0" err="1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Euratom</a:t>
            </a: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i 2003/122/</a:t>
            </a:r>
            <a:r>
              <a:rPr lang="pl-PL" sz="2000" dirty="0" err="1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Euratom</a:t>
            </a:r>
            <a:endParaRPr lang="pl-PL" sz="2000" dirty="0">
              <a:ln w="11430"/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51534" y="-19322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2400" b="0" dirty="0"/>
              <a:t>NARAŻENIE CZŁOWIEKA NA NAPROMIENIENIE UKŁADU ODDECHOWEGO RADONEM I PRODUKTAMI ROZPADU RADONU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Prostokąt 8"/>
              <p:cNvSpPr/>
              <p:nvPr/>
            </p:nvSpPr>
            <p:spPr>
              <a:xfrm>
                <a:off x="251521" y="3371513"/>
                <a:ext cx="8821074" cy="3216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800"/>
                  </a:lnSpc>
                  <a:buClr>
                    <a:srgbClr val="0066FF"/>
                  </a:buClr>
                  <a:buSzPct val="190000"/>
                </a:pPr>
                <a:endParaRPr lang="pl-PL" i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lvl="1">
                  <a:lnSpc>
                    <a:spcPts val="1800"/>
                  </a:lnSpc>
                  <a:buSzPct val="190000"/>
                </a:pPr>
                <a:r>
                  <a:rPr lang="pl-PL" dirty="0">
                    <a:ln w="0"/>
                    <a:solidFill>
                      <a:srgbClr val="001E7E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W oparciu o „</a:t>
                </a:r>
                <a:r>
                  <a:rPr lang="en-US" dirty="0">
                    <a:ln w="0"/>
                    <a:solidFill>
                      <a:srgbClr val="001E7E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Lung cancer risks from indoor exposures to radon daughters</a:t>
                </a:r>
                <a:r>
                  <a:rPr lang="pl-PL" dirty="0">
                    <a:ln w="0"/>
                    <a:solidFill>
                      <a:srgbClr val="001E7E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ICRP </a:t>
                </a:r>
                <a:r>
                  <a:rPr lang="pl-PL" dirty="0" err="1">
                    <a:ln w="0"/>
                    <a:solidFill>
                      <a:srgbClr val="001E7E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Publication</a:t>
                </a:r>
                <a:r>
                  <a:rPr lang="pl-PL" dirty="0">
                    <a:ln w="0"/>
                    <a:solidFill>
                      <a:srgbClr val="001E7E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50, Ann. ICRP 17, 1987”</a:t>
                </a:r>
              </a:p>
              <a:p>
                <a:pPr lvl="1">
                  <a:lnSpc>
                    <a:spcPts val="1800"/>
                  </a:lnSpc>
                  <a:buSzPct val="190000"/>
                </a:pPr>
                <a:endParaRPr lang="pl-PL" dirty="0">
                  <a:ln w="0"/>
                  <a:solidFill>
                    <a:srgbClr val="001E7E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lvl="1">
                  <a:lnSpc>
                    <a:spcPts val="1800"/>
                  </a:lnSpc>
                  <a:buSzPct val="190000"/>
                </a:pPr>
                <a:r>
                  <a:rPr lang="pl-PL" b="1" dirty="0">
                    <a:ln w="0"/>
                    <a:solidFill>
                      <a:srgbClr val="001E7E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współczynnik </a:t>
                </a:r>
                <a14:m>
                  <m:oMath xmlns:m="http://schemas.openxmlformats.org/officeDocument/2006/math">
                    <m:r>
                      <a:rPr lang="pl-PL" b="1" i="0" smtClean="0">
                        <a:ln w="0"/>
                        <a:solidFill>
                          <a:srgbClr val="001E7E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pl-PL" b="1" i="0" smtClean="0">
                        <a:ln w="0"/>
                        <a:solidFill>
                          <a:srgbClr val="001E7E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l-PL" b="1" i="1" smtClean="0">
                            <a:ln w="0"/>
                            <a:solidFill>
                              <a:srgbClr val="001E7E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b="1" i="0" smtClean="0">
                            <a:ln w="0"/>
                            <a:solidFill>
                              <a:srgbClr val="001E7E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𝐁𝐪</m:t>
                        </m:r>
                      </m:num>
                      <m:den>
                        <m:sSup>
                          <m:sSupPr>
                            <m:ctrlPr>
                              <a:rPr lang="pl-PL" b="1" i="1" smtClean="0">
                                <a:ln w="0"/>
                                <a:solidFill>
                                  <a:srgbClr val="001E7E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l-PL" b="1" i="0" smtClean="0">
                                <a:ln w="0"/>
                                <a:solidFill>
                                  <a:srgbClr val="001E7E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  <m:sup>
                            <m:r>
                              <a:rPr lang="pl-PL" b="1" i="0" smtClean="0">
                                <a:ln w="0"/>
                                <a:solidFill>
                                  <a:srgbClr val="001E7E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pl-PL" b="1" i="1" smtClean="0">
                            <a:ln w="0"/>
                            <a:solidFill>
                              <a:srgbClr val="001E7E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1" i="1" smtClean="0">
                            <a:ln w="0"/>
                            <a:solidFill>
                              <a:srgbClr val="001E7E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l-PL" b="1" i="0" smtClean="0">
                            <a:ln w="0"/>
                            <a:solidFill>
                              <a:srgbClr val="001E7E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𝐫𝐨𝐤</m:t>
                        </m:r>
                      </m:e>
                      <m:sup>
                        <m:r>
                          <a:rPr lang="pl-PL" b="1" i="0" smtClean="0">
                            <a:ln w="0"/>
                            <a:solidFill>
                              <a:srgbClr val="001E7E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l-PL" b="1" i="0" smtClean="0">
                            <a:ln w="0"/>
                            <a:solidFill>
                              <a:srgbClr val="001E7E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pl-PL" b="1" i="0" smtClean="0">
                        <a:ln w="0"/>
                        <a:solidFill>
                          <a:srgbClr val="001E7E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pl-PL" b="1" i="0" smtClean="0">
                        <a:ln w="0"/>
                        <a:solidFill>
                          <a:srgbClr val="001E7E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pl-PL" b="1" i="0" smtClean="0">
                        <a:ln w="0"/>
                        <a:solidFill>
                          <a:srgbClr val="001E7E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l-PL" b="1" i="0" smtClean="0">
                        <a:ln w="0"/>
                        <a:solidFill>
                          <a:srgbClr val="001E7E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𝐦𝐒𝐯</m:t>
                    </m:r>
                    <m:r>
                      <a:rPr lang="pl-PL" b="1" i="0" smtClean="0">
                        <a:ln w="0"/>
                        <a:solidFill>
                          <a:srgbClr val="001E7E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l-PL" b="1" i="1" smtClean="0">
                            <a:ln w="0"/>
                            <a:solidFill>
                              <a:srgbClr val="001E7E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1" i="0" smtClean="0">
                            <a:ln w="0"/>
                            <a:solidFill>
                              <a:srgbClr val="001E7E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𝐫𝐨𝐤</m:t>
                        </m:r>
                      </m:e>
                      <m:sup>
                        <m:r>
                          <a:rPr lang="pl-PL" b="1" i="0" smtClean="0">
                            <a:ln w="0"/>
                            <a:solidFill>
                              <a:srgbClr val="001E7E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pl-PL" b="1" i="0" smtClean="0">
                            <a:ln w="0"/>
                            <a:solidFill>
                              <a:srgbClr val="001E7E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pl-PL" b="1" dirty="0">
                  <a:ln w="0"/>
                  <a:solidFill>
                    <a:srgbClr val="001E7E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lvl="1">
                  <a:lnSpc>
                    <a:spcPts val="1800"/>
                  </a:lnSpc>
                  <a:buSzPct val="190000"/>
                </a:pPr>
                <a:endParaRPr lang="pl-PL" dirty="0">
                  <a:ln w="0"/>
                  <a:solidFill>
                    <a:srgbClr val="001E7E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>
                  <a:lnSpc>
                    <a:spcPts val="1800"/>
                  </a:lnSpc>
                  <a:buSzPct val="190000"/>
                </a:pPr>
                <a:r>
                  <a:rPr lang="pl-PL" sz="2000" dirty="0">
                    <a:ln w="0"/>
                    <a:solidFill>
                      <a:srgbClr val="001E7E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Stworzenie odpowiedniego systemu krajowego ograniczenia dawek od radonu.</a:t>
                </a:r>
              </a:p>
              <a:p>
                <a:pPr>
                  <a:lnSpc>
                    <a:spcPts val="1800"/>
                  </a:lnSpc>
                  <a:buSzPct val="190000"/>
                </a:pPr>
                <a:endParaRPr lang="pl-PL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>
                  <a:lnSpc>
                    <a:spcPts val="1800"/>
                  </a:lnSpc>
                  <a:buSzPct val="190000"/>
                </a:pPr>
                <a:r>
                  <a:rPr lang="pl-PL" sz="24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poziom referencyjny dla akcji zapobiegawczej</a:t>
                </a:r>
              </a:p>
              <a:p>
                <a:pPr>
                  <a:lnSpc>
                    <a:spcPts val="1800"/>
                  </a:lnSpc>
                  <a:buSzPct val="190000"/>
                </a:pPr>
                <a:endParaRPr lang="pl-PL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>
                  <a:lnSpc>
                    <a:spcPts val="1800"/>
                  </a:lnSpc>
                  <a:buSzPct val="190000"/>
                </a:pPr>
                <a:r>
                  <a:rPr lang="pl-PL" sz="24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300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l-PL" sz="2400" i="1" dirty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400" b="0" i="1" dirty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𝐵𝑞</m:t>
                        </m:r>
                      </m:num>
                      <m:den>
                        <m:sSup>
                          <m:sSupPr>
                            <m:ctrlPr>
                              <a:rPr lang="pl-PL" sz="2400" i="1" dirty="0" smtClean="0">
                                <a:ln w="0"/>
                                <a:solidFill>
                                  <a:srgbClr val="FF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l-PL" sz="2400" b="0" i="1" dirty="0" smtClean="0">
                                <a:ln w="0"/>
                                <a:solidFill>
                                  <a:srgbClr val="FF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pl-PL" sz="2400" b="0" i="1" dirty="0" smtClean="0">
                                <a:ln w="0"/>
                                <a:solidFill>
                                  <a:srgbClr val="FF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pl-PL" sz="2400" i="1" dirty="0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l-PL" sz="2400" i="1" dirty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2400" b="0" i="1" dirty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𝑟𝑜𝑘</m:t>
                        </m:r>
                      </m:e>
                      <m:sup>
                        <m:r>
                          <a:rPr lang="pl-PL" sz="2400" b="0" i="1" dirty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l-PL" sz="2400" i="1" dirty="0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pl-PL" sz="2400" b="0" i="1" dirty="0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15 </m:t>
                    </m:r>
                    <m:r>
                      <a:rPr lang="pl-PL" sz="2400" b="0" i="1" dirty="0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𝑚𝑆𝑣</m:t>
                    </m:r>
                    <m:r>
                      <a:rPr lang="pl-PL" sz="2400" b="0" i="1" dirty="0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l-PL" sz="2400" b="0" i="1" dirty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2400" b="0" i="1" dirty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𝑟𝑜𝑘</m:t>
                        </m:r>
                      </m:e>
                      <m:sup>
                        <m:r>
                          <a:rPr lang="pl-PL" sz="2400" b="0" i="1" dirty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marL="542925" indent="-542925">
                  <a:buClr>
                    <a:srgbClr val="0066FF"/>
                  </a:buClr>
                  <a:buSzPct val="190000"/>
                  <a:buFont typeface="Wingdings" panose="05000000000000000000" pitchFamily="2" charset="2"/>
                  <a:buChar char="§"/>
                </a:pPr>
                <a:endParaRPr lang="pl-PL" sz="2400" dirty="0"/>
              </a:p>
              <a:p>
                <a:pPr marL="542925" indent="-542925">
                  <a:buClr>
                    <a:srgbClr val="0066FF"/>
                  </a:buClr>
                  <a:buSzPct val="190000"/>
                  <a:buFont typeface="Wingdings" panose="05000000000000000000" pitchFamily="2" charset="2"/>
                  <a:buChar char="§"/>
                </a:pPr>
                <a:endParaRPr lang="pl-PL" sz="1400" dirty="0"/>
              </a:p>
            </p:txBody>
          </p:sp>
        </mc:Choice>
        <mc:Fallback xmlns="">
          <p:sp>
            <p:nvSpPr>
              <p:cNvPr id="9" name="Prostokąt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1" y="3371513"/>
                <a:ext cx="8821074" cy="3216265"/>
              </a:xfrm>
              <a:prstGeom prst="rect">
                <a:avLst/>
              </a:prstGeom>
              <a:blipFill>
                <a:blip r:embed="rId2"/>
                <a:stretch>
                  <a:fillRect l="-1175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6E14C-C1CB-42FE-956B-01AC7071A8B6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175234" y="908720"/>
            <a:ext cx="75906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DYREKTYWA RADY 2013/59/EURATOM</a:t>
            </a:r>
          </a:p>
          <a:p>
            <a:pPr algn="ctr"/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z dnia 5 grudnia 2013 r.</a:t>
            </a:r>
          </a:p>
        </p:txBody>
      </p:sp>
      <p:sp>
        <p:nvSpPr>
          <p:cNvPr id="2" name="Prostokąt 1"/>
          <p:cNvSpPr/>
          <p:nvPr/>
        </p:nvSpPr>
        <p:spPr>
          <a:xfrm>
            <a:off x="1042988" y="1752486"/>
            <a:ext cx="8029605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Rozdział VI Narażenie zawodowe</a:t>
            </a:r>
          </a:p>
          <a:p>
            <a:endParaRPr lang="pl-PL" sz="2000" dirty="0">
              <a:ln w="11430"/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000" dirty="0" err="1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Artykuł</a:t>
            </a:r>
            <a:r>
              <a:rPr lang="en-US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54 </a:t>
            </a:r>
          </a:p>
          <a:p>
            <a:r>
              <a:rPr lang="en-US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Radon w </a:t>
            </a:r>
            <a:r>
              <a:rPr lang="en-US" sz="2000" dirty="0" err="1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miejscach</a:t>
            </a:r>
            <a:r>
              <a:rPr lang="en-US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pracy</a:t>
            </a:r>
            <a:r>
              <a:rPr lang="en-US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457200" indent="-457200">
              <a:buAutoNum type="arabicPeriod"/>
            </a:pP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Państwa członkowskie ustanawiają krajowe poziomy referencyjne dla stężeń radonu w miejscach pracy wewnątrz pomieszczeń. Poziomy referencyjne nie mogą przekraczać </a:t>
            </a:r>
            <a:r>
              <a:rPr lang="pl-PL" sz="2800" b="1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300</a:t>
            </a: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l-PL" sz="2000" dirty="0" err="1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Bq</a:t>
            </a: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m </a:t>
            </a:r>
            <a:r>
              <a:rPr lang="pl-PL" sz="2000" baseline="30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–3 </a:t>
            </a: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średniego rocznego stężenia radonu w powietrzu, chyba że jest to zagwarantowane z uwagi na panujące warunki krajowe. </a:t>
            </a:r>
          </a:p>
          <a:p>
            <a:pPr marL="457200" indent="-457200">
              <a:buAutoNum type="arabicPeriod"/>
            </a:pPr>
            <a:endParaRPr lang="pl-PL" sz="2000" dirty="0">
              <a:ln w="11430"/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51534" y="-19322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2400" b="0" dirty="0"/>
              <a:t>NARAŻENIE CZŁOWIEKA NA NAPROMIENIENIE UKŁADU ODDECHOWEGO RADONEM I PRODUKTAMI ROZPADU RADONU</a:t>
            </a:r>
          </a:p>
        </p:txBody>
      </p:sp>
    </p:spTree>
    <p:extLst>
      <p:ext uri="{BB962C8B-B14F-4D97-AF65-F5344CB8AC3E}">
        <p14:creationId xmlns:p14="http://schemas.microsoft.com/office/powerpoint/2010/main" val="20223252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6E14C-C1CB-42FE-956B-01AC7071A8B6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175234" y="908720"/>
            <a:ext cx="75906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DYREKTYWA RADY 2013/59/EURATOM</a:t>
            </a:r>
          </a:p>
          <a:p>
            <a:pPr algn="ctr"/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z dnia 5 grudnia 2013 r.</a:t>
            </a:r>
          </a:p>
        </p:txBody>
      </p:sp>
      <p:sp>
        <p:nvSpPr>
          <p:cNvPr id="2" name="Prostokąt 1"/>
          <p:cNvSpPr/>
          <p:nvPr/>
        </p:nvSpPr>
        <p:spPr>
          <a:xfrm>
            <a:off x="1042988" y="1752486"/>
            <a:ext cx="8029605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Rozdział VIII Narażenie ludności</a:t>
            </a:r>
          </a:p>
          <a:p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Artykuł 74</a:t>
            </a:r>
          </a:p>
          <a:p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Narażenie na radon w pomieszczeniach</a:t>
            </a:r>
          </a:p>
          <a:p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1. Państwa członkowskie ustanawiają krajowe poziomy referencyjne dla stężeń radonu w pomieszczeniach. Poziomy referencyjne dla średniego rocznego stężenia promieniotwórczości radonu w powietrzu nie mogą być wyższe niż </a:t>
            </a:r>
            <a:r>
              <a:rPr lang="pl-PL" sz="2800" b="1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300 </a:t>
            </a:r>
            <a:r>
              <a:rPr lang="pl-PL" sz="2000" dirty="0" err="1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Bq</a:t>
            </a: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m </a:t>
            </a:r>
            <a:r>
              <a:rPr lang="pl-PL" sz="2000" baseline="30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–3 </a:t>
            </a: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2. W ramach krajowego planu działania, o którym mowa w art. 103, państwa członkowskie propagują działania mające na celu zidentyfikowanie budynków mieszkalnych, w których stężenie radonu (jako średnia roczna) przekracza poziom referencyjny, i zachęcają, w stosownych przypadkach za pomocą środków technicznych lub finansowych, do wprowadzania w tych budynkach środków służących ograniczeniu stężenia radonu.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51534" y="-19322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2400" b="0" dirty="0"/>
              <a:t>NARAŻENIE CZŁOWIEKA NA NAPROMIENIENIE UKŁADU ODDECHOWEGO RADONEM I PRODUKTAMI ROZPADU RADONU</a:t>
            </a:r>
          </a:p>
        </p:txBody>
      </p:sp>
    </p:spTree>
    <p:extLst>
      <p:ext uri="{BB962C8B-B14F-4D97-AF65-F5344CB8AC3E}">
        <p14:creationId xmlns:p14="http://schemas.microsoft.com/office/powerpoint/2010/main" val="9778481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6E14C-C1CB-42FE-956B-01AC7071A8B6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175234" y="908720"/>
            <a:ext cx="75906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DYREKTYWA RADY 2013/59/EURATOM</a:t>
            </a:r>
          </a:p>
          <a:p>
            <a:pPr algn="ctr"/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z dnia 5 grudnia 2013 r.</a:t>
            </a:r>
          </a:p>
        </p:txBody>
      </p:sp>
      <p:sp>
        <p:nvSpPr>
          <p:cNvPr id="2" name="Prostokąt 1"/>
          <p:cNvSpPr/>
          <p:nvPr/>
        </p:nvSpPr>
        <p:spPr>
          <a:xfrm>
            <a:off x="1042988" y="1752486"/>
            <a:ext cx="80296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Rozdział VIII Narażenie ludności</a:t>
            </a:r>
          </a:p>
          <a:p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Artykuł 75</a:t>
            </a:r>
          </a:p>
          <a:p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Promieniowanie gamma pochodzące z materiałów budowlanych</a:t>
            </a:r>
          </a:p>
          <a:p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1. Poziom referencyjny stosowany w pomieszczeniach do narażenia zewnętrznego na promieniowanie gamma emitowane przez materiały budowlane, oprócz narażenia zewnętrznego poza pomieszczeniami, wynosi 1 </a:t>
            </a:r>
            <a:r>
              <a:rPr lang="pl-PL" sz="2000" dirty="0" err="1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mSv</a:t>
            </a: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rocznie.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rostokąt 2"/>
              <p:cNvSpPr/>
              <p:nvPr/>
            </p:nvSpPr>
            <p:spPr>
              <a:xfrm>
                <a:off x="1150066" y="4089588"/>
                <a:ext cx="7354434" cy="1586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𝑅𝑎</m:t>
                            </m:r>
                          </m:sub>
                        </m:sSub>
                      </m:num>
                      <m:den>
                        <m:r>
                          <a:rPr lang="en-US" sz="2800" i="0">
                            <a:latin typeface="Cambria Math" panose="02040503050406030204" pitchFamily="18" charset="0"/>
                          </a:rPr>
                          <m:t>300 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</m:t>
                        </m:r>
                        <m:f>
                          <m:fPr>
                            <m:type m:val="li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  <m:r>
                      <a:rPr lang="en-US" sz="2800" i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𝑇h</m:t>
                            </m:r>
                          </m:sub>
                        </m:sSub>
                      </m:num>
                      <m:den>
                        <m:r>
                          <a:rPr lang="en-US" sz="2800" i="0">
                            <a:latin typeface="Cambria Math" panose="02040503050406030204" pitchFamily="18" charset="0"/>
                          </a:rPr>
                          <m:t>200 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</m:t>
                        </m:r>
                        <m:f>
                          <m:fPr>
                            <m:type m:val="li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  <m:r>
                      <a:rPr lang="en-US" sz="2800" i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num>
                      <m:den>
                        <m:r>
                          <a:rPr lang="en-US" sz="2800" i="0">
                            <a:latin typeface="Cambria Math" panose="02040503050406030204" pitchFamily="18" charset="0"/>
                          </a:rPr>
                          <m:t>3000 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</m:t>
                        </m:r>
                        <m:f>
                          <m:fPr>
                            <m:type m:val="li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  <m:r>
                      <a:rPr lang="en-US" sz="2800" i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pl-PL" sz="2800" dirty="0"/>
                  <a:t> </a:t>
                </a:r>
              </a:p>
              <a:p>
                <a:r>
                  <a:rPr lang="pl-PL" dirty="0">
                    <a:solidFill>
                      <a:srgbClr val="FF0000"/>
                    </a:solidFill>
                  </a:rPr>
                  <a:t>                                                                        </a:t>
                </a:r>
                <a:r>
                  <a:rPr lang="pl-PL" i="1" dirty="0">
                    <a:solidFill>
                      <a:srgbClr val="FF0000"/>
                    </a:solidFill>
                  </a:rPr>
                  <a:t>(</a:t>
                </a:r>
                <a:r>
                  <a:rPr lang="pl-PL" i="1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 6 materiały pokrywające:</a:t>
                </a:r>
              </a:p>
              <a:p>
                <a:r>
                  <a:rPr lang="pl-PL" i="1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                                                                              kafelki, glazura) </a:t>
                </a:r>
              </a:p>
              <a:p>
                <a:r>
                  <a:rPr lang="pl-PL" i="1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                                                                         brak w polskich przepisach</a:t>
                </a:r>
                <a:endParaRPr lang="en-US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Prostoką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066" y="4089588"/>
                <a:ext cx="7354434" cy="1586716"/>
              </a:xfrm>
              <a:prstGeom prst="rect">
                <a:avLst/>
              </a:prstGeom>
              <a:blipFill>
                <a:blip r:embed="rId2"/>
                <a:stretch>
                  <a:fillRect b="-5385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Prostokąt 3"/>
              <p:cNvSpPr/>
              <p:nvPr/>
            </p:nvSpPr>
            <p:spPr>
              <a:xfrm>
                <a:off x="2699792" y="5732544"/>
                <a:ext cx="341984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𝑅𝑎</m:t>
                        </m:r>
                      </m:sub>
                    </m:sSub>
                  </m:oMath>
                </a14:m>
                <a:r>
                  <a:rPr lang="en-US" sz="2800" dirty="0">
                    <a:sym typeface="Symbol" panose="05050102010706020507" pitchFamily="18" charset="2"/>
                  </a:rPr>
                  <a:t></a:t>
                </a:r>
                <a:r>
                  <a:rPr lang="pl-PL" sz="2800" dirty="0">
                    <a:sym typeface="Symbol" panose="05050102010706020507" pitchFamily="18" charset="2"/>
                  </a:rPr>
                  <a:t> 200 </a:t>
                </a:r>
                <a:r>
                  <a:rPr lang="pl-PL" sz="2800" dirty="0" err="1">
                    <a:sym typeface="Symbol" panose="05050102010706020507" pitchFamily="18" charset="2"/>
                  </a:rPr>
                  <a:t>Bq</a:t>
                </a:r>
                <a:r>
                  <a:rPr lang="pl-PL" sz="2800" dirty="0">
                    <a:sym typeface="Symbol" panose="05050102010706020507" pitchFamily="18" charset="2"/>
                  </a:rPr>
                  <a:t> / kg</a:t>
                </a:r>
                <a:endParaRPr lang="en-US" sz="2800" dirty="0"/>
              </a:p>
            </p:txBody>
          </p:sp>
        </mc:Choice>
        <mc:Fallback xmlns="">
          <p:sp>
            <p:nvSpPr>
              <p:cNvPr id="4" name="Prostokąt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5732544"/>
                <a:ext cx="3419847" cy="523220"/>
              </a:xfrm>
              <a:prstGeom prst="rect">
                <a:avLst/>
              </a:prstGeom>
              <a:blipFill>
                <a:blip r:embed="rId3"/>
                <a:stretch>
                  <a:fillRect t="-13953" r="-2317" b="-32558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51534" y="-19322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2400" b="0" dirty="0"/>
              <a:t>NARAŻENIE CZŁOWIEKA NA NAPROMIENIENIE UKŁADU ODDECHOWEGO RADONEM I PRODUKTAMI ROZPADU RADONU</a:t>
            </a:r>
          </a:p>
        </p:txBody>
      </p:sp>
    </p:spTree>
    <p:extLst>
      <p:ext uri="{BB962C8B-B14F-4D97-AF65-F5344CB8AC3E}">
        <p14:creationId xmlns:p14="http://schemas.microsoft.com/office/powerpoint/2010/main" val="2800957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6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037036" y="0"/>
            <a:ext cx="5191148" cy="75437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pl-PL" sz="3600" b="0" dirty="0"/>
              <a:t>MATERIAŁY ŹRÓDŁOWE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8" y="1021662"/>
            <a:ext cx="3424241" cy="486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89" y="1047880"/>
            <a:ext cx="3372646" cy="486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" name="Prostokąt 4"/>
          <p:cNvSpPr/>
          <p:nvPr/>
        </p:nvSpPr>
        <p:spPr>
          <a:xfrm>
            <a:off x="467544" y="5990502"/>
            <a:ext cx="8454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http://www.gios.gov.pl/images/dokumenty/pms/raporty/GIOS_raport_2014.pdf</a:t>
            </a:r>
          </a:p>
        </p:txBody>
      </p:sp>
    </p:spTree>
    <p:extLst>
      <p:ext uri="{BB962C8B-B14F-4D97-AF65-F5344CB8AC3E}">
        <p14:creationId xmlns:p14="http://schemas.microsoft.com/office/powerpoint/2010/main" val="11681832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55576" y="-27384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b="0" dirty="0"/>
              <a:t>OCENA NARAŻENIA CZŁOWIEKA OD MATERIAŁÓW BUDOWLANYCH – JAK POWSTAJE NORMA</a:t>
            </a:r>
          </a:p>
        </p:txBody>
      </p:sp>
      <p:sp>
        <p:nvSpPr>
          <p:cNvPr id="10" name="Objaśnienie ze strzałką w prawo 9"/>
          <p:cNvSpPr/>
          <p:nvPr/>
        </p:nvSpPr>
        <p:spPr>
          <a:xfrm>
            <a:off x="467544" y="2969076"/>
            <a:ext cx="5760640" cy="110799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4907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anchor="ctr" anchorCtr="0">
            <a:spAutoFit/>
          </a:bodyPr>
          <a:lstStyle/>
          <a:p>
            <a:r>
              <a:rPr lang="pl-PL" sz="2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Przypadek 1: </a:t>
            </a:r>
          </a:p>
          <a:p>
            <a:r>
              <a:rPr lang="pl-PL" sz="2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modelowe pomieszczenie mieszkalne zbudowane z betonu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539750" y="1124744"/>
            <a:ext cx="83527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275" lvl="1" fontAlgn="base">
              <a:spcBef>
                <a:spcPts val="1200"/>
              </a:spcBef>
              <a:spcAft>
                <a:spcPts val="600"/>
              </a:spcAft>
              <a:buClr>
                <a:srgbClr val="3366FF"/>
              </a:buClr>
              <a:buSzPct val="150000"/>
              <a:tabLst>
                <a:tab pos="714375" algn="l"/>
              </a:tabLst>
            </a:pPr>
            <a:r>
              <a:rPr lang="pl-PL" sz="2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Na przykładzie normy opublikowanej w przewodniku EUROPEAN COMISSION  </a:t>
            </a:r>
            <a:r>
              <a:rPr lang="pl-PL" sz="2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Radiation</a:t>
            </a:r>
            <a:r>
              <a:rPr lang="pl-PL" sz="2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  <a:r>
              <a:rPr lang="pl-PL" sz="2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Protection</a:t>
            </a:r>
            <a:r>
              <a:rPr lang="pl-PL" sz="2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112  z 1999 roku. </a:t>
            </a:r>
          </a:p>
        </p:txBody>
      </p:sp>
      <p:sp>
        <p:nvSpPr>
          <p:cNvPr id="12" name="Objaśnienie ze strzałką w prawo 11"/>
          <p:cNvSpPr/>
          <p:nvPr/>
        </p:nvSpPr>
        <p:spPr>
          <a:xfrm>
            <a:off x="392782" y="4769276"/>
            <a:ext cx="5835401" cy="110799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5313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anchor="ctr" anchorCtr="0">
            <a:spAutoFit/>
          </a:bodyPr>
          <a:lstStyle/>
          <a:p>
            <a:r>
              <a:rPr lang="pl-PL" sz="2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Przypadek 2: </a:t>
            </a:r>
          </a:p>
          <a:p>
            <a:r>
              <a:rPr lang="pl-PL" sz="2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modelowe pomieszczenie mieszkalne wyłożone w środku glazurą lub terakotą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000" y="2636912"/>
            <a:ext cx="2188654" cy="161558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000" y="4393515"/>
            <a:ext cx="2188654" cy="1627773"/>
          </a:xfrm>
          <a:prstGeom prst="rect">
            <a:avLst/>
          </a:prstGeom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539750" y="1857018"/>
            <a:ext cx="80646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0" i="1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Obliczenia na potrzeby tego przewodnika, przeprowadzono za pomocą fińskiego kodu komputerowego stworzonego w STUK (</a:t>
            </a:r>
            <a:r>
              <a:rPr kumimoji="0" lang="pl-PL" altLang="pl-PL" sz="2000" b="1" i="1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Markkanen</a:t>
            </a:r>
            <a:r>
              <a:rPr kumimoji="0" lang="pl-PL" altLang="pl-PL" sz="2000" b="1" i="1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M. 1995</a:t>
            </a:r>
            <a:r>
              <a:rPr kumimoji="0" lang="pl-PL" altLang="pl-PL" sz="2000" b="0" i="1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pl-PL" altLang="pl-PL" sz="2000" b="0" i="1" u="none" strike="noStrike" cap="none" normalizeH="0" baseline="0" dirty="0">
              <a:ln>
                <a:noFil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0667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63600" y="-46772"/>
            <a:ext cx="824440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2400" b="0" dirty="0"/>
              <a:t>NARAŻENIE CZŁOWIEKA NA NAPROMIENIENIE UKŁADU ODDECHOWEGO RADONEM I PRODUKTAMI ROZPADU RADONU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2276872"/>
            <a:ext cx="4464000" cy="3295165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467544" y="1220559"/>
            <a:ext cx="76275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indent="-1706563"/>
            <a:r>
              <a:rPr lang="pl-PL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Przypadek 1: modelowe pomieszczenie mieszkalne zbudowane z betonu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151301" y="3235042"/>
            <a:ext cx="42499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Współczynnik konwersji: 0.7 </a:t>
            </a:r>
            <a:r>
              <a:rPr lang="pl-P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Gy-1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6079624" y="5589240"/>
            <a:ext cx="5806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m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Łącznik prosty ze strzałką 12"/>
          <p:cNvCxnSpPr/>
          <p:nvPr/>
        </p:nvCxnSpPr>
        <p:spPr>
          <a:xfrm>
            <a:off x="4621057" y="5661248"/>
            <a:ext cx="3672000" cy="0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H="1" flipV="1">
            <a:off x="4572000" y="3075623"/>
            <a:ext cx="0" cy="2484000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ostokąt 14"/>
          <p:cNvSpPr/>
          <p:nvPr/>
        </p:nvSpPr>
        <p:spPr>
          <a:xfrm>
            <a:off x="3864627" y="3948291"/>
            <a:ext cx="7793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2.8 m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Łącznik prosty ze strzałką 15"/>
          <p:cNvCxnSpPr/>
          <p:nvPr/>
        </p:nvCxnSpPr>
        <p:spPr>
          <a:xfrm flipV="1">
            <a:off x="4608444" y="2246909"/>
            <a:ext cx="755644" cy="742209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/>
          <p:nvPr/>
        </p:nvSpPr>
        <p:spPr>
          <a:xfrm>
            <a:off x="4567456" y="2228650"/>
            <a:ext cx="5806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m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82072" y="2298938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Czas ekspozycji 7000 godzin  (0.8 roku)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278012" y="4581128"/>
            <a:ext cx="38631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Radon </a:t>
            </a:r>
            <a:r>
              <a:rPr lang="pl-PL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222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Rn</a:t>
            </a:r>
          </a:p>
          <a:p>
            <a:pPr>
              <a:spcAft>
                <a:spcPts val="0"/>
              </a:spcAft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Wentylacja: 1 wymiana na godzinę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5447878" y="3414813"/>
            <a:ext cx="13420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gęstość </a:t>
            </a:r>
          </a:p>
          <a:p>
            <a:pPr algn="ctr">
              <a:spcAft>
                <a:spcPts val="0"/>
              </a:spcAft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2.35 g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pl-PL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7008578" y="3301960"/>
            <a:ext cx="10791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grubość </a:t>
            </a:r>
          </a:p>
          <a:p>
            <a:pPr algn="ctr"/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ścian </a:t>
            </a:r>
          </a:p>
          <a:p>
            <a:pPr algn="ctr"/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23" name="Prostokąt 22"/>
          <p:cNvSpPr/>
          <p:nvPr/>
        </p:nvSpPr>
        <p:spPr>
          <a:xfrm>
            <a:off x="5459696" y="4713369"/>
            <a:ext cx="20699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Tło 50 </a:t>
            </a:r>
            <a:r>
              <a:rPr lang="pl-P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nGy</a:t>
            </a:r>
            <a:r>
              <a:rPr lang="pl-P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pl-P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godz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  <p:grpSp>
        <p:nvGrpSpPr>
          <p:cNvPr id="24" name="Grupa 23"/>
          <p:cNvGrpSpPr/>
          <p:nvPr/>
        </p:nvGrpSpPr>
        <p:grpSpPr>
          <a:xfrm>
            <a:off x="5004048" y="3284984"/>
            <a:ext cx="3030424" cy="1965696"/>
            <a:chOff x="5004048" y="3284984"/>
            <a:chExt cx="3030424" cy="1965696"/>
          </a:xfrm>
        </p:grpSpPr>
        <p:pic>
          <p:nvPicPr>
            <p:cNvPr id="25" name="Obraz 24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49585"/>
            <a:stretch/>
          </p:blipFill>
          <p:spPr>
            <a:xfrm>
              <a:off x="5004048" y="3422684"/>
              <a:ext cx="684000" cy="1302460"/>
            </a:xfrm>
            <a:prstGeom prst="rect">
              <a:avLst/>
            </a:prstGeom>
          </p:spPr>
        </p:pic>
        <p:pic>
          <p:nvPicPr>
            <p:cNvPr id="26" name="Obraz 25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49585"/>
            <a:stretch/>
          </p:blipFill>
          <p:spPr>
            <a:xfrm rot="16200000">
              <a:off x="6203600" y="4101689"/>
              <a:ext cx="612000" cy="1165359"/>
            </a:xfrm>
            <a:prstGeom prst="rect">
              <a:avLst/>
            </a:prstGeom>
          </p:spPr>
        </p:pic>
        <p:pic>
          <p:nvPicPr>
            <p:cNvPr id="27" name="Obraz 26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49585"/>
            <a:stretch/>
          </p:blipFill>
          <p:spPr>
            <a:xfrm rot="5400000">
              <a:off x="6478823" y="2959479"/>
              <a:ext cx="720000" cy="1371010"/>
            </a:xfrm>
            <a:prstGeom prst="rect">
              <a:avLst/>
            </a:prstGeom>
          </p:spPr>
        </p:pic>
        <p:pic>
          <p:nvPicPr>
            <p:cNvPr id="28" name="Obraz 27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49585"/>
            <a:stretch/>
          </p:blipFill>
          <p:spPr>
            <a:xfrm rot="10800000">
              <a:off x="7314472" y="3879670"/>
              <a:ext cx="720000" cy="1371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42643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6E14C-C1CB-42FE-956B-01AC7071A8B6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67544" y="1220559"/>
            <a:ext cx="76275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indent="-1706563"/>
            <a:r>
              <a:rPr lang="pl-PL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Przypadek 2: modelowe pomieszczenie mieszkalne wyłożone w środku glazurą lub terakotą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0" y="2278800"/>
            <a:ext cx="4464000" cy="3319998"/>
          </a:xfrm>
          <a:prstGeom prst="rect">
            <a:avLst/>
          </a:prstGeom>
        </p:spPr>
      </p:pic>
      <p:cxnSp>
        <p:nvCxnSpPr>
          <p:cNvPr id="11" name="Łącznik prosty ze strzałką 10"/>
          <p:cNvCxnSpPr/>
          <p:nvPr/>
        </p:nvCxnSpPr>
        <p:spPr>
          <a:xfrm>
            <a:off x="4621057" y="5661248"/>
            <a:ext cx="3672000" cy="0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 flipH="1" flipV="1">
            <a:off x="4572000" y="3075623"/>
            <a:ext cx="0" cy="2484000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 flipV="1">
            <a:off x="4608444" y="2246909"/>
            <a:ext cx="755644" cy="742209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/>
        </p:nvSpPr>
        <p:spPr>
          <a:xfrm>
            <a:off x="4567456" y="2228650"/>
            <a:ext cx="5806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m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7008579" y="3301960"/>
            <a:ext cx="10791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grubość </a:t>
            </a:r>
          </a:p>
          <a:p>
            <a:pPr algn="ctr"/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płytki </a:t>
            </a:r>
          </a:p>
          <a:p>
            <a:pPr algn="ctr"/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16" name="Prostokąt 15"/>
          <p:cNvSpPr/>
          <p:nvPr/>
        </p:nvSpPr>
        <p:spPr>
          <a:xfrm>
            <a:off x="5512799" y="3414813"/>
            <a:ext cx="1212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gęstość </a:t>
            </a:r>
          </a:p>
          <a:p>
            <a:pPr algn="ctr">
              <a:spcAft>
                <a:spcPts val="0"/>
              </a:spcAft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2.6 g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pl-PL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5459696" y="4713369"/>
            <a:ext cx="20699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Tło 50 </a:t>
            </a:r>
            <a:r>
              <a:rPr lang="pl-P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nGy</a:t>
            </a:r>
            <a:r>
              <a:rPr lang="pl-P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pl-P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godz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  <p:grpSp>
        <p:nvGrpSpPr>
          <p:cNvPr id="18" name="Grupa 17"/>
          <p:cNvGrpSpPr/>
          <p:nvPr/>
        </p:nvGrpSpPr>
        <p:grpSpPr>
          <a:xfrm>
            <a:off x="5004048" y="3284984"/>
            <a:ext cx="3030424" cy="1965696"/>
            <a:chOff x="5004048" y="3284984"/>
            <a:chExt cx="3030424" cy="1965696"/>
          </a:xfrm>
        </p:grpSpPr>
        <p:pic>
          <p:nvPicPr>
            <p:cNvPr id="19" name="Obraz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49585"/>
            <a:stretch/>
          </p:blipFill>
          <p:spPr>
            <a:xfrm>
              <a:off x="5004048" y="3422684"/>
              <a:ext cx="684000" cy="1302460"/>
            </a:xfrm>
            <a:prstGeom prst="rect">
              <a:avLst/>
            </a:prstGeom>
          </p:spPr>
        </p:pic>
        <p:pic>
          <p:nvPicPr>
            <p:cNvPr id="20" name="Obraz 19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49585"/>
            <a:stretch/>
          </p:blipFill>
          <p:spPr>
            <a:xfrm rot="16200000">
              <a:off x="6203600" y="4101689"/>
              <a:ext cx="612000" cy="1165359"/>
            </a:xfrm>
            <a:prstGeom prst="rect">
              <a:avLst/>
            </a:prstGeom>
          </p:spPr>
        </p:pic>
        <p:pic>
          <p:nvPicPr>
            <p:cNvPr id="22" name="Obraz 21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49585"/>
            <a:stretch/>
          </p:blipFill>
          <p:spPr>
            <a:xfrm rot="5400000">
              <a:off x="6478823" y="2959479"/>
              <a:ext cx="720000" cy="1371010"/>
            </a:xfrm>
            <a:prstGeom prst="rect">
              <a:avLst/>
            </a:prstGeom>
          </p:spPr>
        </p:pic>
        <p:pic>
          <p:nvPicPr>
            <p:cNvPr id="23" name="Obraz 22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49585"/>
            <a:stretch/>
          </p:blipFill>
          <p:spPr>
            <a:xfrm rot="10800000">
              <a:off x="7314472" y="3879670"/>
              <a:ext cx="720000" cy="1371010"/>
            </a:xfrm>
            <a:prstGeom prst="rect">
              <a:avLst/>
            </a:prstGeom>
          </p:spPr>
        </p:pic>
      </p:grpSp>
      <p:sp>
        <p:nvSpPr>
          <p:cNvPr id="24" name="Prostokąt 23"/>
          <p:cNvSpPr/>
          <p:nvPr/>
        </p:nvSpPr>
        <p:spPr>
          <a:xfrm>
            <a:off x="151301" y="3235042"/>
            <a:ext cx="42499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Współczynnik konwersji: 0.7 </a:t>
            </a:r>
            <a:r>
              <a:rPr lang="pl-P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Gy-1</a:t>
            </a:r>
          </a:p>
        </p:txBody>
      </p:sp>
      <p:cxnSp>
        <p:nvCxnSpPr>
          <p:cNvPr id="25" name="Łącznik prosty ze strzałką 24"/>
          <p:cNvCxnSpPr/>
          <p:nvPr/>
        </p:nvCxnSpPr>
        <p:spPr>
          <a:xfrm flipH="1" flipV="1">
            <a:off x="4572000" y="3075623"/>
            <a:ext cx="0" cy="2484000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rostokąt 25"/>
          <p:cNvSpPr/>
          <p:nvPr/>
        </p:nvSpPr>
        <p:spPr>
          <a:xfrm>
            <a:off x="3864627" y="3948291"/>
            <a:ext cx="7793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2.8 m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82072" y="2298938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Czas ekspozycji 7000 godzin  (0.8 roku)</a:t>
            </a:r>
          </a:p>
        </p:txBody>
      </p:sp>
      <p:sp>
        <p:nvSpPr>
          <p:cNvPr id="28" name="Prostokąt 27"/>
          <p:cNvSpPr/>
          <p:nvPr/>
        </p:nvSpPr>
        <p:spPr>
          <a:xfrm>
            <a:off x="278012" y="4581128"/>
            <a:ext cx="38631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Radon </a:t>
            </a:r>
            <a:r>
              <a:rPr lang="pl-PL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222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Rn</a:t>
            </a:r>
          </a:p>
          <a:p>
            <a:pPr>
              <a:spcAft>
                <a:spcPts val="0"/>
              </a:spcAft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Wentylacja: 1 wymiana na godzinę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863600" y="-46772"/>
            <a:ext cx="824440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2400" b="0" dirty="0"/>
              <a:t>NARAŻENIE CZŁOWIEKA NA NAPROMIENIENIE UKŁADU ODDECHOWEGO RADONEM I PRODUKTAMI ROZPADU RADONU</a:t>
            </a:r>
          </a:p>
        </p:txBody>
      </p:sp>
    </p:spTree>
    <p:extLst>
      <p:ext uri="{BB962C8B-B14F-4D97-AF65-F5344CB8AC3E}">
        <p14:creationId xmlns:p14="http://schemas.microsoft.com/office/powerpoint/2010/main" val="6496239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6E14C-C1CB-42FE-956B-01AC7071A8B6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1043608" y="1268760"/>
            <a:ext cx="7368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dokładne wartości stężeń poszczególnych radionuklidów  skutkujące dawką 1 </a:t>
            </a:r>
            <a:r>
              <a:rPr lang="pl-PL" sz="24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mSv</a:t>
            </a:r>
            <a:r>
              <a:rPr lang="pl-PL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rok</a:t>
            </a:r>
            <a:r>
              <a:rPr lang="pl-PL" sz="2400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-1</a:t>
            </a:r>
            <a:r>
              <a:rPr lang="pl-PL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od każdego radionuklidu</a:t>
            </a:r>
            <a:endParaRPr lang="en-US" sz="2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539750" y="314112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alt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1" name="Tabel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807756"/>
              </p:ext>
            </p:extLst>
          </p:nvPr>
        </p:nvGraphicFramePr>
        <p:xfrm>
          <a:off x="539750" y="2132856"/>
          <a:ext cx="8370754" cy="2468880"/>
        </p:xfrm>
        <a:graphic>
          <a:graphicData uri="http://schemas.openxmlformats.org/drawingml/2006/table">
            <a:tbl>
              <a:tblPr firstRow="1" firstCol="1" bandRow="1"/>
              <a:tblGrid>
                <a:gridCol w="3384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2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2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Model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 b="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226</a:t>
                      </a:r>
                      <a:r>
                        <a:rPr lang="pl-PL" sz="2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 b="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r>
                        <a:rPr lang="pl-PL" sz="2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 b="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pl-PL" sz="2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Przypadek 1: modelowe pomieszczenie mieszkalne zbudowane z betonu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276 </a:t>
                      </a:r>
                      <a:r>
                        <a:rPr lang="pl-PL" sz="20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itchFamily="18" charset="0"/>
                          <a:cs typeface="Arial" pitchFamily="34" charset="0"/>
                        </a:rPr>
                        <a:t>Bq</a:t>
                      </a:r>
                      <a:r>
                        <a:rPr lang="pl-PL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itchFamily="18" charset="0"/>
                          <a:cs typeface="Arial" pitchFamily="34" charset="0"/>
                        </a:rPr>
                        <a:t> kg</a:t>
                      </a:r>
                      <a:r>
                        <a:rPr lang="pl-PL" sz="2000" baseline="30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itchFamily="18" charset="0"/>
                          <a:cs typeface="Arial" pitchFamily="34" charset="0"/>
                        </a:rPr>
                        <a:t>-1</a:t>
                      </a:r>
                      <a:r>
                        <a:rPr lang="pl-PL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  <a:endParaRPr lang="pl-PL" sz="2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231 </a:t>
                      </a:r>
                      <a:r>
                        <a:rPr lang="pl-PL" sz="20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itchFamily="18" charset="0"/>
                          <a:cs typeface="Arial" pitchFamily="34" charset="0"/>
                        </a:rPr>
                        <a:t>Bq</a:t>
                      </a:r>
                      <a:r>
                        <a:rPr lang="pl-PL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itchFamily="18" charset="0"/>
                          <a:cs typeface="Arial" pitchFamily="34" charset="0"/>
                        </a:rPr>
                        <a:t> kg</a:t>
                      </a:r>
                      <a:r>
                        <a:rPr lang="pl-PL" sz="2000" baseline="30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itchFamily="18" charset="0"/>
                          <a:cs typeface="Arial" pitchFamily="34" charset="0"/>
                        </a:rPr>
                        <a:t>-1</a:t>
                      </a:r>
                      <a:endParaRPr lang="pl-PL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3176 </a:t>
                      </a:r>
                      <a:r>
                        <a:rPr lang="pl-PL" sz="2000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itchFamily="18" charset="0"/>
                          <a:cs typeface="Arial" pitchFamily="34" charset="0"/>
                        </a:rPr>
                        <a:t>Bq</a:t>
                      </a:r>
                      <a:r>
                        <a:rPr lang="pl-PL" sz="20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itchFamily="18" charset="0"/>
                          <a:cs typeface="Arial" pitchFamily="34" charset="0"/>
                        </a:rPr>
                        <a:t> kg</a:t>
                      </a:r>
                      <a:r>
                        <a:rPr lang="pl-PL" sz="2000" kern="1200" baseline="30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itchFamily="18" charset="0"/>
                          <a:cs typeface="Arial" pitchFamily="34" charset="0"/>
                        </a:rPr>
                        <a:t>-1</a:t>
                      </a:r>
                      <a:endParaRPr lang="pl-PL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Przypadek 2: modelowe pomieszczenie mieszkalne wyłożone w środku glazurą lub terakotą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1702 </a:t>
                      </a:r>
                      <a:r>
                        <a:rPr lang="pl-PL" sz="20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itchFamily="18" charset="0"/>
                          <a:cs typeface="Arial" pitchFamily="34" charset="0"/>
                        </a:rPr>
                        <a:t>Bq</a:t>
                      </a:r>
                      <a:r>
                        <a:rPr lang="pl-PL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itchFamily="18" charset="0"/>
                          <a:cs typeface="Arial" pitchFamily="34" charset="0"/>
                        </a:rPr>
                        <a:t> kg</a:t>
                      </a:r>
                      <a:r>
                        <a:rPr lang="pl-PL" sz="2000" baseline="30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itchFamily="18" charset="0"/>
                          <a:cs typeface="Arial" pitchFamily="34" charset="0"/>
                        </a:rPr>
                        <a:t>-1</a:t>
                      </a:r>
                      <a:r>
                        <a:rPr lang="pl-PL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 6</a:t>
                      </a:r>
                      <a:endParaRPr lang="pl-PL" sz="2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1458 </a:t>
                      </a:r>
                      <a:r>
                        <a:rPr lang="pl-PL" sz="20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itchFamily="18" charset="0"/>
                          <a:cs typeface="Arial" pitchFamily="34" charset="0"/>
                        </a:rPr>
                        <a:t>Bq</a:t>
                      </a:r>
                      <a:r>
                        <a:rPr lang="pl-PL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itchFamily="18" charset="0"/>
                          <a:cs typeface="Arial" pitchFamily="34" charset="0"/>
                        </a:rPr>
                        <a:t> kg</a:t>
                      </a:r>
                      <a:r>
                        <a:rPr lang="pl-PL" sz="2000" baseline="30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itchFamily="18" charset="0"/>
                          <a:cs typeface="Arial" pitchFamily="34" charset="0"/>
                        </a:rPr>
                        <a:t>-1</a:t>
                      </a:r>
                      <a:r>
                        <a:rPr lang="pl-PL" sz="20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 6</a:t>
                      </a:r>
                      <a:endParaRPr lang="pl-PL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21259 </a:t>
                      </a:r>
                      <a:r>
                        <a:rPr lang="pl-PL" sz="2000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itchFamily="18" charset="0"/>
                          <a:cs typeface="Arial" pitchFamily="34" charset="0"/>
                        </a:rPr>
                        <a:t>Bq</a:t>
                      </a:r>
                      <a:r>
                        <a:rPr lang="pl-PL" sz="20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itchFamily="18" charset="0"/>
                          <a:cs typeface="Arial" pitchFamily="34" charset="0"/>
                        </a:rPr>
                        <a:t> kg</a:t>
                      </a:r>
                      <a:r>
                        <a:rPr lang="pl-PL" sz="2000" kern="1200" baseline="30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itchFamily="18" charset="0"/>
                          <a:cs typeface="Arial" pitchFamily="34" charset="0"/>
                        </a:rPr>
                        <a:t>-1</a:t>
                      </a:r>
                      <a:endParaRPr lang="pl-PL" sz="2000" kern="1200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 6</a:t>
                      </a:r>
                      <a:endParaRPr lang="pl-PL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2" name="Prostokąt 31"/>
          <p:cNvSpPr/>
          <p:nvPr/>
        </p:nvSpPr>
        <p:spPr>
          <a:xfrm>
            <a:off x="395536" y="4797152"/>
            <a:ext cx="842493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pl-PL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dokładne obliczone wartości stężeń zaokrąglono do najbliższej wartości 100 otrzymując: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pl-PL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226</a:t>
            </a:r>
            <a:r>
              <a:rPr lang="pl-PL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 (276 </a:t>
            </a:r>
            <a:r>
              <a:rPr lang="pl-PL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</a:t>
            </a:r>
            <a:r>
              <a:rPr lang="pl-PL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300 </a:t>
            </a:r>
            <a:r>
              <a:rPr lang="pl-PL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Bq</a:t>
            </a: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kg</a:t>
            </a:r>
            <a:r>
              <a:rPr lang="pl-PL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pl-PL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  </a:t>
            </a:r>
            <a:r>
              <a:rPr lang="pl-PL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232</a:t>
            </a:r>
            <a:r>
              <a:rPr lang="pl-PL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 (231 </a:t>
            </a:r>
            <a:r>
              <a:rPr lang="pl-PL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</a:t>
            </a:r>
            <a:r>
              <a:rPr lang="pl-PL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lang="pl-PL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Bq</a:t>
            </a: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kg</a:t>
            </a:r>
            <a:r>
              <a:rPr lang="pl-PL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pl-PL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pl-PL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pl-PL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(3176  </a:t>
            </a:r>
            <a:r>
              <a:rPr lang="pl-PL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</a:t>
            </a:r>
            <a:r>
              <a:rPr lang="pl-PL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3000 </a:t>
            </a:r>
            <a:r>
              <a:rPr lang="pl-PL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Bq</a:t>
            </a: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kg</a:t>
            </a:r>
            <a:r>
              <a:rPr lang="pl-PL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pl-PL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63600" y="-46772"/>
            <a:ext cx="824440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2400" b="0" dirty="0"/>
              <a:t>NARAŻENIE CZŁOWIEKA NA NAPROMIENIENIE UKŁADU ODDECHOWEGO RADONEM I PRODUKTAMI ROZPADU RADONU</a:t>
            </a:r>
          </a:p>
        </p:txBody>
      </p:sp>
    </p:spTree>
    <p:extLst>
      <p:ext uri="{BB962C8B-B14F-4D97-AF65-F5344CB8AC3E}">
        <p14:creationId xmlns:p14="http://schemas.microsoft.com/office/powerpoint/2010/main" val="23928954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64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hart 3"/>
          <p:cNvGraphicFramePr>
            <a:graphicFrameLocks/>
          </p:cNvGraphicFramePr>
          <p:nvPr/>
        </p:nvGraphicFramePr>
        <p:xfrm>
          <a:off x="0" y="0"/>
          <a:ext cx="9144000" cy="6357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755576" y="4005064"/>
            <a:ext cx="68042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pl-PL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SKAŻENIA WEWNĘTRZNE </a:t>
            </a:r>
          </a:p>
          <a:p>
            <a:r>
              <a:rPr lang="pl-PL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INKORPORACJA PIERWIASTKÓW PROMIENIOTWÓRCZYCH POCHODZENIA NATURALNEGO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65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Group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021029"/>
              </p:ext>
            </p:extLst>
          </p:nvPr>
        </p:nvGraphicFramePr>
        <p:xfrm>
          <a:off x="142872" y="2080581"/>
          <a:ext cx="8786846" cy="4156731"/>
        </p:xfrm>
        <a:graphic>
          <a:graphicData uri="http://schemas.openxmlformats.org/drawingml/2006/table">
            <a:tbl>
              <a:tblPr/>
              <a:tblGrid>
                <a:gridCol w="2357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7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7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7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7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62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miejsce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pl-PL" sz="2400" b="1" baseline="300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cs typeface="+mn-cs"/>
                        </a:rPr>
                        <a:t>226</a:t>
                      </a:r>
                      <a:r>
                        <a:rPr lang="pl-PL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cs typeface="+mn-cs"/>
                        </a:rPr>
                        <a:t> Ra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pl-PL" sz="2400" b="1" baseline="300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210</a:t>
                      </a:r>
                      <a:r>
                        <a:rPr lang="pl-PL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Pb</a:t>
                      </a:r>
                      <a:endParaRPr lang="pl-PL" sz="2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l-PL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cs typeface="+mn-cs"/>
                        </a:rPr>
                        <a:t> </a:t>
                      </a:r>
                      <a:r>
                        <a:rPr lang="pl-PL" sz="2400" b="1" baseline="300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210</a:t>
                      </a:r>
                      <a:r>
                        <a:rPr lang="pl-PL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Po</a:t>
                      </a:r>
                      <a:endParaRPr kumimoji="0" lang="pl-PL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l-PL" sz="2400" b="1" baseline="300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210</a:t>
                      </a:r>
                      <a:r>
                        <a:rPr lang="pl-PL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Po/</a:t>
                      </a:r>
                      <a:r>
                        <a:rPr lang="pl-PL" sz="2400" b="1" baseline="300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210</a:t>
                      </a:r>
                      <a:r>
                        <a:rPr lang="pl-PL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Pb</a:t>
                      </a:r>
                      <a:endParaRPr kumimoji="0" lang="pl-PL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Suwałki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102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68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0.7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Warszawa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49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139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0.8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Słupsk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51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174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Białystok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52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0.9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Nowe Miasto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55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0.9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Średnia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52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  <a:sym typeface="Symbol"/>
                        </a:rPr>
                        <a:t> 1</a:t>
                      </a:r>
                      <a:endParaRPr kumimoji="0" lang="pl-PL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6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 w="3175"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Roczne wniknięcie w Bq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800" b="1" i="0" u="none" strike="noStrike" cap="none" normalizeH="0" baseline="0" dirty="0">
                          <a:ln w="3175"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800" b="1" i="0" u="none" strike="noStrike" cap="none" normalizeH="0" baseline="0" dirty="0">
                          <a:ln w="3175"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800" b="1" i="0" u="none" strike="noStrike" cap="none" normalizeH="0" baseline="0" dirty="0">
                          <a:ln w="3175"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44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800" b="1" i="0" u="none" strike="noStrike" cap="none" normalizeH="0" baseline="0" dirty="0">
                        <a:ln w="3175"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107504" y="846402"/>
            <a:ext cx="8858312" cy="1214446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defRPr/>
            </a:pPr>
            <a:r>
              <a:rPr lang="pl-P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Średnie dzienne wniknięcia </a:t>
            </a:r>
            <a:r>
              <a:rPr lang="pl-PL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226</a:t>
            </a:r>
            <a:r>
              <a:rPr lang="pl-P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Ra, </a:t>
            </a:r>
            <a:r>
              <a:rPr lang="pl-PL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210</a:t>
            </a:r>
            <a:r>
              <a:rPr lang="pl-P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Pb i </a:t>
            </a:r>
            <a:r>
              <a:rPr lang="pl-PL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210</a:t>
            </a:r>
            <a:r>
              <a:rPr lang="pl-P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 (</a:t>
            </a:r>
            <a:r>
              <a:rPr lang="pl-P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mBq</a:t>
            </a:r>
            <a:r>
              <a:rPr lang="pl-P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 oraz stosunek  </a:t>
            </a:r>
            <a:r>
              <a:rPr lang="pl-PL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210</a:t>
            </a:r>
            <a:r>
              <a:rPr lang="pl-P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Po/</a:t>
            </a:r>
            <a:r>
              <a:rPr lang="pl-PL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210</a:t>
            </a:r>
            <a:r>
              <a:rPr lang="pl-P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Pb  dla niektórych obszarów Polski</a:t>
            </a:r>
            <a:endParaRPr lang="pl-PL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02363" y="0"/>
            <a:ext cx="8027355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/>
            <a:r>
              <a:rPr lang="pl-PL" sz="2400" b="0" dirty="0"/>
              <a:t>NARAŻENIE WEWNĘTRZNE CZŁOWIEKA OD RADIONUKLIDÓW WNIKAJĄCYCH DO ORGANIZMU Z POŻYWIENIEM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66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330069"/>
              </p:ext>
            </p:extLst>
          </p:nvPr>
        </p:nvGraphicFramePr>
        <p:xfrm>
          <a:off x="827584" y="1737319"/>
          <a:ext cx="7777485" cy="4572001"/>
        </p:xfrm>
        <a:graphic>
          <a:graphicData uri="http://schemas.openxmlformats.org/drawingml/2006/table">
            <a:tbl>
              <a:tblPr/>
              <a:tblGrid>
                <a:gridCol w="1681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0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0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06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06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07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07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07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07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KRAJ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238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234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230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Th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232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Th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228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Th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226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Ra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210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Pb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210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Po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Franklin Gothic Demi" pitchFamily="34" charset="0"/>
                        </a:rPr>
                        <a:t>Polska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33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Franklin Gothic Demi" pitchFamily="34" charset="0"/>
                        </a:rPr>
                        <a:t>6.12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33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Franklin Gothic Demi" pitchFamily="34" charset="0"/>
                        </a:rPr>
                        <a:t>8.37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33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Franklin Gothic Demi" pitchFamily="34" charset="0"/>
                        </a:rPr>
                        <a:t>2.47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33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Franklin Gothic Demi" pitchFamily="34" charset="0"/>
                        </a:rPr>
                        <a:t>1.09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33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Franklin Gothic Demi" pitchFamily="34" charset="0"/>
                        </a:rPr>
                        <a:t>4.92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33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Franklin Gothic Demi" pitchFamily="34" charset="0"/>
                        </a:rPr>
                        <a:t>18.7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33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Franklin Gothic Demi" pitchFamily="34" charset="0"/>
                        </a:rPr>
                        <a:t>43.4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33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Franklin Gothic Demi" pitchFamily="34" charset="0"/>
                        </a:rPr>
                        <a:t>44.0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33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Franklin Gothic Demi" pitchFamily="34" charset="0"/>
                        </a:rPr>
                        <a:t>USA, New York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5.81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6.68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2.28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1.52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18.9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Franklin Gothic Demi" pitchFamily="34" charset="0"/>
                        </a:rPr>
                        <a:t>USA, Chicago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29.2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21.9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25.6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Franklin Gothic Demi" pitchFamily="34" charset="0"/>
                        </a:rPr>
                        <a:t>Włochy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Franklin Gothic Demi" pitchFamily="34" charset="0"/>
                        </a:rPr>
                        <a:t>18.9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Franklin Gothic Demi" pitchFamily="34" charset="0"/>
                        </a:rPr>
                        <a:t>Japonia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5.66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0.81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9.13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73.1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219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Franklin Gothic Demi" pitchFamily="34" charset="0"/>
                        </a:rPr>
                        <a:t>UK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Franklin Gothic Demi" pitchFamily="34" charset="0"/>
                        </a:rPr>
                        <a:t>10.9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Franklin Gothic Demi" pitchFamily="34" charset="0"/>
                        </a:rPr>
                        <a:t>30.0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Franklin Gothic Demi" pitchFamily="34" charset="0"/>
                        </a:rPr>
                        <a:t>28.5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Franklin Gothic Demi" pitchFamily="34" charset="0"/>
                        </a:rPr>
                        <a:t>Portugalia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Franklin Gothic Dem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Franklin Gothic Demi" pitchFamily="34" charset="0"/>
                        </a:rPr>
                        <a:t>172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Franklin Gothic Demi" pitchFamily="34" charset="0"/>
                        </a:rPr>
                        <a:t>438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Franklin Gothic Demi" pitchFamily="34" charset="0"/>
                          <a:ea typeface="+mn-ea"/>
                          <a:cs typeface="+mn-cs"/>
                        </a:rPr>
                        <a:t>UNSCEAR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ea typeface="+mn-ea"/>
                          <a:cs typeface="+mn-cs"/>
                        </a:rPr>
                        <a:t>5.7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ea typeface="+mn-ea"/>
                          <a:cs typeface="+mn-cs"/>
                        </a:rPr>
                        <a:t>5.7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ea typeface="+mn-ea"/>
                          <a:cs typeface="+mn-cs"/>
                        </a:rPr>
                        <a:t>1.7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ea typeface="+mn-ea"/>
                          <a:cs typeface="+mn-cs"/>
                        </a:rPr>
                        <a:t>3.0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ea typeface="+mn-ea"/>
                          <a:cs typeface="+mn-cs"/>
                        </a:rPr>
                        <a:t>63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11662" y="982469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ŚREDNIE ROCZNE WNIKNIĘCIA IZOTOPÓW URANU I TORU ORAZ </a:t>
            </a:r>
            <a:r>
              <a:rPr lang="pl-PL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226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Ra, </a:t>
            </a:r>
            <a:r>
              <a:rPr lang="pl-PL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210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Pb i  </a:t>
            </a:r>
            <a:r>
              <a:rPr lang="pl-PL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210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Po W POLSCE I W INNYCH KRAJACH [Bq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Symbol" pitchFamily="18" charset="2"/>
              </a:rPr>
              <a:t>rok</a:t>
            </a:r>
            <a:r>
              <a:rPr lang="pl-PL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-1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]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02363" y="0"/>
            <a:ext cx="8027355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/>
            <a:r>
              <a:rPr lang="pl-PL" sz="2400" b="0" dirty="0"/>
              <a:t>NARAŻENIE WEWNĘTRZNE CZŁOWIEKA OD RADIONUKLIDÓW WNIKAJĄCYCH DO ORGANIZMU Z POŻYWIENIEM</a:t>
            </a:r>
          </a:p>
        </p:txBody>
      </p:sp>
      <p:sp>
        <p:nvSpPr>
          <p:cNvPr id="2" name="Owal 1"/>
          <p:cNvSpPr/>
          <p:nvPr/>
        </p:nvSpPr>
        <p:spPr>
          <a:xfrm>
            <a:off x="7740352" y="4293096"/>
            <a:ext cx="693186" cy="575992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/>
          <p:cNvSpPr/>
          <p:nvPr/>
        </p:nvSpPr>
        <p:spPr>
          <a:xfrm>
            <a:off x="7836483" y="5300083"/>
            <a:ext cx="693186" cy="575992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67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90661" y="1412776"/>
            <a:ext cx="75390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ROCZNE DAWKI SKUTECZNE OD WNIKNIĘĆ NATURALNYCH RADIONUKLIDOW W POLSCE</a:t>
            </a:r>
          </a:p>
          <a:p>
            <a:pPr algn="ctr"/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[</a:t>
            </a:r>
            <a:r>
              <a:rPr lang="pl-PL" sz="2000" dirty="0" err="1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Sv</a:t>
            </a:r>
            <a:r>
              <a:rPr lang="pl-PL" sz="20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]</a:t>
            </a:r>
          </a:p>
        </p:txBody>
      </p:sp>
      <p:graphicFrame>
        <p:nvGraphicFramePr>
          <p:cNvPr id="6" name="Group 2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790035"/>
              </p:ext>
            </p:extLst>
          </p:nvPr>
        </p:nvGraphicFramePr>
        <p:xfrm>
          <a:off x="539552" y="2924944"/>
          <a:ext cx="8467476" cy="1451208"/>
        </p:xfrm>
        <a:graphic>
          <a:graphicData uri="http://schemas.openxmlformats.org/drawingml/2006/table">
            <a:tbl>
              <a:tblPr/>
              <a:tblGrid>
                <a:gridCol w="108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75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41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45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72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793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238, 234</a:t>
                      </a: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U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232,232,228</a:t>
                      </a: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Th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226</a:t>
                      </a: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Ra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210</a:t>
                      </a: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Pb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210</a:t>
                      </a: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Po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SUMA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40</a:t>
                      </a: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pitchFamily="34" charset="0"/>
                        </a:rPr>
                        <a:t>DAWKA CAŁKOWITA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Franklin Gothic Demi" pitchFamily="34" charset="0"/>
                        </a:rPr>
                        <a:t>0.70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Franklin Gothic Demi" pitchFamily="34" charset="0"/>
                        </a:rPr>
                        <a:t>1.12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Franklin Gothic Demi" pitchFamily="34" charset="0"/>
                        </a:rPr>
                        <a:t>5.24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Franklin Gothic Demi" pitchFamily="34" charset="0"/>
                        </a:rPr>
                        <a:t>30.4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Franklin Gothic Demi" pitchFamily="34" charset="0"/>
                        </a:rPr>
                        <a:t>52.8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Franklin Gothic Demi" pitchFamily="34" charset="0"/>
                        </a:rPr>
                        <a:t>90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Franklin Gothic Demi" pitchFamily="34" charset="0"/>
                        </a:rPr>
                        <a:t>180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Franklin Gothic Demi" pitchFamily="34" charset="0"/>
                        </a:rPr>
                        <a:t>270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02363" y="0"/>
            <a:ext cx="8027355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/>
            <a:r>
              <a:rPr lang="pl-PL" sz="2400" b="0" dirty="0"/>
              <a:t>NARAŻENIE WEWNĘTRZNE CZŁOWIEKA OD RADIONUKLIDÓW WNIKAJĄCYCH DO ORGANIZMU Z POŻYWIENIEM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68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hart 3"/>
          <p:cNvGraphicFramePr>
            <a:graphicFrameLocks/>
          </p:cNvGraphicFramePr>
          <p:nvPr/>
        </p:nvGraphicFramePr>
        <p:xfrm>
          <a:off x="0" y="0"/>
          <a:ext cx="9144000" cy="6357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69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hart 3"/>
          <p:cNvGraphicFramePr>
            <a:graphicFrameLocks/>
          </p:cNvGraphicFramePr>
          <p:nvPr/>
        </p:nvGraphicFramePr>
        <p:xfrm>
          <a:off x="0" y="0"/>
          <a:ext cx="9144000" cy="6357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 bwMode="auto">
          <a:xfrm>
            <a:off x="1079624" y="1196752"/>
            <a:ext cx="180000" cy="4104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879494" y="1196752"/>
            <a:ext cx="7776864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indent="-628650" fontAlgn="base"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pl-PL" sz="280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System ochrony radiologicznej:</a:t>
            </a:r>
          </a:p>
          <a:p>
            <a:pPr marL="714375" indent="-628650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Pct val="150000"/>
              <a:buFont typeface="Wingdings" pitchFamily="2" charset="2"/>
              <a:buChar char="§"/>
            </a:pPr>
            <a:r>
              <a:rPr lang="pl-PL" sz="2400" dirty="0">
                <a:ln w="11430"/>
                <a:solidFill>
                  <a:srgbClr val="0000D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zapobieganie lub  ograniczanie szkodliwych skutków działania promieniowania jonizującego na człowieka i środowisko</a:t>
            </a:r>
          </a:p>
          <a:p>
            <a:pPr marL="1000125" lvl="2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Pct val="150000"/>
            </a:pPr>
            <a:r>
              <a:rPr lang="pl-PL" sz="2000" i="1" dirty="0">
                <a:ln w="11430"/>
                <a:solidFill>
                  <a:srgbClr val="0000D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(Kultura bezpieczeństwa  przy użytkowaniu źródeł promieniotwórczych)</a:t>
            </a:r>
          </a:p>
          <a:p>
            <a:pPr marL="1169988" lvl="1" indent="-361950" fontAlgn="base">
              <a:spcBef>
                <a:spcPct val="0"/>
              </a:spcBef>
              <a:spcAft>
                <a:spcPct val="0"/>
              </a:spcAft>
              <a:buClr>
                <a:srgbClr val="3366FF"/>
              </a:buClr>
              <a:buSzPct val="150000"/>
              <a:buFont typeface="Arial" pitchFamily="34" charset="0"/>
              <a:buChar char="•"/>
            </a:pPr>
            <a:r>
              <a:rPr lang="pl-PL" sz="2200" dirty="0">
                <a:ln w="11430"/>
                <a:solidFill>
                  <a:srgbClr val="0000D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energetyka jądrowa</a:t>
            </a:r>
          </a:p>
          <a:p>
            <a:pPr marL="1169988" lvl="1" indent="-361950" fontAlgn="base">
              <a:spcBef>
                <a:spcPct val="0"/>
              </a:spcBef>
              <a:spcAft>
                <a:spcPct val="0"/>
              </a:spcAft>
              <a:buClr>
                <a:srgbClr val="3366FF"/>
              </a:buClr>
              <a:buSzPct val="150000"/>
              <a:buFont typeface="Arial" pitchFamily="34" charset="0"/>
              <a:buChar char="•"/>
            </a:pPr>
            <a:r>
              <a:rPr lang="pl-PL" sz="2200" dirty="0">
                <a:ln w="11430"/>
                <a:solidFill>
                  <a:srgbClr val="0000D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przemysł</a:t>
            </a:r>
          </a:p>
          <a:p>
            <a:pPr marL="1169988" lvl="1" indent="-361950" fontAlgn="base">
              <a:spcBef>
                <a:spcPct val="0"/>
              </a:spcBef>
              <a:spcAft>
                <a:spcPct val="0"/>
              </a:spcAft>
              <a:buClr>
                <a:srgbClr val="3366FF"/>
              </a:buClr>
              <a:buSzPct val="150000"/>
              <a:buFont typeface="Arial" pitchFamily="34" charset="0"/>
              <a:buChar char="•"/>
            </a:pPr>
            <a:r>
              <a:rPr lang="pl-PL" sz="2200" dirty="0">
                <a:ln w="11430"/>
                <a:solidFill>
                  <a:srgbClr val="0000D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medycyna</a:t>
            </a:r>
          </a:p>
          <a:p>
            <a:pPr marL="1171575" lvl="1" indent="-363538" fontAlgn="base">
              <a:spcBef>
                <a:spcPct val="0"/>
              </a:spcBef>
              <a:spcAft>
                <a:spcPct val="0"/>
              </a:spcAft>
              <a:buClr>
                <a:srgbClr val="3366FF"/>
              </a:buClr>
              <a:buSzPct val="150000"/>
              <a:buFont typeface="Arial" pitchFamily="34" charset="0"/>
              <a:buChar char="•"/>
            </a:pPr>
            <a:r>
              <a:rPr lang="pl-PL" sz="2200" dirty="0">
                <a:ln w="11430"/>
                <a:solidFill>
                  <a:srgbClr val="0000D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technika</a:t>
            </a:r>
          </a:p>
          <a:p>
            <a:pPr marL="1171575" lvl="1" indent="-363538" fontAlgn="base">
              <a:spcBef>
                <a:spcPct val="0"/>
              </a:spcBef>
              <a:spcAft>
                <a:spcPct val="0"/>
              </a:spcAft>
              <a:buClr>
                <a:srgbClr val="3366FF"/>
              </a:buClr>
              <a:buSzPct val="150000"/>
              <a:buFont typeface="Arial" pitchFamily="34" charset="0"/>
              <a:buChar char="•"/>
            </a:pPr>
            <a:r>
              <a:rPr lang="pl-PL" sz="2200" dirty="0">
                <a:ln w="11430"/>
                <a:solidFill>
                  <a:srgbClr val="0000D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badania naukowe</a:t>
            </a:r>
          </a:p>
        </p:txBody>
      </p:sp>
      <p:sp>
        <p:nvSpPr>
          <p:cNvPr id="2" name="Prostokąt 1"/>
          <p:cNvSpPr/>
          <p:nvPr/>
        </p:nvSpPr>
        <p:spPr>
          <a:xfrm>
            <a:off x="1258634" y="44624"/>
            <a:ext cx="5977662" cy="82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pl-PL" sz="4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OCHRONA RADIOLOGICZNA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7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54894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70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hart 3"/>
          <p:cNvGraphicFramePr>
            <a:graphicFrameLocks/>
          </p:cNvGraphicFramePr>
          <p:nvPr/>
        </p:nvGraphicFramePr>
        <p:xfrm>
          <a:off x="0" y="0"/>
          <a:ext cx="9144000" cy="6357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71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hart 3"/>
          <p:cNvGraphicFramePr>
            <a:graphicFrameLocks/>
          </p:cNvGraphicFramePr>
          <p:nvPr/>
        </p:nvGraphicFramePr>
        <p:xfrm>
          <a:off x="0" y="0"/>
          <a:ext cx="9144000" cy="6357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72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475656" y="1700808"/>
            <a:ext cx="6881988" cy="428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 anchorCtr="0"/>
          <a:lstStyle/>
          <a:p>
            <a:pPr indent="-457200">
              <a:spcBef>
                <a:spcPct val="50000"/>
              </a:spcBef>
              <a:buFontTx/>
              <a:buAutoNum type="arabicPeriod"/>
              <a:defRPr/>
            </a:pPr>
            <a:r>
              <a:rPr lang="pl-PL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WYBUCHY JĄDROWE</a:t>
            </a:r>
          </a:p>
          <a:p>
            <a:pPr indent="-457200">
              <a:spcBef>
                <a:spcPct val="50000"/>
              </a:spcBef>
              <a:buFontTx/>
              <a:buAutoNum type="arabicPeriod"/>
              <a:defRPr/>
            </a:pPr>
            <a:r>
              <a:rPr lang="pl-PL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ELEKTROWNIE JĄDROWE</a:t>
            </a:r>
          </a:p>
          <a:p>
            <a:pPr marL="914400" lvl="3" indent="-457200">
              <a:spcBef>
                <a:spcPct val="50000"/>
              </a:spcBef>
              <a:buFontTx/>
              <a:buChar char="•"/>
              <a:defRPr/>
            </a:pPr>
            <a:r>
              <a:rPr lang="pl-PL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NORMALNA EXPLOATACJA</a:t>
            </a:r>
          </a:p>
          <a:p>
            <a:pPr marL="914400" lvl="3" indent="-457200">
              <a:spcBef>
                <a:spcPct val="50000"/>
              </a:spcBef>
              <a:buFontTx/>
              <a:buChar char="•"/>
              <a:defRPr/>
            </a:pPr>
            <a:r>
              <a:rPr lang="pl-PL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AWARIE JĄDROWE</a:t>
            </a:r>
          </a:p>
          <a:p>
            <a:pPr indent="-457200">
              <a:spcBef>
                <a:spcPct val="50000"/>
              </a:spcBef>
              <a:buFontTx/>
              <a:buAutoNum type="arabicPeriod"/>
              <a:defRPr/>
            </a:pPr>
            <a:r>
              <a:rPr lang="pl-PL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PRZERÓB PALIWA JĄDROWEGO</a:t>
            </a:r>
          </a:p>
          <a:p>
            <a:pPr indent="-457200">
              <a:spcBef>
                <a:spcPct val="50000"/>
              </a:spcBef>
              <a:buFontTx/>
              <a:buAutoNum type="arabicPeriod"/>
              <a:defRPr/>
            </a:pPr>
            <a:r>
              <a:rPr lang="pl-PL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ZAKŁADY STOSUJĄCE RADIONUKLIDY DO CELÓW 	MEDYCZNYCH, BADAŃ NAUKOWYCH</a:t>
            </a:r>
          </a:p>
          <a:p>
            <a:pPr indent="-457200">
              <a:spcBef>
                <a:spcPct val="50000"/>
              </a:spcBef>
              <a:buFontTx/>
              <a:buAutoNum type="arabicPeriod"/>
              <a:defRPr/>
            </a:pPr>
            <a:r>
              <a:rPr lang="pl-PL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ARTYKUŁY CODZIENNEGO UŻYTKU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90600" y="1012708"/>
            <a:ext cx="8153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sz="28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ŹRÓDŁA UWOLNIEŃ DO ŚRODOWISKA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592" y="220578"/>
            <a:ext cx="7774093" cy="4315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/>
            <a:r>
              <a:rPr lang="pl-PL" sz="3200" b="0" dirty="0"/>
              <a:t>RADIONUKLIDY SZTUCZNEGO POCHODZENIA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73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441729"/>
              </p:ext>
            </p:extLst>
          </p:nvPr>
        </p:nvGraphicFramePr>
        <p:xfrm>
          <a:off x="1011799" y="1412875"/>
          <a:ext cx="7715304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8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8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8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WAŻNIEJSZE</a:t>
                      </a:r>
                      <a:r>
                        <a:rPr lang="pl-PL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SZTUCZNE RADIONUKLIDY</a:t>
                      </a:r>
                      <a:endParaRPr lang="pl-PL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ahoma" pitchFamily="34" charset="0"/>
                      </a:endParaRPr>
                    </a:p>
                  </a:txBody>
                  <a:tcPr anchor="ctr"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RADIONUKLID</a:t>
                      </a:r>
                      <a:endParaRPr lang="pl-PL" sz="16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OKRES POŁOWICZNEGO</a:t>
                      </a:r>
                      <a:r>
                        <a:rPr lang="pl-PL" sz="1600" b="1" baseline="0" dirty="0"/>
                        <a:t> ZANIKU</a:t>
                      </a:r>
                      <a:endParaRPr lang="pl-PL" sz="16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RADIONUKLID</a:t>
                      </a:r>
                      <a:endParaRPr lang="pl-PL" sz="16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OKRES POŁOWICZNEGO</a:t>
                      </a:r>
                      <a:r>
                        <a:rPr lang="pl-PL" sz="1600" b="1" baseline="0" dirty="0"/>
                        <a:t> ZANIKU</a:t>
                      </a:r>
                      <a:endParaRPr lang="pl-PL" sz="16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I-131 </a:t>
                      </a:r>
                      <a:r>
                        <a:rPr lang="pl-PL" sz="1600" b="1" dirty="0"/>
                        <a:t>(jod)</a:t>
                      </a:r>
                      <a:endParaRPr lang="pl-PL" sz="1600" b="1" dirty="0">
                        <a:solidFill>
                          <a:srgbClr val="C00000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8.05 d</a:t>
                      </a:r>
                      <a:endParaRPr lang="pl-PL" b="1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Ru-106</a:t>
                      </a:r>
                      <a:endParaRPr lang="pl-PL" b="1" dirty="0">
                        <a:solidFill>
                          <a:srgbClr val="002060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369 d</a:t>
                      </a:r>
                      <a:endParaRPr lang="pl-PL" b="1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Sr-89 </a:t>
                      </a:r>
                      <a:r>
                        <a:rPr lang="pl-PL" sz="1600" b="1" dirty="0"/>
                        <a:t>(stront)</a:t>
                      </a:r>
                      <a:endParaRPr lang="pl-PL" sz="1600" b="1" dirty="0">
                        <a:solidFill>
                          <a:srgbClr val="C00000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50.5 d</a:t>
                      </a:r>
                      <a:endParaRPr lang="pl-PL" b="1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Ba-140</a:t>
                      </a:r>
                      <a:endParaRPr lang="pl-PL" b="1" dirty="0">
                        <a:solidFill>
                          <a:srgbClr val="002060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12.8 d</a:t>
                      </a:r>
                      <a:endParaRPr lang="pl-PL" b="1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Sr-90 </a:t>
                      </a:r>
                      <a:r>
                        <a:rPr lang="pl-PL" sz="1600" b="1" dirty="0"/>
                        <a:t>(stront)</a:t>
                      </a:r>
                      <a:endParaRPr lang="pl-PL" sz="1600" b="1" dirty="0">
                        <a:solidFill>
                          <a:srgbClr val="C00000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28 lat</a:t>
                      </a:r>
                      <a:endParaRPr lang="pl-PL" b="1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Ce-144</a:t>
                      </a:r>
                      <a:endParaRPr lang="pl-PL" b="1" dirty="0">
                        <a:solidFill>
                          <a:srgbClr val="002060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284 d</a:t>
                      </a:r>
                      <a:endParaRPr lang="pl-PL" b="1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Cs-137 </a:t>
                      </a:r>
                      <a:r>
                        <a:rPr lang="pl-PL" sz="1600" b="1" dirty="0"/>
                        <a:t>(cez)</a:t>
                      </a:r>
                      <a:endParaRPr lang="pl-PL" sz="1600" b="1" dirty="0">
                        <a:solidFill>
                          <a:srgbClr val="C00000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30 lat</a:t>
                      </a:r>
                      <a:endParaRPr lang="pl-PL" b="1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Pu-239*</a:t>
                      </a:r>
                      <a:endParaRPr lang="pl-PL" b="1" dirty="0">
                        <a:solidFill>
                          <a:srgbClr val="002060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24000 lat</a:t>
                      </a:r>
                      <a:endParaRPr lang="pl-PL" b="1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Cs-134 </a:t>
                      </a:r>
                      <a:r>
                        <a:rPr lang="pl-PL" sz="1600" b="1" dirty="0"/>
                        <a:t>(cez)</a:t>
                      </a:r>
                      <a:endParaRPr lang="pl-PL" sz="1600" b="1" dirty="0">
                        <a:solidFill>
                          <a:srgbClr val="C00000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2.06 lat</a:t>
                      </a:r>
                      <a:endParaRPr lang="pl-PL" b="1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b="1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b="1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98563" y="5377301"/>
            <a:ext cx="37861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800" b="1" dirty="0">
                <a:latin typeface="Tahoma" pitchFamily="34" charset="0"/>
                <a:cs typeface="Tahoma" pitchFamily="34" charset="0"/>
              </a:rPr>
              <a:t>*Produkt aktywacji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99592" y="220578"/>
            <a:ext cx="7774093" cy="4315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/>
            <a:r>
              <a:rPr lang="pl-PL" sz="3200" b="0" dirty="0"/>
              <a:t>RADIONUKLIDY SZTUCZNEGO POCHODZENIA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74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899592" y="1412875"/>
            <a:ext cx="7914604" cy="4835764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 anchor="ctr" anchorCtr="0"/>
          <a:lstStyle/>
          <a:p>
            <a:pPr indent="-457200">
              <a:spcBef>
                <a:spcPct val="50000"/>
              </a:spcBef>
              <a:defRPr/>
            </a:pP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ZSRR       Nowa Ziemia,  Arktyczna część ZSRR</a:t>
            </a:r>
          </a:p>
          <a:p>
            <a:pPr indent="-457200">
              <a:spcBef>
                <a:spcPct val="50000"/>
              </a:spcBef>
              <a:defRPr/>
            </a:pP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USA         BIKINI i </a:t>
            </a:r>
            <a:r>
              <a:rPr lang="pl-PL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Eniwetok</a:t>
            </a: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Island na Pacyfiku, Nowy Meksyk</a:t>
            </a:r>
          </a:p>
          <a:p>
            <a:pPr indent="-457200">
              <a:spcBef>
                <a:spcPct val="50000"/>
              </a:spcBef>
              <a:defRPr/>
            </a:pP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CHINY     </a:t>
            </a:r>
            <a:r>
              <a:rPr lang="pl-PL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LapNor</a:t>
            </a: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 zachodniej części Chin</a:t>
            </a:r>
          </a:p>
          <a:p>
            <a:pPr indent="-457200">
              <a:spcBef>
                <a:spcPct val="50000"/>
              </a:spcBef>
              <a:defRPr/>
            </a:pP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FRANCJA </a:t>
            </a:r>
            <a:r>
              <a:rPr lang="pl-PL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Muroa</a:t>
            </a: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na Pacyfiku</a:t>
            </a:r>
          </a:p>
          <a:p>
            <a:pPr indent="-457200">
              <a:spcBef>
                <a:spcPct val="50000"/>
              </a:spcBef>
              <a:defRPr/>
            </a:pP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UK           Wyspy Bożego Narodzenia na Pacyfiku</a:t>
            </a:r>
          </a:p>
          <a:p>
            <a:pPr indent="-457200">
              <a:spcBef>
                <a:spcPct val="50000"/>
              </a:spcBef>
              <a:defRPr/>
            </a:pPr>
            <a:endParaRPr lang="pl-PL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-457200">
              <a:spcBef>
                <a:spcPct val="50000"/>
              </a:spcBef>
              <a:defRPr/>
            </a:pP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Skażenia rejonu </a:t>
            </a:r>
            <a:r>
              <a:rPr lang="pl-PL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Czelabińskiego</a:t>
            </a:r>
            <a:endParaRPr lang="pl-PL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-457200">
              <a:spcBef>
                <a:spcPct val="50000"/>
              </a:spcBef>
              <a:defRPr/>
            </a:pP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Uwolnienia do Rzeki </a:t>
            </a:r>
            <a:r>
              <a:rPr lang="pl-PL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Tjeczi</a:t>
            </a: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(1949 –1956)                  2000 km2         124 000 ludzi</a:t>
            </a:r>
          </a:p>
          <a:p>
            <a:pPr indent="-457200">
              <a:spcBef>
                <a:spcPct val="50000"/>
              </a:spcBef>
              <a:defRPr/>
            </a:pP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Awaria </a:t>
            </a:r>
            <a:r>
              <a:rPr lang="pl-PL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Kysztyńska</a:t>
            </a: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1957                                               1000 km2               300 000 ludzi</a:t>
            </a:r>
          </a:p>
          <a:p>
            <a:pPr indent="-457200">
              <a:spcBef>
                <a:spcPct val="50000"/>
              </a:spcBef>
              <a:defRPr/>
            </a:pPr>
            <a:r>
              <a:rPr lang="pl-PL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Resuspeńsja</a:t>
            </a: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z Jeziora </a:t>
            </a:r>
            <a:r>
              <a:rPr lang="pl-PL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Karjeczy</a:t>
            </a: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1967                          1 800 km2                   40 000 ludzi</a:t>
            </a:r>
          </a:p>
          <a:p>
            <a:pPr indent="-457200">
              <a:spcBef>
                <a:spcPct val="50000"/>
              </a:spcBef>
              <a:defRPr/>
            </a:pP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Próbne wybuchy jądrowe w Ałtajskim Kraju                                           200 000 ludzi</a:t>
            </a:r>
          </a:p>
        </p:txBody>
      </p:sp>
      <p:sp>
        <p:nvSpPr>
          <p:cNvPr id="5" name="Text Box 3074"/>
          <p:cNvSpPr txBox="1">
            <a:spLocks noChangeArrowheads="1"/>
          </p:cNvSpPr>
          <p:nvPr/>
        </p:nvSpPr>
        <p:spPr bwMode="auto">
          <a:xfrm>
            <a:off x="1809858" y="908720"/>
            <a:ext cx="57864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pl-PL" sz="2800" b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PRÓBNE WYBUCHY JADROWE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99592" y="220578"/>
            <a:ext cx="7774093" cy="4315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/>
            <a:r>
              <a:rPr lang="pl-PL" sz="3200" b="0" dirty="0"/>
              <a:t>RADIONUKLIDY SZTUCZNEGO POCHODZENIA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75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3075"/>
          <p:cNvSpPr txBox="1">
            <a:spLocks noChangeArrowheads="1"/>
          </p:cNvSpPr>
          <p:nvPr/>
        </p:nvSpPr>
        <p:spPr bwMode="auto">
          <a:xfrm>
            <a:off x="1990696" y="1619234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3074"/>
          <p:cNvSpPr txBox="1">
            <a:spLocks noChangeArrowheads="1"/>
          </p:cNvSpPr>
          <p:nvPr/>
        </p:nvSpPr>
        <p:spPr bwMode="auto">
          <a:xfrm>
            <a:off x="251520" y="839593"/>
            <a:ext cx="100451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pl-PL" sz="2000" b="0" dirty="0">
                <a:solidFill>
                  <a:schemeClr val="tx1"/>
                </a:solidFill>
              </a:rPr>
              <a:t>PRÓBNE WYBUCHY JADROWE (1945 – 1980) 423 testy</a:t>
            </a:r>
          </a:p>
        </p:txBody>
      </p:sp>
      <p:sp>
        <p:nvSpPr>
          <p:cNvPr id="8" name="Text Box 3074"/>
          <p:cNvSpPr txBox="1">
            <a:spLocks noChangeArrowheads="1"/>
          </p:cNvSpPr>
          <p:nvPr/>
        </p:nvSpPr>
        <p:spPr bwMode="auto">
          <a:xfrm>
            <a:off x="3203848" y="1857724"/>
            <a:ext cx="2611629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pl-PL" sz="2000" dirty="0"/>
              <a:t>ZSRR (142); </a:t>
            </a:r>
          </a:p>
          <a:p>
            <a:pPr algn="l">
              <a:lnSpc>
                <a:spcPct val="200000"/>
              </a:lnSpc>
            </a:pPr>
            <a:r>
              <a:rPr lang="pl-PL" sz="2000" dirty="0"/>
              <a:t>USA(193); </a:t>
            </a:r>
          </a:p>
          <a:p>
            <a:pPr algn="l">
              <a:lnSpc>
                <a:spcPct val="200000"/>
              </a:lnSpc>
            </a:pPr>
            <a:r>
              <a:rPr lang="pl-PL" sz="2000" dirty="0"/>
              <a:t>CHINY (22); </a:t>
            </a:r>
          </a:p>
          <a:p>
            <a:pPr algn="l">
              <a:lnSpc>
                <a:spcPct val="200000"/>
              </a:lnSpc>
            </a:pPr>
            <a:r>
              <a:rPr lang="pl-PL" sz="2000" dirty="0"/>
              <a:t>FRANCJA (45); </a:t>
            </a:r>
          </a:p>
          <a:p>
            <a:pPr algn="l">
              <a:lnSpc>
                <a:spcPct val="200000"/>
              </a:lnSpc>
            </a:pPr>
            <a:r>
              <a:rPr lang="pl-PL" sz="2000" dirty="0"/>
              <a:t>UK (21)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899592" y="220578"/>
            <a:ext cx="7774093" cy="4315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/>
            <a:r>
              <a:rPr lang="pl-PL" sz="3200" b="0" dirty="0"/>
              <a:t>RADIONUKLIDY SZTUCZNEGO POCHODZENIA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76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3074"/>
          <p:cNvSpPr txBox="1">
            <a:spLocks noChangeArrowheads="1"/>
          </p:cNvSpPr>
          <p:nvPr/>
        </p:nvSpPr>
        <p:spPr bwMode="auto">
          <a:xfrm>
            <a:off x="1210489" y="1368548"/>
            <a:ext cx="71522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pl-PL" sz="2000" dirty="0"/>
              <a:t>Zdeponowana aktywność na półkuli północnej (40° – 50° N)</a:t>
            </a:r>
          </a:p>
        </p:txBody>
      </p:sp>
      <p:sp>
        <p:nvSpPr>
          <p:cNvPr id="5" name="Text Box 3075"/>
          <p:cNvSpPr txBox="1">
            <a:spLocks noChangeArrowheads="1"/>
          </p:cNvSpPr>
          <p:nvPr/>
        </p:nvSpPr>
        <p:spPr bwMode="auto">
          <a:xfrm>
            <a:off x="1990696" y="1619234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aphicFrame>
        <p:nvGraphicFramePr>
          <p:cNvPr id="6" name="Group 31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072493"/>
              </p:ext>
            </p:extLst>
          </p:nvPr>
        </p:nvGraphicFramePr>
        <p:xfrm>
          <a:off x="1187624" y="2346286"/>
          <a:ext cx="7272808" cy="374701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787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4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RADIONUKLID</a:t>
                      </a:r>
                      <a:endParaRPr kumimoji="0" lang="pl-PL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AKTYWNOŚĆ [</a:t>
                      </a:r>
                      <a:r>
                        <a:rPr kumimoji="0" lang="pl-PL" sz="2400" b="1" u="none" strike="noStrike" cap="none" normalizeH="0" baseline="0" dirty="0" err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Bq</a:t>
                      </a:r>
                      <a:r>
                        <a:rPr kumimoji="0" lang="pl-PL" sz="24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/m</a:t>
                      </a:r>
                      <a:r>
                        <a:rPr kumimoji="0" lang="pl-PL" sz="2400" b="1" u="none" strike="noStrike" cap="none" normalizeH="0" baseline="3000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kumimoji="0" lang="pl-PL" sz="24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]</a:t>
                      </a:r>
                      <a:endParaRPr kumimoji="0" lang="pl-PL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9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Sr-89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2.0</a:t>
                      </a:r>
                      <a:r>
                        <a:rPr kumimoji="0" lang="pl-PL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 pitchFamily="18" charset="2"/>
                        </a:rPr>
                        <a:t>10</a:t>
                      </a:r>
                      <a:r>
                        <a:rPr kumimoji="0" lang="pl-PL" sz="1800" b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 pitchFamily="18" charset="2"/>
                        </a:rPr>
                        <a:t>4</a:t>
                      </a:r>
                      <a:endParaRPr kumimoji="0" lang="pl-PL" sz="18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9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Sr-90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3.23 </a:t>
                      </a:r>
                      <a:r>
                        <a:rPr kumimoji="0" lang="pl-PL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 pitchFamily="18" charset="2"/>
                        </a:rPr>
                        <a:t>10</a:t>
                      </a:r>
                      <a:r>
                        <a:rPr kumimoji="0" lang="pl-PL" sz="1800" b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 pitchFamily="18" charset="2"/>
                        </a:rPr>
                        <a:t>3</a:t>
                      </a:r>
                      <a:endParaRPr kumimoji="0" lang="pl-PL" sz="18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9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I-131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1.9 </a:t>
                      </a:r>
                      <a:r>
                        <a:rPr kumimoji="0" lang="pl-PL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 pitchFamily="18" charset="2"/>
                        </a:rPr>
                        <a:t>10</a:t>
                      </a:r>
                      <a:r>
                        <a:rPr kumimoji="0" lang="pl-PL" sz="1800" b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 pitchFamily="18" charset="2"/>
                        </a:rPr>
                        <a:t>4</a:t>
                      </a:r>
                      <a:endParaRPr kumimoji="0" lang="pl-PL" sz="18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9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Cs-137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5.2 </a:t>
                      </a:r>
                      <a:r>
                        <a:rPr kumimoji="0" lang="pl-PL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 pitchFamily="18" charset="2"/>
                        </a:rPr>
                        <a:t>10</a:t>
                      </a:r>
                      <a:r>
                        <a:rPr kumimoji="0" lang="pl-PL" sz="1800" b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 pitchFamily="18" charset="2"/>
                        </a:rPr>
                        <a:t>3</a:t>
                      </a:r>
                      <a:endParaRPr kumimoji="0" lang="pl-PL" sz="18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9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Ba-140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2.3 </a:t>
                      </a:r>
                      <a:r>
                        <a:rPr kumimoji="0" lang="pl-PL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 pitchFamily="18" charset="2"/>
                        </a:rPr>
                        <a:t>10</a:t>
                      </a:r>
                      <a:r>
                        <a:rPr kumimoji="0" lang="pl-PL" sz="1800" b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 pitchFamily="18" charset="2"/>
                        </a:rPr>
                        <a:t>4</a:t>
                      </a:r>
                      <a:endParaRPr kumimoji="0" lang="pl-PL" sz="18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9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Pu-238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 pitchFamily="18" charset="2"/>
                        </a:rPr>
                        <a:t>1.5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9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Pu-239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 pitchFamily="18" charset="2"/>
                        </a:rPr>
                        <a:t>35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9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Pu-240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 pitchFamily="18" charset="2"/>
                        </a:rPr>
                        <a:t>23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9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Pu-241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 pitchFamily="18" charset="2"/>
                        </a:rPr>
                        <a:t>730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89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Am-241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 pitchFamily="18" charset="2"/>
                        </a:rPr>
                        <a:t>25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Text Box 3074"/>
          <p:cNvSpPr txBox="1">
            <a:spLocks noChangeArrowheads="1"/>
          </p:cNvSpPr>
          <p:nvPr/>
        </p:nvSpPr>
        <p:spPr bwMode="auto">
          <a:xfrm>
            <a:off x="251520" y="839593"/>
            <a:ext cx="100451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pl-PL" sz="2000" b="0" dirty="0">
                <a:solidFill>
                  <a:schemeClr val="tx1"/>
                </a:solidFill>
              </a:rPr>
              <a:t>PRÓBNE WYBUCHY JADROWE (1945 – 1980) 423 testy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99592" y="220578"/>
            <a:ext cx="7774093" cy="4315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/>
            <a:r>
              <a:rPr lang="pl-PL" sz="3200" b="0" dirty="0"/>
              <a:t>RADIONUKLIDY SZTUCZNEGO POCHODZENIA</a:t>
            </a:r>
          </a:p>
        </p:txBody>
      </p:sp>
    </p:spTree>
    <p:extLst>
      <p:ext uri="{BB962C8B-B14F-4D97-AF65-F5344CB8AC3E}">
        <p14:creationId xmlns:p14="http://schemas.microsoft.com/office/powerpoint/2010/main" val="18064189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77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3074"/>
          <p:cNvSpPr txBox="1">
            <a:spLocks noChangeArrowheads="1"/>
          </p:cNvSpPr>
          <p:nvPr/>
        </p:nvSpPr>
        <p:spPr bwMode="auto">
          <a:xfrm>
            <a:off x="2771800" y="880386"/>
            <a:ext cx="4229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pl-PL" b="0" dirty="0">
                <a:solidFill>
                  <a:schemeClr val="tx1"/>
                </a:solidFill>
              </a:rPr>
              <a:t>AWARIE  JĄDROWE</a:t>
            </a:r>
          </a:p>
        </p:txBody>
      </p:sp>
      <p:sp>
        <p:nvSpPr>
          <p:cNvPr id="5" name="Text Box 3075"/>
          <p:cNvSpPr txBox="1">
            <a:spLocks noChangeArrowheads="1"/>
          </p:cNvSpPr>
          <p:nvPr/>
        </p:nvSpPr>
        <p:spPr bwMode="auto">
          <a:xfrm>
            <a:off x="1990696" y="1619234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aphicFrame>
        <p:nvGraphicFramePr>
          <p:cNvPr id="6" name="Group 31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350651"/>
              </p:ext>
            </p:extLst>
          </p:nvPr>
        </p:nvGraphicFramePr>
        <p:xfrm>
          <a:off x="1055993" y="1400424"/>
          <a:ext cx="8001000" cy="4635648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4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5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8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87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64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ROK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MIEJSCOWOŚĆ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TYP REAKTORA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I-131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[Bq]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Cs-137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[Bq]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1957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Windscale</a:t>
                      </a:r>
                      <a:endParaRPr kumimoji="0" lang="pl-PL" sz="18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UK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grafitowy chłodzony powietrzem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6</a:t>
                      </a:r>
                      <a:r>
                        <a:rPr kumimoji="0" lang="pl-PL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sym typeface="Symbol" pitchFamily="18" charset="2"/>
                        </a:rPr>
                        <a:t>10</a:t>
                      </a:r>
                      <a:r>
                        <a:rPr kumimoji="0" lang="pl-PL" sz="2000" b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sym typeface="Symbol" pitchFamily="18" charset="2"/>
                        </a:rPr>
                        <a:t>14</a:t>
                      </a:r>
                      <a:endParaRPr kumimoji="0" lang="pl-PL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2.2 </a:t>
                      </a:r>
                      <a:r>
                        <a:rPr kumimoji="0" lang="pl-PL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sym typeface="Symbol" pitchFamily="18" charset="2"/>
                        </a:rPr>
                        <a:t>10</a:t>
                      </a:r>
                      <a:r>
                        <a:rPr kumimoji="0" lang="pl-PL" sz="2000" b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sym typeface="Symbol" pitchFamily="18" charset="2"/>
                        </a:rPr>
                        <a:t>14</a:t>
                      </a:r>
                      <a:endParaRPr kumimoji="0" lang="pl-PL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Tahoma" pitchFamily="34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1961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Idacho Falls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USA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Eksperymentalny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BWR 1 MWE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2.6 </a:t>
                      </a:r>
                      <a:r>
                        <a:rPr kumimoji="0" lang="pl-PL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sym typeface="Symbol" pitchFamily="18" charset="2"/>
                        </a:rPr>
                        <a:t>10</a:t>
                      </a:r>
                      <a:r>
                        <a:rPr kumimoji="0" lang="pl-PL" sz="2000" b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sym typeface="Symbol" pitchFamily="18" charset="2"/>
                        </a:rPr>
                        <a:t>12</a:t>
                      </a:r>
                      <a:endParaRPr kumimoji="0" lang="pl-PL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Tahoma" pitchFamily="34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0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1979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Three Mile Island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USA</a:t>
                      </a:r>
                      <a:endParaRPr kumimoji="0" lang="pl-PL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PWR 880 MWE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5.6 </a:t>
                      </a:r>
                      <a:r>
                        <a:rPr kumimoji="0" lang="pl-PL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sym typeface="Symbol" pitchFamily="18" charset="2"/>
                        </a:rPr>
                        <a:t>10</a:t>
                      </a:r>
                      <a:r>
                        <a:rPr kumimoji="0" lang="pl-PL" sz="2000" b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sym typeface="Symbol" pitchFamily="18" charset="2"/>
                        </a:rPr>
                        <a:t>12</a:t>
                      </a:r>
                      <a:endParaRPr kumimoji="0" lang="pl-PL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Tahoma" pitchFamily="34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80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1986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Czernobyl</a:t>
                      </a:r>
                      <a:endParaRPr kumimoji="0" lang="pl-PL" sz="18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ZSRR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Grafitowy chłodzony wodą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1000 MWE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2.7 </a:t>
                      </a:r>
                      <a:r>
                        <a:rPr kumimoji="0" lang="pl-PL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sym typeface="Symbol" pitchFamily="18" charset="2"/>
                        </a:rPr>
                        <a:t>10</a:t>
                      </a:r>
                      <a:r>
                        <a:rPr kumimoji="0" lang="pl-PL" sz="2000" b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sym typeface="Symbol" pitchFamily="18" charset="2"/>
                        </a:rPr>
                        <a:t>17</a:t>
                      </a:r>
                      <a:endParaRPr kumimoji="0" lang="pl-PL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Tahoma" pitchFamily="34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3.7 </a:t>
                      </a:r>
                      <a:r>
                        <a:rPr kumimoji="0" lang="pl-PL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sym typeface="Symbol" pitchFamily="18" charset="2"/>
                        </a:rPr>
                        <a:t>10</a:t>
                      </a:r>
                      <a:r>
                        <a:rPr kumimoji="0" lang="pl-PL" sz="2000" b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sym typeface="Symbol" pitchFamily="18" charset="2"/>
                        </a:rPr>
                        <a:t>16</a:t>
                      </a:r>
                      <a:endParaRPr kumimoji="0" lang="pl-PL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Tahoma" pitchFamily="34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Mar</a:t>
                      </a:r>
                      <a:r>
                        <a:rPr kumimoji="0" lang="pl-PL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  <a:endParaRPr kumimoji="0" lang="pl-PL" sz="18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the Fukushima-Daiichi</a:t>
                      </a:r>
                      <a:endParaRPr kumimoji="0" lang="pl-PL" sz="1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JAPONIA</a:t>
                      </a:r>
                      <a:r>
                        <a:rPr kumimoji="0" lang="en-US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pl-PL" sz="18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6 BWR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4696 MWE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15 </a:t>
                      </a:r>
                      <a:r>
                        <a:rPr kumimoji="0" lang="pl-PL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sym typeface="Symbol" pitchFamily="18" charset="2"/>
                        </a:rPr>
                        <a:t>10</a:t>
                      </a:r>
                      <a:r>
                        <a:rPr kumimoji="0" lang="pl-PL" sz="2000" b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sym typeface="Symbol" pitchFamily="18" charset="2"/>
                        </a:rPr>
                        <a:t>17</a:t>
                      </a:r>
                      <a:endParaRPr kumimoji="0" lang="pl-PL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Tahoma" pitchFamily="34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pl-PL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</a:t>
                      </a:r>
                      <a:r>
                        <a:rPr kumimoji="0" lang="pl-PL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 </a:t>
                      </a:r>
                      <a:r>
                        <a:rPr kumimoji="0" lang="pl-PL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sym typeface="Symbol" pitchFamily="18" charset="2"/>
                        </a:rPr>
                        <a:t>10</a:t>
                      </a:r>
                      <a:r>
                        <a:rPr kumimoji="0" lang="pl-PL" sz="2000" b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sym typeface="Symbol" pitchFamily="18" charset="2"/>
                        </a:rPr>
                        <a:t>15</a:t>
                      </a:r>
                      <a:endParaRPr kumimoji="0" lang="pl-PL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ea typeface="+mn-ea"/>
                        <a:cs typeface="Tahoma" pitchFamily="34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99592" y="220578"/>
            <a:ext cx="7774093" cy="4315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/>
            <a:r>
              <a:rPr lang="pl-PL" sz="3200" b="0" dirty="0"/>
              <a:t>RADIONUKLIDY SZTUCZNEGO POCHODZENIA</a:t>
            </a:r>
          </a:p>
        </p:txBody>
      </p:sp>
    </p:spTree>
    <p:extLst>
      <p:ext uri="{BB962C8B-B14F-4D97-AF65-F5344CB8AC3E}">
        <p14:creationId xmlns:p14="http://schemas.microsoft.com/office/powerpoint/2010/main" val="38354848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78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928670"/>
            <a:ext cx="3459450" cy="533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5495" y="1354637"/>
            <a:ext cx="4038600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99592" y="220578"/>
            <a:ext cx="7774093" cy="4315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algn="ctr"/>
            <a:r>
              <a:rPr lang="pl-PL" sz="3200" b="0" dirty="0"/>
              <a:t>RADIONUKLIDY SZTUCZNEGO POCHODZENIA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79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79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Group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23443"/>
              </p:ext>
            </p:extLst>
          </p:nvPr>
        </p:nvGraphicFramePr>
        <p:xfrm>
          <a:off x="1006017" y="1988840"/>
          <a:ext cx="7886463" cy="3535680"/>
        </p:xfrm>
        <a:graphic>
          <a:graphicData uri="http://schemas.openxmlformats.org/drawingml/2006/table">
            <a:tbl>
              <a:tblPr/>
              <a:tblGrid>
                <a:gridCol w="201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1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1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20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24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62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RODZAJ BADANIA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l-PL" sz="20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cs typeface="+mn-cs"/>
                        </a:rPr>
                        <a:t> PŁUCA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cs typeface="+mn-cs"/>
                        </a:rPr>
                        <a:t> SZPIK KOSTNY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l-PL" sz="20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cs typeface="+mn-cs"/>
                        </a:rPr>
                        <a:t>TARCZYCA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j-lt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5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ZDJĘCIE KLATKI PIERSIOWEJ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PRZECIĘTNE PARAMETRY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0.21-0.25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0.10-0.11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5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OBNIŻENIE FILTRACJI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2.01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0.93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ZDJĘCIE MAŁOOBRAZKOWE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3.11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1.72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ZDJECIE KREGOSLUPA PIERSIOWEGO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2.5-35.4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0.43-5.9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  <a:sym typeface="Symbol" pitchFamily="18" charset="2"/>
                        </a:rPr>
                        <a:t>4.8-67.7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Rounded Rectangle 4"/>
          <p:cNvSpPr>
            <a:spLocks noChangeArrowheads="1"/>
          </p:cNvSpPr>
          <p:nvPr/>
        </p:nvSpPr>
        <p:spPr bwMode="auto">
          <a:xfrm>
            <a:off x="899592" y="902097"/>
            <a:ext cx="7901539" cy="102155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atin typeface="+mj-lt"/>
              </a:rPr>
              <a:t>DAWKI OTRZYMANE NA PŁUCA, SZPIK KOSTNY I TARCZYCĘ OTRZYMANE PRZY ZDJĘCIACH KLATKI PIERSIOWEJ I KREGOSLUPA PIERSIOWEGO W ZALEZNOŚCI OD PARAMETRÓW APARATUROWYCH [</a:t>
            </a:r>
            <a:r>
              <a:rPr lang="pl-PL" b="1" dirty="0" err="1">
                <a:latin typeface="+mj-lt"/>
              </a:rPr>
              <a:t>mGy</a:t>
            </a:r>
            <a:r>
              <a:rPr lang="pl-PL" b="1" dirty="0">
                <a:latin typeface="+mj-lt"/>
              </a:rPr>
              <a:t>]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11560" y="170852"/>
            <a:ext cx="8794980" cy="4450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pl-PL" sz="3600" b="0" dirty="0"/>
              <a:t>DIAGNOSTYKA MEDYCZNA</a:t>
            </a:r>
          </a:p>
        </p:txBody>
      </p:sp>
    </p:spTree>
    <p:extLst>
      <p:ext uri="{BB962C8B-B14F-4D97-AF65-F5344CB8AC3E}">
        <p14:creationId xmlns:p14="http://schemas.microsoft.com/office/powerpoint/2010/main" val="2358797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8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1187624" y="0"/>
            <a:ext cx="7920472" cy="82791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pl-PL" sz="4000" b="0" dirty="0">
                <a:latin typeface="+mn-lt"/>
              </a:rPr>
              <a:t>PROMIENIOWANIE JONIZUJĄCE ?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99566516"/>
              </p:ext>
            </p:extLst>
          </p:nvPr>
        </p:nvGraphicFramePr>
        <p:xfrm>
          <a:off x="1042988" y="1700808"/>
          <a:ext cx="7636477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76313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80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80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Group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049265"/>
              </p:ext>
            </p:extLst>
          </p:nvPr>
        </p:nvGraphicFramePr>
        <p:xfrm>
          <a:off x="1043608" y="1616291"/>
          <a:ext cx="7858141" cy="4328160"/>
        </p:xfrm>
        <a:graphic>
          <a:graphicData uri="http://schemas.openxmlformats.org/drawingml/2006/table">
            <a:tbl>
              <a:tblPr/>
              <a:tblGrid>
                <a:gridCol w="4411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7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84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RODZAJ BADANIA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l-PL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cs typeface="+mn-cs"/>
                        </a:rPr>
                        <a:t> WIEK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cs typeface="+mn-cs"/>
                        </a:rPr>
                        <a:t> DAWKA EFEKTYWNA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ZDJĘCIE KLATKI PIERSIOWEJ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&lt; 1 ROK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0.10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DOROSŁY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0.11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ZDJĘCIE MAŁOOBRAZKOWE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DOROSŁY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0.82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PRZEŚWIETLENIE KLATKI PIERSIOWEJ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DOROSŁY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4.1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ZDJĘCIE KREGOSLUPA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5-9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1.17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10-14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3.56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DOROSŁY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4.33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ZDJĘCIE KREGOSLUPA PIERSIOWEGO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5-9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1.04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10-14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1.05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DOROSŁY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3.03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WLEW DOODBYTNICZY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22.7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TOMOGRAFIA BRZUCHA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5-8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TOMOGRAFIA (średnio)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3.0-3.5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" name="Rounded Rectangle 4"/>
          <p:cNvSpPr>
            <a:spLocks noChangeArrowheads="1"/>
          </p:cNvSpPr>
          <p:nvPr/>
        </p:nvSpPr>
        <p:spPr bwMode="auto">
          <a:xfrm>
            <a:off x="538224" y="845607"/>
            <a:ext cx="8858312" cy="78319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DAWKA EFEKTYWNA W ZALEZNOŚCI OD RODZAJU BADANIA I WIEKU PACJENTA [</a:t>
            </a:r>
            <a:r>
              <a:rPr lang="pl-PL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mSv</a:t>
            </a:r>
            <a:r>
              <a:rPr lang="pl-PL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]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11560" y="170852"/>
            <a:ext cx="8794980" cy="4450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pl-PL" sz="3600" b="0" dirty="0"/>
              <a:t>DIAGNOSTYKA MEDYCZNA</a:t>
            </a:r>
          </a:p>
        </p:txBody>
      </p:sp>
    </p:spTree>
    <p:extLst>
      <p:ext uri="{BB962C8B-B14F-4D97-AF65-F5344CB8AC3E}">
        <p14:creationId xmlns:p14="http://schemas.microsoft.com/office/powerpoint/2010/main" val="27863469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81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81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Group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989387"/>
              </p:ext>
            </p:extLst>
          </p:nvPr>
        </p:nvGraphicFramePr>
        <p:xfrm>
          <a:off x="899591" y="2276872"/>
          <a:ext cx="7901540" cy="2529840"/>
        </p:xfrm>
        <a:graphic>
          <a:graphicData uri="http://schemas.openxmlformats.org/drawingml/2006/table">
            <a:tbl>
              <a:tblPr/>
              <a:tblGrid>
                <a:gridCol w="1580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0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0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03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03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614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DAWKA EFEKTYWNA W PRZELICZENIU NA JEDNO BADANIE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[</a:t>
                      </a:r>
                      <a:r>
                        <a:rPr kumimoji="0" lang="pl-PL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mSv</a:t>
                      </a: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]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DAWKA EFEKTYWNA W PRZELICZENIU NA JEDNEGO MIESZKAŃCA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[</a:t>
                      </a:r>
                      <a:r>
                        <a:rPr kumimoji="0" lang="pl-PL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mSv</a:t>
                      </a: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1986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1995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1986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1995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2013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1.4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1.2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0.76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0.80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</a:rPr>
                        <a:t>0.80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ounded Rectangle 4"/>
          <p:cNvSpPr>
            <a:spLocks noChangeArrowheads="1"/>
          </p:cNvSpPr>
          <p:nvPr/>
        </p:nvSpPr>
        <p:spPr bwMode="auto">
          <a:xfrm>
            <a:off x="528113" y="1412875"/>
            <a:ext cx="8544356" cy="5107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DAWKI EFEKTYWNE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6516216" y="522920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DANE </a:t>
            </a:r>
            <a:endParaRPr lang="en-US" dirty="0"/>
          </a:p>
        </p:txBody>
      </p:sp>
      <p:pic>
        <p:nvPicPr>
          <p:cNvPr id="3338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706" y="5598532"/>
            <a:ext cx="3491880" cy="62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11560" y="170852"/>
            <a:ext cx="8794980" cy="4450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pl-PL" sz="3600" b="0" dirty="0"/>
              <a:t>DIAGNOSTYKA MEDYCZNA</a:t>
            </a:r>
          </a:p>
        </p:txBody>
      </p:sp>
    </p:spTree>
    <p:extLst>
      <p:ext uri="{BB962C8B-B14F-4D97-AF65-F5344CB8AC3E}">
        <p14:creationId xmlns:p14="http://schemas.microsoft.com/office/powerpoint/2010/main" val="16012152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82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8"/>
          <p:cNvSpPr/>
          <p:nvPr/>
        </p:nvSpPr>
        <p:spPr>
          <a:xfrm>
            <a:off x="1262403" y="0"/>
            <a:ext cx="7630077" cy="843933"/>
          </a:xfrm>
          <a:prstGeom prst="roundRect">
            <a:avLst>
              <a:gd name="adj" fmla="val 4620"/>
            </a:avLst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pl-PL" sz="4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PODSUMOWANIE</a:t>
            </a:r>
          </a:p>
        </p:txBody>
      </p:sp>
      <p:sp>
        <p:nvSpPr>
          <p:cNvPr id="2" name="Prostokąt 1"/>
          <p:cNvSpPr/>
          <p:nvPr/>
        </p:nvSpPr>
        <p:spPr>
          <a:xfrm>
            <a:off x="520211" y="1700808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udział różnych źródeł promieniowania jonizującego w średniej rocznej dawce efektywnej statystycznego mieszkańca Polski</a:t>
            </a:r>
          </a:p>
        </p:txBody>
      </p:sp>
    </p:spTree>
    <p:extLst>
      <p:ext uri="{BB962C8B-B14F-4D97-AF65-F5344CB8AC3E}">
        <p14:creationId xmlns:p14="http://schemas.microsoft.com/office/powerpoint/2010/main" val="14040458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83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hart 3"/>
          <p:cNvGraphicFramePr>
            <a:graphicFrameLocks/>
          </p:cNvGraphicFramePr>
          <p:nvPr>
            <p:extLst/>
          </p:nvPr>
        </p:nvGraphicFramePr>
        <p:xfrm>
          <a:off x="0" y="0"/>
          <a:ext cx="9144000" cy="6357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-108520" y="908720"/>
            <a:ext cx="2016224" cy="642980"/>
          </a:xfrm>
          <a:prstGeom prst="rect">
            <a:avLst/>
          </a:prstGeom>
        </p:spPr>
        <p:txBody>
          <a:bodyPr wrap="square" rtlCol="0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lang="pl-PL" sz="1600" b="1" i="0" u="none" strike="noStrike" kern="1200" baseline="0">
                <a:solidFill>
                  <a:srgbClr val="0000CC"/>
                </a:solidFill>
                <a:latin typeface="Tahoma" pitchFamily="34" charset="0"/>
                <a:ea typeface="+mn-ea"/>
                <a:cs typeface="Tahoma" pitchFamily="34" charset="0"/>
              </a:defRPr>
            </a:pPr>
            <a:r>
              <a:rPr lang="pl-PL" sz="16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Od naturalnych źródeł promieniowania 2450 </a:t>
            </a:r>
            <a:r>
              <a:rPr lang="pl-PL" sz="16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Sv</a:t>
            </a:r>
            <a:endParaRPr lang="pl-PL" sz="1600" dirty="0">
              <a:ln w="11430"/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4108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84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736374" y="2171"/>
            <a:ext cx="83105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ZMIANA NORM I PRZEPISÓW OCHRONY RADIOLOGICZNEJ W 2018 ROKU </a:t>
            </a:r>
          </a:p>
          <a:p>
            <a:pPr algn="ctr"/>
            <a:r>
              <a:rPr lang="pl-PL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(</a:t>
            </a:r>
            <a:r>
              <a:rPr lang="pl-PL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nowe koncepcje ochrony radiologicznej</a:t>
            </a:r>
            <a:r>
              <a:rPr lang="pl-PL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134076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spect="1" noChangeArrowheads="1"/>
          </p:cNvSpPr>
          <p:nvPr/>
        </p:nvSpPr>
        <p:spPr bwMode="auto">
          <a:xfrm>
            <a:off x="1114920" y="1340768"/>
            <a:ext cx="7319463" cy="488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pl-PL" sz="26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Dyrektywa Rady UE 2013/59/EURATOM </a:t>
            </a:r>
          </a:p>
        </p:txBody>
      </p:sp>
      <p:sp>
        <p:nvSpPr>
          <p:cNvPr id="10" name="Prostokąt 9"/>
          <p:cNvSpPr/>
          <p:nvPr/>
        </p:nvSpPr>
        <p:spPr>
          <a:xfrm>
            <a:off x="1255869" y="3617640"/>
            <a:ext cx="73485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</a:pPr>
            <a:r>
              <a:rPr lang="pl-PL" sz="2200" dirty="0">
                <a:ln/>
                <a:solidFill>
                  <a:srgbClr val="0000CC"/>
                </a:solidFill>
              </a:rPr>
              <a:t>Nowa Dyrektywa Rady UE 2013/59/EURATOM z dnia 5 grudnia 2013 r. weszła w życie 6 lutego 2014 r. i zgodnie z artykułem 106 (transpozycja) wymaga, aby państwa członkowskie wdrożyły przepisy ustawowe, wykonawcze i administracyjne niezbędne do wykonania niniejszej dyrektywy najpóźniej do dnia 6 lutego 2018 r.</a:t>
            </a:r>
          </a:p>
        </p:txBody>
      </p:sp>
      <p:sp>
        <p:nvSpPr>
          <p:cNvPr id="13" name="Prostokąt 3"/>
          <p:cNvSpPr/>
          <p:nvPr/>
        </p:nvSpPr>
        <p:spPr bwMode="auto">
          <a:xfrm>
            <a:off x="1116448" y="3545632"/>
            <a:ext cx="7488000" cy="1944000"/>
          </a:xfrm>
          <a:custGeom>
            <a:avLst/>
            <a:gdLst>
              <a:gd name="connsiteX0" fmla="*/ 0 w 7974476"/>
              <a:gd name="connsiteY0" fmla="*/ 0 h 3096344"/>
              <a:gd name="connsiteX1" fmla="*/ 7974476 w 7974476"/>
              <a:gd name="connsiteY1" fmla="*/ 0 h 3096344"/>
              <a:gd name="connsiteX2" fmla="*/ 7974476 w 7974476"/>
              <a:gd name="connsiteY2" fmla="*/ 3096344 h 3096344"/>
              <a:gd name="connsiteX3" fmla="*/ 0 w 7974476"/>
              <a:gd name="connsiteY3" fmla="*/ 3096344 h 3096344"/>
              <a:gd name="connsiteX4" fmla="*/ 0 w 7974476"/>
              <a:gd name="connsiteY4" fmla="*/ 0 h 3096344"/>
              <a:gd name="connsiteX0" fmla="*/ 0 w 7995812"/>
              <a:gd name="connsiteY0" fmla="*/ 0 h 3096344"/>
              <a:gd name="connsiteX1" fmla="*/ 7974476 w 7995812"/>
              <a:gd name="connsiteY1" fmla="*/ 0 h 3096344"/>
              <a:gd name="connsiteX2" fmla="*/ 7995812 w 7995812"/>
              <a:gd name="connsiteY2" fmla="*/ 1348080 h 3096344"/>
              <a:gd name="connsiteX3" fmla="*/ 7974476 w 7995812"/>
              <a:gd name="connsiteY3" fmla="*/ 3096344 h 3096344"/>
              <a:gd name="connsiteX4" fmla="*/ 0 w 7995812"/>
              <a:gd name="connsiteY4" fmla="*/ 3096344 h 3096344"/>
              <a:gd name="connsiteX5" fmla="*/ 0 w 7995812"/>
              <a:gd name="connsiteY5" fmla="*/ 0 h 3096344"/>
              <a:gd name="connsiteX0" fmla="*/ 0 w 8005972"/>
              <a:gd name="connsiteY0" fmla="*/ 0 h 3096344"/>
              <a:gd name="connsiteX1" fmla="*/ 7974476 w 8005972"/>
              <a:gd name="connsiteY1" fmla="*/ 0 h 3096344"/>
              <a:gd name="connsiteX2" fmla="*/ 7995812 w 8005972"/>
              <a:gd name="connsiteY2" fmla="*/ 1348080 h 3096344"/>
              <a:gd name="connsiteX3" fmla="*/ 8005972 w 8005972"/>
              <a:gd name="connsiteY3" fmla="*/ 2333600 h 3096344"/>
              <a:gd name="connsiteX4" fmla="*/ 7974476 w 8005972"/>
              <a:gd name="connsiteY4" fmla="*/ 3096344 h 3096344"/>
              <a:gd name="connsiteX5" fmla="*/ 0 w 8005972"/>
              <a:gd name="connsiteY5" fmla="*/ 3096344 h 3096344"/>
              <a:gd name="connsiteX6" fmla="*/ 0 w 8005972"/>
              <a:gd name="connsiteY6" fmla="*/ 0 h 3096344"/>
              <a:gd name="connsiteX0" fmla="*/ 0 w 8005972"/>
              <a:gd name="connsiteY0" fmla="*/ 0 h 3096344"/>
              <a:gd name="connsiteX1" fmla="*/ 7974476 w 8005972"/>
              <a:gd name="connsiteY1" fmla="*/ 0 h 3096344"/>
              <a:gd name="connsiteX2" fmla="*/ 7995812 w 8005972"/>
              <a:gd name="connsiteY2" fmla="*/ 1348080 h 3096344"/>
              <a:gd name="connsiteX3" fmla="*/ 7996792 w 8005972"/>
              <a:gd name="connsiteY3" fmla="*/ 1764640 h 3096344"/>
              <a:gd name="connsiteX4" fmla="*/ 8005972 w 8005972"/>
              <a:gd name="connsiteY4" fmla="*/ 2333600 h 3096344"/>
              <a:gd name="connsiteX5" fmla="*/ 7974476 w 8005972"/>
              <a:gd name="connsiteY5" fmla="*/ 3096344 h 3096344"/>
              <a:gd name="connsiteX6" fmla="*/ 0 w 8005972"/>
              <a:gd name="connsiteY6" fmla="*/ 3096344 h 3096344"/>
              <a:gd name="connsiteX7" fmla="*/ 0 w 8005972"/>
              <a:gd name="connsiteY7" fmla="*/ 0 h 3096344"/>
              <a:gd name="connsiteX0" fmla="*/ 7996792 w 8088593"/>
              <a:gd name="connsiteY0" fmla="*/ 1764640 h 3096344"/>
              <a:gd name="connsiteX1" fmla="*/ 8005972 w 8088593"/>
              <a:gd name="connsiteY1" fmla="*/ 2333600 h 3096344"/>
              <a:gd name="connsiteX2" fmla="*/ 7974476 w 8088593"/>
              <a:gd name="connsiteY2" fmla="*/ 3096344 h 3096344"/>
              <a:gd name="connsiteX3" fmla="*/ 0 w 8088593"/>
              <a:gd name="connsiteY3" fmla="*/ 3096344 h 3096344"/>
              <a:gd name="connsiteX4" fmla="*/ 0 w 8088593"/>
              <a:gd name="connsiteY4" fmla="*/ 0 h 3096344"/>
              <a:gd name="connsiteX5" fmla="*/ 7974476 w 8088593"/>
              <a:gd name="connsiteY5" fmla="*/ 0 h 3096344"/>
              <a:gd name="connsiteX6" fmla="*/ 7995812 w 8088593"/>
              <a:gd name="connsiteY6" fmla="*/ 1348080 h 3096344"/>
              <a:gd name="connsiteX7" fmla="*/ 8088593 w 8088593"/>
              <a:gd name="connsiteY7" fmla="*/ 1856080 h 3096344"/>
              <a:gd name="connsiteX0" fmla="*/ 7996792 w 8005972"/>
              <a:gd name="connsiteY0" fmla="*/ 1764640 h 3096344"/>
              <a:gd name="connsiteX1" fmla="*/ 8005972 w 8005972"/>
              <a:gd name="connsiteY1" fmla="*/ 2333600 h 3096344"/>
              <a:gd name="connsiteX2" fmla="*/ 7974476 w 8005972"/>
              <a:gd name="connsiteY2" fmla="*/ 3096344 h 3096344"/>
              <a:gd name="connsiteX3" fmla="*/ 0 w 8005972"/>
              <a:gd name="connsiteY3" fmla="*/ 3096344 h 3096344"/>
              <a:gd name="connsiteX4" fmla="*/ 0 w 8005972"/>
              <a:gd name="connsiteY4" fmla="*/ 0 h 3096344"/>
              <a:gd name="connsiteX5" fmla="*/ 7974476 w 8005972"/>
              <a:gd name="connsiteY5" fmla="*/ 0 h 3096344"/>
              <a:gd name="connsiteX6" fmla="*/ 7995812 w 8005972"/>
              <a:gd name="connsiteY6" fmla="*/ 1348080 h 3096344"/>
              <a:gd name="connsiteX0" fmla="*/ 8005972 w 8005972"/>
              <a:gd name="connsiteY0" fmla="*/ 2333600 h 3096344"/>
              <a:gd name="connsiteX1" fmla="*/ 7974476 w 8005972"/>
              <a:gd name="connsiteY1" fmla="*/ 3096344 h 3096344"/>
              <a:gd name="connsiteX2" fmla="*/ 0 w 8005972"/>
              <a:gd name="connsiteY2" fmla="*/ 3096344 h 3096344"/>
              <a:gd name="connsiteX3" fmla="*/ 0 w 8005972"/>
              <a:gd name="connsiteY3" fmla="*/ 0 h 3096344"/>
              <a:gd name="connsiteX4" fmla="*/ 7974476 w 8005972"/>
              <a:gd name="connsiteY4" fmla="*/ 0 h 3096344"/>
              <a:gd name="connsiteX5" fmla="*/ 7995812 w 800597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8646"/>
              <a:gd name="connsiteY0" fmla="*/ 2038960 h 3096344"/>
              <a:gd name="connsiteX1" fmla="*/ 7974476 w 7978646"/>
              <a:gd name="connsiteY1" fmla="*/ 3096344 h 3096344"/>
              <a:gd name="connsiteX2" fmla="*/ 0 w 7978646"/>
              <a:gd name="connsiteY2" fmla="*/ 3096344 h 3096344"/>
              <a:gd name="connsiteX3" fmla="*/ 0 w 7978646"/>
              <a:gd name="connsiteY3" fmla="*/ 0 h 3096344"/>
              <a:gd name="connsiteX4" fmla="*/ 7974476 w 7978646"/>
              <a:gd name="connsiteY4" fmla="*/ 0 h 3096344"/>
              <a:gd name="connsiteX5" fmla="*/ 7952971 w 7978646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33846 w 7975372"/>
              <a:gd name="connsiteY5" fmla="*/ 136865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33846 w 7975372"/>
              <a:gd name="connsiteY5" fmla="*/ 136865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24573 w 7975372"/>
              <a:gd name="connsiteY5" fmla="*/ 768291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24573 w 7975372"/>
              <a:gd name="connsiteY5" fmla="*/ 768291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847615 w 7975372"/>
              <a:gd name="connsiteY4" fmla="*/ 1880 h 3096344"/>
              <a:gd name="connsiteX5" fmla="*/ 7932401 w 7975372"/>
              <a:gd name="connsiteY5" fmla="*/ 381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847615 w 7975372"/>
              <a:gd name="connsiteY4" fmla="*/ 1880 h 3096344"/>
              <a:gd name="connsiteX5" fmla="*/ 7932401 w 7975372"/>
              <a:gd name="connsiteY5" fmla="*/ 377190 h 3096344"/>
              <a:gd name="connsiteX0" fmla="*/ 7975372 w 7975372"/>
              <a:gd name="connsiteY0" fmla="*/ 2040890 h 3098274"/>
              <a:gd name="connsiteX1" fmla="*/ 7974476 w 7975372"/>
              <a:gd name="connsiteY1" fmla="*/ 3098274 h 3098274"/>
              <a:gd name="connsiteX2" fmla="*/ 0 w 7975372"/>
              <a:gd name="connsiteY2" fmla="*/ 3098274 h 3098274"/>
              <a:gd name="connsiteX3" fmla="*/ 0 w 7975372"/>
              <a:gd name="connsiteY3" fmla="*/ 1930 h 3098274"/>
              <a:gd name="connsiteX4" fmla="*/ 7931766 w 7975372"/>
              <a:gd name="connsiteY4" fmla="*/ 0 h 3098274"/>
              <a:gd name="connsiteX5" fmla="*/ 7932401 w 7975372"/>
              <a:gd name="connsiteY5" fmla="*/ 379120 h 3098274"/>
              <a:gd name="connsiteX0" fmla="*/ 7974476 w 7974476"/>
              <a:gd name="connsiteY0" fmla="*/ 3098274 h 3098274"/>
              <a:gd name="connsiteX1" fmla="*/ 0 w 7974476"/>
              <a:gd name="connsiteY1" fmla="*/ 3098274 h 3098274"/>
              <a:gd name="connsiteX2" fmla="*/ 0 w 7974476"/>
              <a:gd name="connsiteY2" fmla="*/ 1930 h 3098274"/>
              <a:gd name="connsiteX3" fmla="*/ 7931766 w 7974476"/>
              <a:gd name="connsiteY3" fmla="*/ 0 h 3098274"/>
              <a:gd name="connsiteX4" fmla="*/ 7932401 w 7974476"/>
              <a:gd name="connsiteY4" fmla="*/ 379120 h 3098274"/>
              <a:gd name="connsiteX0" fmla="*/ 7974476 w 7974476"/>
              <a:gd name="connsiteY0" fmla="*/ 3098274 h 3098274"/>
              <a:gd name="connsiteX1" fmla="*/ 7939416 w 7974476"/>
              <a:gd name="connsiteY1" fmla="*/ 3095625 h 3098274"/>
              <a:gd name="connsiteX2" fmla="*/ 0 w 7974476"/>
              <a:gd name="connsiteY2" fmla="*/ 3098274 h 3098274"/>
              <a:gd name="connsiteX3" fmla="*/ 0 w 7974476"/>
              <a:gd name="connsiteY3" fmla="*/ 1930 h 3098274"/>
              <a:gd name="connsiteX4" fmla="*/ 7931766 w 7974476"/>
              <a:gd name="connsiteY4" fmla="*/ 0 h 3098274"/>
              <a:gd name="connsiteX5" fmla="*/ 7932401 w 7974476"/>
              <a:gd name="connsiteY5" fmla="*/ 379120 h 3098274"/>
              <a:gd name="connsiteX0" fmla="*/ 7974476 w 7974476"/>
              <a:gd name="connsiteY0" fmla="*/ 3098274 h 3098274"/>
              <a:gd name="connsiteX1" fmla="*/ 7939416 w 7974476"/>
              <a:gd name="connsiteY1" fmla="*/ 3095625 h 3098274"/>
              <a:gd name="connsiteX2" fmla="*/ 0 w 7974476"/>
              <a:gd name="connsiteY2" fmla="*/ 3098274 h 3098274"/>
              <a:gd name="connsiteX3" fmla="*/ 0 w 7974476"/>
              <a:gd name="connsiteY3" fmla="*/ 1930 h 3098274"/>
              <a:gd name="connsiteX4" fmla="*/ 7931766 w 7974476"/>
              <a:gd name="connsiteY4" fmla="*/ 0 h 3098274"/>
              <a:gd name="connsiteX5" fmla="*/ 7932401 w 7974476"/>
              <a:gd name="connsiteY5" fmla="*/ 379120 h 3098274"/>
              <a:gd name="connsiteX0" fmla="*/ 7934313 w 7939416"/>
              <a:gd name="connsiteY0" fmla="*/ 2675364 h 3098274"/>
              <a:gd name="connsiteX1" fmla="*/ 7939416 w 7939416"/>
              <a:gd name="connsiteY1" fmla="*/ 3095625 h 3098274"/>
              <a:gd name="connsiteX2" fmla="*/ 0 w 7939416"/>
              <a:gd name="connsiteY2" fmla="*/ 3098274 h 3098274"/>
              <a:gd name="connsiteX3" fmla="*/ 0 w 7939416"/>
              <a:gd name="connsiteY3" fmla="*/ 1930 h 3098274"/>
              <a:gd name="connsiteX4" fmla="*/ 7931766 w 7939416"/>
              <a:gd name="connsiteY4" fmla="*/ 0 h 3098274"/>
              <a:gd name="connsiteX5" fmla="*/ 7932401 w 7939416"/>
              <a:gd name="connsiteY5" fmla="*/ 379120 h 3098274"/>
              <a:gd name="connsiteX0" fmla="*/ 7934313 w 7934313"/>
              <a:gd name="connsiteY0" fmla="*/ 2675364 h 3098274"/>
              <a:gd name="connsiteX1" fmla="*/ 7933678 w 7934313"/>
              <a:gd name="connsiteY1" fmla="*/ 3095625 h 3098274"/>
              <a:gd name="connsiteX2" fmla="*/ 0 w 7934313"/>
              <a:gd name="connsiteY2" fmla="*/ 3098274 h 3098274"/>
              <a:gd name="connsiteX3" fmla="*/ 0 w 7934313"/>
              <a:gd name="connsiteY3" fmla="*/ 1930 h 3098274"/>
              <a:gd name="connsiteX4" fmla="*/ 7931766 w 7934313"/>
              <a:gd name="connsiteY4" fmla="*/ 0 h 3098274"/>
              <a:gd name="connsiteX5" fmla="*/ 7932401 w 7934313"/>
              <a:gd name="connsiteY5" fmla="*/ 379120 h 309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4313" h="3098274">
                <a:moveTo>
                  <a:pt x="7934313" y="2675364"/>
                </a:moveTo>
                <a:cubicBezTo>
                  <a:pt x="7934101" y="2815451"/>
                  <a:pt x="7933890" y="2955538"/>
                  <a:pt x="7933678" y="3095625"/>
                </a:cubicBezTo>
                <a:lnTo>
                  <a:pt x="0" y="3098274"/>
                </a:lnTo>
                <a:lnTo>
                  <a:pt x="0" y="1930"/>
                </a:lnTo>
                <a:lnTo>
                  <a:pt x="7931766" y="0"/>
                </a:lnTo>
                <a:cubicBezTo>
                  <a:pt x="7931978" y="126373"/>
                  <a:pt x="7932189" y="252747"/>
                  <a:pt x="7932401" y="379120"/>
                </a:cubicBezTo>
              </a:path>
            </a:pathLst>
          </a:cu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1256701" y="1762642"/>
            <a:ext cx="7347747" cy="1378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ts val="2000"/>
              </a:lnSpc>
            </a:pPr>
            <a:r>
              <a:rPr lang="pl-PL" sz="2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ustanawiająca podstawowe normy bezpieczeństwa w celu ochrony przed zagrożeniami wynikającymi z narażenia na działanie promieniowania jonizującego oraz uchylająca dyrektywy 89/618/</a:t>
            </a:r>
            <a:r>
              <a:rPr lang="pl-PL" sz="20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Euratom</a:t>
            </a:r>
            <a:r>
              <a:rPr lang="pl-PL" sz="2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90/641/</a:t>
            </a:r>
            <a:r>
              <a:rPr lang="pl-PL" sz="20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Euratom</a:t>
            </a:r>
            <a:r>
              <a:rPr lang="pl-PL" sz="2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96/29/</a:t>
            </a:r>
            <a:r>
              <a:rPr lang="pl-PL" sz="20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Euratom</a:t>
            </a:r>
            <a:r>
              <a:rPr lang="pl-PL" sz="2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97/43/</a:t>
            </a:r>
            <a:r>
              <a:rPr lang="pl-PL" sz="20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Euratom</a:t>
            </a:r>
            <a:r>
              <a:rPr lang="pl-PL" sz="2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 2003/122/</a:t>
            </a:r>
            <a:r>
              <a:rPr lang="pl-PL" sz="20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Euratom</a:t>
            </a:r>
            <a:endParaRPr lang="pl-PL" sz="20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310" y="1432089"/>
            <a:ext cx="7523138" cy="4877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85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736374" y="2171"/>
            <a:ext cx="83105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ZMIANA NORM I PRZEPISÓW OCHRONY RADIOLOGICZNEJ W 2018 ROKU </a:t>
            </a:r>
          </a:p>
          <a:p>
            <a:pPr algn="ctr"/>
            <a:r>
              <a:rPr lang="pl-PL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(</a:t>
            </a:r>
            <a:r>
              <a:rPr lang="pl-PL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nowe koncepcje ochrony radiologicznej</a:t>
            </a:r>
            <a:r>
              <a:rPr lang="pl-PL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134076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spect="1" noChangeArrowheads="1"/>
          </p:cNvSpPr>
          <p:nvPr/>
        </p:nvSpPr>
        <p:spPr bwMode="auto">
          <a:xfrm>
            <a:off x="1114920" y="1340768"/>
            <a:ext cx="7319463" cy="488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pl-PL" sz="26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Dyrektywa Rady UE 2013/59/EURATOM 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1256701" y="1762642"/>
            <a:ext cx="7347747" cy="1378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ts val="2000"/>
              </a:lnSpc>
            </a:pPr>
            <a:r>
              <a:rPr lang="pl-PL" sz="2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ustanawiająca podstawowe normy bezpieczeństwa w celu ochrony przed zagrożeniami wynikającymi z narażenia na działanie promieniowania jonizującego oraz uchylająca dyrektywy 89/618/</a:t>
            </a:r>
            <a:r>
              <a:rPr lang="pl-PL" sz="20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Euratom</a:t>
            </a:r>
            <a:r>
              <a:rPr lang="pl-PL" sz="2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90/641/</a:t>
            </a:r>
            <a:r>
              <a:rPr lang="pl-PL" sz="20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Euratom</a:t>
            </a:r>
            <a:r>
              <a:rPr lang="pl-PL" sz="2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96/29/</a:t>
            </a:r>
            <a:r>
              <a:rPr lang="pl-PL" sz="20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Euratom</a:t>
            </a:r>
            <a:r>
              <a:rPr lang="pl-PL" sz="2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97/43/</a:t>
            </a:r>
            <a:r>
              <a:rPr lang="pl-PL" sz="20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Euratom</a:t>
            </a:r>
            <a:r>
              <a:rPr lang="pl-PL" sz="2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 2003/122/</a:t>
            </a:r>
            <a:r>
              <a:rPr lang="pl-PL" sz="20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Euratom</a:t>
            </a:r>
            <a:endParaRPr lang="pl-PL" sz="20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Prostokąt 3"/>
          <p:cNvSpPr/>
          <p:nvPr/>
        </p:nvSpPr>
        <p:spPr bwMode="auto">
          <a:xfrm>
            <a:off x="1331913" y="3254834"/>
            <a:ext cx="7488000" cy="1944000"/>
          </a:xfrm>
          <a:custGeom>
            <a:avLst/>
            <a:gdLst>
              <a:gd name="connsiteX0" fmla="*/ 0 w 7974476"/>
              <a:gd name="connsiteY0" fmla="*/ 0 h 3096344"/>
              <a:gd name="connsiteX1" fmla="*/ 7974476 w 7974476"/>
              <a:gd name="connsiteY1" fmla="*/ 0 h 3096344"/>
              <a:gd name="connsiteX2" fmla="*/ 7974476 w 7974476"/>
              <a:gd name="connsiteY2" fmla="*/ 3096344 h 3096344"/>
              <a:gd name="connsiteX3" fmla="*/ 0 w 7974476"/>
              <a:gd name="connsiteY3" fmla="*/ 3096344 h 3096344"/>
              <a:gd name="connsiteX4" fmla="*/ 0 w 7974476"/>
              <a:gd name="connsiteY4" fmla="*/ 0 h 3096344"/>
              <a:gd name="connsiteX0" fmla="*/ 0 w 7995812"/>
              <a:gd name="connsiteY0" fmla="*/ 0 h 3096344"/>
              <a:gd name="connsiteX1" fmla="*/ 7974476 w 7995812"/>
              <a:gd name="connsiteY1" fmla="*/ 0 h 3096344"/>
              <a:gd name="connsiteX2" fmla="*/ 7995812 w 7995812"/>
              <a:gd name="connsiteY2" fmla="*/ 1348080 h 3096344"/>
              <a:gd name="connsiteX3" fmla="*/ 7974476 w 7995812"/>
              <a:gd name="connsiteY3" fmla="*/ 3096344 h 3096344"/>
              <a:gd name="connsiteX4" fmla="*/ 0 w 7995812"/>
              <a:gd name="connsiteY4" fmla="*/ 3096344 h 3096344"/>
              <a:gd name="connsiteX5" fmla="*/ 0 w 7995812"/>
              <a:gd name="connsiteY5" fmla="*/ 0 h 3096344"/>
              <a:gd name="connsiteX0" fmla="*/ 0 w 8005972"/>
              <a:gd name="connsiteY0" fmla="*/ 0 h 3096344"/>
              <a:gd name="connsiteX1" fmla="*/ 7974476 w 8005972"/>
              <a:gd name="connsiteY1" fmla="*/ 0 h 3096344"/>
              <a:gd name="connsiteX2" fmla="*/ 7995812 w 8005972"/>
              <a:gd name="connsiteY2" fmla="*/ 1348080 h 3096344"/>
              <a:gd name="connsiteX3" fmla="*/ 8005972 w 8005972"/>
              <a:gd name="connsiteY3" fmla="*/ 2333600 h 3096344"/>
              <a:gd name="connsiteX4" fmla="*/ 7974476 w 8005972"/>
              <a:gd name="connsiteY4" fmla="*/ 3096344 h 3096344"/>
              <a:gd name="connsiteX5" fmla="*/ 0 w 8005972"/>
              <a:gd name="connsiteY5" fmla="*/ 3096344 h 3096344"/>
              <a:gd name="connsiteX6" fmla="*/ 0 w 8005972"/>
              <a:gd name="connsiteY6" fmla="*/ 0 h 3096344"/>
              <a:gd name="connsiteX0" fmla="*/ 0 w 8005972"/>
              <a:gd name="connsiteY0" fmla="*/ 0 h 3096344"/>
              <a:gd name="connsiteX1" fmla="*/ 7974476 w 8005972"/>
              <a:gd name="connsiteY1" fmla="*/ 0 h 3096344"/>
              <a:gd name="connsiteX2" fmla="*/ 7995812 w 8005972"/>
              <a:gd name="connsiteY2" fmla="*/ 1348080 h 3096344"/>
              <a:gd name="connsiteX3" fmla="*/ 7996792 w 8005972"/>
              <a:gd name="connsiteY3" fmla="*/ 1764640 h 3096344"/>
              <a:gd name="connsiteX4" fmla="*/ 8005972 w 8005972"/>
              <a:gd name="connsiteY4" fmla="*/ 2333600 h 3096344"/>
              <a:gd name="connsiteX5" fmla="*/ 7974476 w 8005972"/>
              <a:gd name="connsiteY5" fmla="*/ 3096344 h 3096344"/>
              <a:gd name="connsiteX6" fmla="*/ 0 w 8005972"/>
              <a:gd name="connsiteY6" fmla="*/ 3096344 h 3096344"/>
              <a:gd name="connsiteX7" fmla="*/ 0 w 8005972"/>
              <a:gd name="connsiteY7" fmla="*/ 0 h 3096344"/>
              <a:gd name="connsiteX0" fmla="*/ 7996792 w 8088593"/>
              <a:gd name="connsiteY0" fmla="*/ 1764640 h 3096344"/>
              <a:gd name="connsiteX1" fmla="*/ 8005972 w 8088593"/>
              <a:gd name="connsiteY1" fmla="*/ 2333600 h 3096344"/>
              <a:gd name="connsiteX2" fmla="*/ 7974476 w 8088593"/>
              <a:gd name="connsiteY2" fmla="*/ 3096344 h 3096344"/>
              <a:gd name="connsiteX3" fmla="*/ 0 w 8088593"/>
              <a:gd name="connsiteY3" fmla="*/ 3096344 h 3096344"/>
              <a:gd name="connsiteX4" fmla="*/ 0 w 8088593"/>
              <a:gd name="connsiteY4" fmla="*/ 0 h 3096344"/>
              <a:gd name="connsiteX5" fmla="*/ 7974476 w 8088593"/>
              <a:gd name="connsiteY5" fmla="*/ 0 h 3096344"/>
              <a:gd name="connsiteX6" fmla="*/ 7995812 w 8088593"/>
              <a:gd name="connsiteY6" fmla="*/ 1348080 h 3096344"/>
              <a:gd name="connsiteX7" fmla="*/ 8088593 w 8088593"/>
              <a:gd name="connsiteY7" fmla="*/ 1856080 h 3096344"/>
              <a:gd name="connsiteX0" fmla="*/ 7996792 w 8005972"/>
              <a:gd name="connsiteY0" fmla="*/ 1764640 h 3096344"/>
              <a:gd name="connsiteX1" fmla="*/ 8005972 w 8005972"/>
              <a:gd name="connsiteY1" fmla="*/ 2333600 h 3096344"/>
              <a:gd name="connsiteX2" fmla="*/ 7974476 w 8005972"/>
              <a:gd name="connsiteY2" fmla="*/ 3096344 h 3096344"/>
              <a:gd name="connsiteX3" fmla="*/ 0 w 8005972"/>
              <a:gd name="connsiteY3" fmla="*/ 3096344 h 3096344"/>
              <a:gd name="connsiteX4" fmla="*/ 0 w 8005972"/>
              <a:gd name="connsiteY4" fmla="*/ 0 h 3096344"/>
              <a:gd name="connsiteX5" fmla="*/ 7974476 w 8005972"/>
              <a:gd name="connsiteY5" fmla="*/ 0 h 3096344"/>
              <a:gd name="connsiteX6" fmla="*/ 7995812 w 8005972"/>
              <a:gd name="connsiteY6" fmla="*/ 1348080 h 3096344"/>
              <a:gd name="connsiteX0" fmla="*/ 8005972 w 8005972"/>
              <a:gd name="connsiteY0" fmla="*/ 2333600 h 3096344"/>
              <a:gd name="connsiteX1" fmla="*/ 7974476 w 8005972"/>
              <a:gd name="connsiteY1" fmla="*/ 3096344 h 3096344"/>
              <a:gd name="connsiteX2" fmla="*/ 0 w 8005972"/>
              <a:gd name="connsiteY2" fmla="*/ 3096344 h 3096344"/>
              <a:gd name="connsiteX3" fmla="*/ 0 w 8005972"/>
              <a:gd name="connsiteY3" fmla="*/ 0 h 3096344"/>
              <a:gd name="connsiteX4" fmla="*/ 7974476 w 8005972"/>
              <a:gd name="connsiteY4" fmla="*/ 0 h 3096344"/>
              <a:gd name="connsiteX5" fmla="*/ 7995812 w 800597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8646"/>
              <a:gd name="connsiteY0" fmla="*/ 2038960 h 3096344"/>
              <a:gd name="connsiteX1" fmla="*/ 7974476 w 7978646"/>
              <a:gd name="connsiteY1" fmla="*/ 3096344 h 3096344"/>
              <a:gd name="connsiteX2" fmla="*/ 0 w 7978646"/>
              <a:gd name="connsiteY2" fmla="*/ 3096344 h 3096344"/>
              <a:gd name="connsiteX3" fmla="*/ 0 w 7978646"/>
              <a:gd name="connsiteY3" fmla="*/ 0 h 3096344"/>
              <a:gd name="connsiteX4" fmla="*/ 7974476 w 7978646"/>
              <a:gd name="connsiteY4" fmla="*/ 0 h 3096344"/>
              <a:gd name="connsiteX5" fmla="*/ 7952971 w 7978646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33846 w 7975372"/>
              <a:gd name="connsiteY5" fmla="*/ 136865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33846 w 7975372"/>
              <a:gd name="connsiteY5" fmla="*/ 136865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24573 w 7975372"/>
              <a:gd name="connsiteY5" fmla="*/ 768291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24573 w 7975372"/>
              <a:gd name="connsiteY5" fmla="*/ 768291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847615 w 7975372"/>
              <a:gd name="connsiteY4" fmla="*/ 1880 h 3096344"/>
              <a:gd name="connsiteX5" fmla="*/ 7932401 w 7975372"/>
              <a:gd name="connsiteY5" fmla="*/ 381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847615 w 7975372"/>
              <a:gd name="connsiteY4" fmla="*/ 1880 h 3096344"/>
              <a:gd name="connsiteX5" fmla="*/ 7932401 w 7975372"/>
              <a:gd name="connsiteY5" fmla="*/ 377190 h 3096344"/>
              <a:gd name="connsiteX0" fmla="*/ 7975372 w 7975372"/>
              <a:gd name="connsiteY0" fmla="*/ 2040890 h 3098274"/>
              <a:gd name="connsiteX1" fmla="*/ 7974476 w 7975372"/>
              <a:gd name="connsiteY1" fmla="*/ 3098274 h 3098274"/>
              <a:gd name="connsiteX2" fmla="*/ 0 w 7975372"/>
              <a:gd name="connsiteY2" fmla="*/ 3098274 h 3098274"/>
              <a:gd name="connsiteX3" fmla="*/ 0 w 7975372"/>
              <a:gd name="connsiteY3" fmla="*/ 1930 h 3098274"/>
              <a:gd name="connsiteX4" fmla="*/ 7931766 w 7975372"/>
              <a:gd name="connsiteY4" fmla="*/ 0 h 3098274"/>
              <a:gd name="connsiteX5" fmla="*/ 7932401 w 7975372"/>
              <a:gd name="connsiteY5" fmla="*/ 379120 h 3098274"/>
              <a:gd name="connsiteX0" fmla="*/ 7974476 w 7974476"/>
              <a:gd name="connsiteY0" fmla="*/ 3098274 h 3098274"/>
              <a:gd name="connsiteX1" fmla="*/ 0 w 7974476"/>
              <a:gd name="connsiteY1" fmla="*/ 3098274 h 3098274"/>
              <a:gd name="connsiteX2" fmla="*/ 0 w 7974476"/>
              <a:gd name="connsiteY2" fmla="*/ 1930 h 3098274"/>
              <a:gd name="connsiteX3" fmla="*/ 7931766 w 7974476"/>
              <a:gd name="connsiteY3" fmla="*/ 0 h 3098274"/>
              <a:gd name="connsiteX4" fmla="*/ 7932401 w 7974476"/>
              <a:gd name="connsiteY4" fmla="*/ 379120 h 3098274"/>
              <a:gd name="connsiteX0" fmla="*/ 7974476 w 7974476"/>
              <a:gd name="connsiteY0" fmla="*/ 3098274 h 3098274"/>
              <a:gd name="connsiteX1" fmla="*/ 7939416 w 7974476"/>
              <a:gd name="connsiteY1" fmla="*/ 3095625 h 3098274"/>
              <a:gd name="connsiteX2" fmla="*/ 0 w 7974476"/>
              <a:gd name="connsiteY2" fmla="*/ 3098274 h 3098274"/>
              <a:gd name="connsiteX3" fmla="*/ 0 w 7974476"/>
              <a:gd name="connsiteY3" fmla="*/ 1930 h 3098274"/>
              <a:gd name="connsiteX4" fmla="*/ 7931766 w 7974476"/>
              <a:gd name="connsiteY4" fmla="*/ 0 h 3098274"/>
              <a:gd name="connsiteX5" fmla="*/ 7932401 w 7974476"/>
              <a:gd name="connsiteY5" fmla="*/ 379120 h 3098274"/>
              <a:gd name="connsiteX0" fmla="*/ 7974476 w 7974476"/>
              <a:gd name="connsiteY0" fmla="*/ 3098274 h 3098274"/>
              <a:gd name="connsiteX1" fmla="*/ 7939416 w 7974476"/>
              <a:gd name="connsiteY1" fmla="*/ 3095625 h 3098274"/>
              <a:gd name="connsiteX2" fmla="*/ 0 w 7974476"/>
              <a:gd name="connsiteY2" fmla="*/ 3098274 h 3098274"/>
              <a:gd name="connsiteX3" fmla="*/ 0 w 7974476"/>
              <a:gd name="connsiteY3" fmla="*/ 1930 h 3098274"/>
              <a:gd name="connsiteX4" fmla="*/ 7931766 w 7974476"/>
              <a:gd name="connsiteY4" fmla="*/ 0 h 3098274"/>
              <a:gd name="connsiteX5" fmla="*/ 7932401 w 7974476"/>
              <a:gd name="connsiteY5" fmla="*/ 379120 h 3098274"/>
              <a:gd name="connsiteX0" fmla="*/ 7934313 w 7939416"/>
              <a:gd name="connsiteY0" fmla="*/ 2675364 h 3098274"/>
              <a:gd name="connsiteX1" fmla="*/ 7939416 w 7939416"/>
              <a:gd name="connsiteY1" fmla="*/ 3095625 h 3098274"/>
              <a:gd name="connsiteX2" fmla="*/ 0 w 7939416"/>
              <a:gd name="connsiteY2" fmla="*/ 3098274 h 3098274"/>
              <a:gd name="connsiteX3" fmla="*/ 0 w 7939416"/>
              <a:gd name="connsiteY3" fmla="*/ 1930 h 3098274"/>
              <a:gd name="connsiteX4" fmla="*/ 7931766 w 7939416"/>
              <a:gd name="connsiteY4" fmla="*/ 0 h 3098274"/>
              <a:gd name="connsiteX5" fmla="*/ 7932401 w 7939416"/>
              <a:gd name="connsiteY5" fmla="*/ 379120 h 3098274"/>
              <a:gd name="connsiteX0" fmla="*/ 7934313 w 7934313"/>
              <a:gd name="connsiteY0" fmla="*/ 2675364 h 3098274"/>
              <a:gd name="connsiteX1" fmla="*/ 7933678 w 7934313"/>
              <a:gd name="connsiteY1" fmla="*/ 3095625 h 3098274"/>
              <a:gd name="connsiteX2" fmla="*/ 0 w 7934313"/>
              <a:gd name="connsiteY2" fmla="*/ 3098274 h 3098274"/>
              <a:gd name="connsiteX3" fmla="*/ 0 w 7934313"/>
              <a:gd name="connsiteY3" fmla="*/ 1930 h 3098274"/>
              <a:gd name="connsiteX4" fmla="*/ 7931766 w 7934313"/>
              <a:gd name="connsiteY4" fmla="*/ 0 h 3098274"/>
              <a:gd name="connsiteX5" fmla="*/ 7932401 w 7934313"/>
              <a:gd name="connsiteY5" fmla="*/ 379120 h 309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4313" h="3098274">
                <a:moveTo>
                  <a:pt x="7934313" y="2675364"/>
                </a:moveTo>
                <a:cubicBezTo>
                  <a:pt x="7934101" y="2815451"/>
                  <a:pt x="7933890" y="2955538"/>
                  <a:pt x="7933678" y="3095625"/>
                </a:cubicBezTo>
                <a:lnTo>
                  <a:pt x="0" y="3098274"/>
                </a:lnTo>
                <a:lnTo>
                  <a:pt x="0" y="1930"/>
                </a:lnTo>
                <a:lnTo>
                  <a:pt x="7931766" y="0"/>
                </a:lnTo>
                <a:cubicBezTo>
                  <a:pt x="7931978" y="126373"/>
                  <a:pt x="7932189" y="252747"/>
                  <a:pt x="7932401" y="379120"/>
                </a:cubicBezTo>
              </a:path>
            </a:pathLst>
          </a:cu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452552" y="3411226"/>
            <a:ext cx="73485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</a:pPr>
            <a:r>
              <a:rPr lang="pl-PL" sz="2400" dirty="0">
                <a:ln/>
                <a:solidFill>
                  <a:srgbClr val="0000CC"/>
                </a:solidFill>
              </a:rPr>
              <a:t> </a:t>
            </a:r>
            <a:r>
              <a:rPr lang="pl-PL" sz="2200" dirty="0">
                <a:ln/>
                <a:solidFill>
                  <a:srgbClr val="0000CC"/>
                </a:solidFill>
              </a:rPr>
              <a:t>Sam dokument nowej Dyrektywy zawiera  99 definicji, 109 artykułów i 19 aneksów, a ponadto wprowadzenie niektórych jego artykułów np. zalecenie monitorowania i raportowania do Komisji przekroczeń stężeń radonu, skutkuje obciążeniem budżetu państw członkowskich dodatkowymi kosztami.</a:t>
            </a:r>
          </a:p>
        </p:txBody>
      </p:sp>
    </p:spTree>
    <p:extLst>
      <p:ext uri="{BB962C8B-B14F-4D97-AF65-F5344CB8AC3E}">
        <p14:creationId xmlns:p14="http://schemas.microsoft.com/office/powerpoint/2010/main" val="32554149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 bwMode="auto">
          <a:xfrm>
            <a:off x="1242000" y="1449304"/>
            <a:ext cx="108000" cy="4716000"/>
          </a:xfrm>
          <a:prstGeom prst="rect">
            <a:avLst/>
          </a:prstGeom>
          <a:solidFill>
            <a:srgbClr val="E7EFF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86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95536" y="2171"/>
            <a:ext cx="93610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pl-PL" sz="2200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ZMIANA NORM I PRZEPISÓW OCHRONY RADIOLOGICZNEJ </a:t>
            </a:r>
          </a:p>
          <a:p>
            <a:pPr algn="ctr">
              <a:lnSpc>
                <a:spcPts val="2000"/>
              </a:lnSpc>
            </a:pPr>
            <a:r>
              <a:rPr lang="pl-PL" sz="2200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W 2018 ROKU </a:t>
            </a:r>
          </a:p>
          <a:p>
            <a:pPr algn="ctr">
              <a:lnSpc>
                <a:spcPts val="2000"/>
              </a:lnSpc>
            </a:pPr>
            <a:r>
              <a:rPr lang="pl-PL" sz="2000" i="1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(nowe koncepcje ochrony radiologicznej)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134076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115616" y="1415866"/>
            <a:ext cx="7344816" cy="49654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285750" indent="-285750" algn="just">
              <a:lnSpc>
                <a:spcPts val="2000"/>
              </a:lnSpc>
              <a:buSzPct val="150000"/>
              <a:buFont typeface="Wingdings" panose="05000000000000000000" pitchFamily="2" charset="2"/>
              <a:buChar char="§"/>
            </a:pPr>
            <a:r>
              <a:rPr lang="pl-PL" b="1" spc="-40" dirty="0">
                <a:ln/>
                <a:solidFill>
                  <a:srgbClr val="0000CC"/>
                </a:solidFill>
              </a:rPr>
              <a:t>uwzględnienie ostatnich wyników badań podsumowanych w publikacjach ICRP:</a:t>
            </a:r>
          </a:p>
          <a:p>
            <a:pPr marL="742950" lvl="1" indent="-285750" algn="just">
              <a:lnSpc>
                <a:spcPts val="2000"/>
              </a:lnSpc>
              <a:buSzPct val="150000"/>
              <a:buFont typeface="Arial" panose="020B0604020202020204" pitchFamily="34" charset="0"/>
              <a:buChar char="•"/>
            </a:pPr>
            <a:r>
              <a:rPr lang="pl-PL" b="1" spc="-40" dirty="0">
                <a:ln/>
                <a:solidFill>
                  <a:srgbClr val="0000CC"/>
                </a:solidFill>
              </a:rPr>
              <a:t>ICRP </a:t>
            </a:r>
            <a:r>
              <a:rPr lang="pl-PL" b="1" spc="-40" dirty="0" err="1">
                <a:ln/>
                <a:solidFill>
                  <a:srgbClr val="0000CC"/>
                </a:solidFill>
              </a:rPr>
              <a:t>Publication</a:t>
            </a:r>
            <a:r>
              <a:rPr lang="pl-PL" b="1" spc="-40" dirty="0">
                <a:ln/>
                <a:solidFill>
                  <a:srgbClr val="0000CC"/>
                </a:solidFill>
              </a:rPr>
              <a:t> 103, 2007</a:t>
            </a:r>
          </a:p>
          <a:p>
            <a:pPr marL="742950" lvl="1" indent="-285750" algn="just">
              <a:lnSpc>
                <a:spcPts val="2000"/>
              </a:lnSpc>
              <a:buSzPct val="150000"/>
              <a:buFont typeface="Arial" panose="020B0604020202020204" pitchFamily="34" charset="0"/>
              <a:buChar char="•"/>
            </a:pPr>
            <a:r>
              <a:rPr lang="pl-PL" b="1" spc="-40" dirty="0">
                <a:ln/>
                <a:solidFill>
                  <a:srgbClr val="0000CC"/>
                </a:solidFill>
              </a:rPr>
              <a:t>ICRP </a:t>
            </a:r>
            <a:r>
              <a:rPr lang="pl-PL" b="1" spc="-40" dirty="0" err="1">
                <a:ln/>
                <a:solidFill>
                  <a:srgbClr val="0000CC"/>
                </a:solidFill>
              </a:rPr>
              <a:t>Publication</a:t>
            </a:r>
            <a:r>
              <a:rPr lang="pl-PL" b="1" spc="-40" dirty="0">
                <a:ln/>
                <a:solidFill>
                  <a:srgbClr val="0000CC"/>
                </a:solidFill>
              </a:rPr>
              <a:t> 109, 2009</a:t>
            </a:r>
          </a:p>
          <a:p>
            <a:pPr marL="742950" lvl="1" indent="-285750" algn="just">
              <a:lnSpc>
                <a:spcPts val="2000"/>
              </a:lnSpc>
              <a:buSzPct val="150000"/>
              <a:buFont typeface="Arial" panose="020B0604020202020204" pitchFamily="34" charset="0"/>
              <a:buChar char="•"/>
            </a:pPr>
            <a:r>
              <a:rPr lang="pl-PL" b="1" spc="-40" dirty="0">
                <a:ln/>
                <a:solidFill>
                  <a:srgbClr val="0000CC"/>
                </a:solidFill>
              </a:rPr>
              <a:t>ICRP </a:t>
            </a:r>
            <a:r>
              <a:rPr lang="pl-PL" b="1" spc="-40" dirty="0" err="1">
                <a:ln/>
                <a:solidFill>
                  <a:srgbClr val="0000CC"/>
                </a:solidFill>
              </a:rPr>
              <a:t>Publication</a:t>
            </a:r>
            <a:r>
              <a:rPr lang="pl-PL" b="1" spc="-40" dirty="0">
                <a:ln/>
                <a:solidFill>
                  <a:srgbClr val="0000CC"/>
                </a:solidFill>
              </a:rPr>
              <a:t> 111, 2009</a:t>
            </a:r>
          </a:p>
          <a:p>
            <a:pPr marL="285750" indent="-285750" algn="just">
              <a:lnSpc>
                <a:spcPts val="2000"/>
              </a:lnSpc>
              <a:buSzPct val="150000"/>
              <a:buFont typeface="Wingdings" panose="05000000000000000000" pitchFamily="2" charset="2"/>
              <a:buChar char="§"/>
            </a:pPr>
            <a:r>
              <a:rPr lang="pl-PL" b="1" spc="-40" dirty="0">
                <a:ln/>
                <a:solidFill>
                  <a:srgbClr val="0000CC"/>
                </a:solidFill>
              </a:rPr>
              <a:t>rozwój technologiczny i doświadczenie operacyjne od 1996 r.</a:t>
            </a:r>
          </a:p>
          <a:p>
            <a:pPr marL="285750" indent="-285750" algn="just">
              <a:lnSpc>
                <a:spcPts val="2000"/>
              </a:lnSpc>
              <a:buSzPct val="150000"/>
              <a:buFont typeface="Wingdings" panose="05000000000000000000" pitchFamily="2" charset="2"/>
              <a:buChar char="§"/>
            </a:pPr>
            <a:r>
              <a:rPr lang="pl-PL" b="1" spc="-40" dirty="0">
                <a:ln/>
                <a:solidFill>
                  <a:srgbClr val="0000CC"/>
                </a:solidFill>
              </a:rPr>
              <a:t>opracowanie wspólnych i jednolitych norm bezpieczeństwa obejmujących:</a:t>
            </a:r>
          </a:p>
          <a:p>
            <a:pPr marL="742950" lvl="1" indent="-285750" algn="just">
              <a:lnSpc>
                <a:spcPts val="2000"/>
              </a:lnSpc>
              <a:buSzPct val="150000"/>
              <a:buFont typeface="Courier New" panose="02070309020205020404" pitchFamily="49" charset="0"/>
              <a:buChar char="o"/>
            </a:pPr>
            <a:r>
              <a:rPr lang="pl-PL" b="1" spc="-40" dirty="0">
                <a:ln/>
                <a:solidFill>
                  <a:srgbClr val="0000CC"/>
                </a:solidFill>
              </a:rPr>
              <a:t>wszystkie rodzaje źródeł promieniowania łącznie z tzw. naturalnymi</a:t>
            </a:r>
          </a:p>
          <a:p>
            <a:pPr marL="742950" lvl="1" indent="-285750" algn="just">
              <a:lnSpc>
                <a:spcPts val="2000"/>
              </a:lnSpc>
              <a:buSzPct val="150000"/>
              <a:buFont typeface="Courier New" panose="02070309020205020404" pitchFamily="49" charset="0"/>
              <a:buChar char="o"/>
            </a:pPr>
            <a:r>
              <a:rPr lang="pl-PL" b="1" spc="-40" dirty="0">
                <a:ln/>
                <a:solidFill>
                  <a:srgbClr val="0000CC"/>
                </a:solidFill>
              </a:rPr>
              <a:t>wszystkie sytuacje narażenia: </a:t>
            </a:r>
          </a:p>
          <a:p>
            <a:pPr marL="1200150" lvl="2" indent="-285750" algn="just">
              <a:lnSpc>
                <a:spcPts val="2000"/>
              </a:lnSpc>
              <a:buSzPct val="150000"/>
              <a:buFont typeface="Arial" panose="020B0604020202020204" pitchFamily="34" charset="0"/>
              <a:buChar char="•"/>
            </a:pPr>
            <a:r>
              <a:rPr lang="pl-PL" b="1" spc="-40" dirty="0">
                <a:ln/>
                <a:solidFill>
                  <a:srgbClr val="0000CC"/>
                </a:solidFill>
              </a:rPr>
              <a:t>planowanego, </a:t>
            </a:r>
          </a:p>
          <a:p>
            <a:pPr marL="1200150" lvl="2" indent="-285750" algn="just">
              <a:lnSpc>
                <a:spcPts val="2000"/>
              </a:lnSpc>
              <a:buSzPct val="150000"/>
              <a:buFont typeface="Arial" panose="020B0604020202020204" pitchFamily="34" charset="0"/>
              <a:buChar char="•"/>
            </a:pPr>
            <a:r>
              <a:rPr lang="pl-PL" b="1" spc="-40" dirty="0">
                <a:ln/>
                <a:solidFill>
                  <a:srgbClr val="0000CC"/>
                </a:solidFill>
              </a:rPr>
              <a:t>istniejącego oraz </a:t>
            </a:r>
          </a:p>
          <a:p>
            <a:pPr marL="1200150" lvl="2" indent="-285750" algn="just">
              <a:lnSpc>
                <a:spcPts val="2000"/>
              </a:lnSpc>
              <a:buSzPct val="150000"/>
              <a:buFont typeface="Arial" panose="020B0604020202020204" pitchFamily="34" charset="0"/>
              <a:buChar char="•"/>
            </a:pPr>
            <a:r>
              <a:rPr lang="pl-PL" b="1" spc="-40" dirty="0">
                <a:ln/>
                <a:solidFill>
                  <a:srgbClr val="0000CC"/>
                </a:solidFill>
              </a:rPr>
              <a:t>wyjątkowego</a:t>
            </a:r>
          </a:p>
          <a:p>
            <a:pPr marL="742950" lvl="1" indent="-285750" algn="just">
              <a:lnSpc>
                <a:spcPts val="2000"/>
              </a:lnSpc>
              <a:buSzPct val="150000"/>
              <a:buFont typeface="Courier New" panose="02070309020205020404" pitchFamily="49" charset="0"/>
              <a:buChar char="o"/>
            </a:pPr>
            <a:r>
              <a:rPr lang="pl-PL" b="1" spc="-40" dirty="0">
                <a:ln/>
                <a:solidFill>
                  <a:srgbClr val="0000CC"/>
                </a:solidFill>
              </a:rPr>
              <a:t>wszystkich potencjalnie narażonych na promieniowanie jonizujące tzn.:</a:t>
            </a:r>
          </a:p>
          <a:p>
            <a:pPr marL="742950" lvl="1" indent="-285750" algn="just">
              <a:lnSpc>
                <a:spcPts val="2000"/>
              </a:lnSpc>
              <a:buSzPct val="150000"/>
              <a:buFont typeface="Arial" panose="020B0604020202020204" pitchFamily="34" charset="0"/>
              <a:buChar char="•"/>
            </a:pPr>
            <a:r>
              <a:rPr lang="pl-PL" b="1" spc="-40" dirty="0">
                <a:ln/>
                <a:solidFill>
                  <a:srgbClr val="0000CC"/>
                </a:solidFill>
              </a:rPr>
              <a:t>  pracowników narażonych zawodowo (</a:t>
            </a:r>
            <a:r>
              <a:rPr lang="pl-PL" b="1" i="1" spc="-40" dirty="0">
                <a:ln/>
                <a:solidFill>
                  <a:srgbClr val="0000CC"/>
                </a:solidFill>
              </a:rPr>
              <a:t>w tym również załogi samolotów pasażerskich</a:t>
            </a:r>
            <a:r>
              <a:rPr lang="pl-PL" b="1" spc="-40" dirty="0">
                <a:ln/>
                <a:solidFill>
                  <a:srgbClr val="0000CC"/>
                </a:solidFill>
              </a:rPr>
              <a:t>), </a:t>
            </a:r>
          </a:p>
          <a:p>
            <a:pPr marL="742950" lvl="1" indent="-285750" algn="just">
              <a:lnSpc>
                <a:spcPts val="2000"/>
              </a:lnSpc>
              <a:buSzPct val="150000"/>
              <a:buFont typeface="Arial" panose="020B0604020202020204" pitchFamily="34" charset="0"/>
              <a:buChar char="•"/>
            </a:pPr>
            <a:r>
              <a:rPr lang="pl-PL" b="1" spc="-40" dirty="0">
                <a:ln/>
                <a:solidFill>
                  <a:srgbClr val="0000CC"/>
                </a:solidFill>
              </a:rPr>
              <a:t>przedstawicieli ludności, </a:t>
            </a:r>
          </a:p>
          <a:p>
            <a:pPr marL="742950" lvl="1" indent="-285750" algn="just">
              <a:lnSpc>
                <a:spcPts val="2000"/>
              </a:lnSpc>
              <a:buSzPct val="150000"/>
              <a:buFont typeface="Arial" panose="020B0604020202020204" pitchFamily="34" charset="0"/>
              <a:buChar char="•"/>
            </a:pPr>
            <a:r>
              <a:rPr lang="pl-PL" b="1" spc="-40" dirty="0">
                <a:ln/>
                <a:solidFill>
                  <a:srgbClr val="0000CC"/>
                </a:solidFill>
              </a:rPr>
              <a:t>pacjentów poddanych medycznej procedurze radiologicznej,  </a:t>
            </a:r>
          </a:p>
          <a:p>
            <a:pPr marL="742950" lvl="1" indent="-285750" algn="just">
              <a:lnSpc>
                <a:spcPts val="2000"/>
              </a:lnSpc>
              <a:buSzPct val="150000"/>
              <a:buFont typeface="Arial" panose="020B0604020202020204" pitchFamily="34" charset="0"/>
              <a:buChar char="•"/>
            </a:pPr>
            <a:r>
              <a:rPr lang="pl-PL" b="1" spc="-40" dirty="0">
                <a:ln/>
                <a:solidFill>
                  <a:srgbClr val="0000CC"/>
                </a:solidFill>
              </a:rPr>
              <a:t>jak również środowisko, gdzie przez środowisko rozumie się rozmaite gatunki roślin i zwierząt.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755576" y="836712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pl-PL" sz="2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Podstawy merytoryczne i zakres zmian wprowadzonych</a:t>
            </a:r>
          </a:p>
          <a:p>
            <a:pPr algn="ctr">
              <a:lnSpc>
                <a:spcPts val="2400"/>
              </a:lnSpc>
            </a:pPr>
            <a:r>
              <a:rPr lang="pl-PL" sz="2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Dyrektywą Rady UE 2013/59/EURATOM</a:t>
            </a:r>
          </a:p>
        </p:txBody>
      </p:sp>
    </p:spTree>
    <p:extLst>
      <p:ext uri="{BB962C8B-B14F-4D97-AF65-F5344CB8AC3E}">
        <p14:creationId xmlns:p14="http://schemas.microsoft.com/office/powerpoint/2010/main" val="10717252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87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95536" y="2171"/>
            <a:ext cx="93610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pl-PL" sz="2200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ZMIANA NORM I PRZEPISÓW OCHRONY RADIOLOGICZNEJ </a:t>
            </a:r>
          </a:p>
          <a:p>
            <a:pPr algn="ctr">
              <a:lnSpc>
                <a:spcPts val="2000"/>
              </a:lnSpc>
            </a:pPr>
            <a:r>
              <a:rPr lang="pl-PL" sz="2200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W 2018 ROKU </a:t>
            </a:r>
          </a:p>
          <a:p>
            <a:pPr algn="ctr">
              <a:lnSpc>
                <a:spcPts val="2000"/>
              </a:lnSpc>
            </a:pPr>
            <a:r>
              <a:rPr lang="pl-PL" sz="2000" i="1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(nowe koncepcje ochrony radiologicznej)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134076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 bwMode="auto">
          <a:xfrm>
            <a:off x="1470348" y="1961455"/>
            <a:ext cx="108000" cy="4140000"/>
          </a:xfrm>
          <a:prstGeom prst="rect">
            <a:avLst/>
          </a:prstGeom>
          <a:solidFill>
            <a:srgbClr val="E7EFF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717041"/>
              </p:ext>
            </p:extLst>
          </p:nvPr>
        </p:nvGraphicFramePr>
        <p:xfrm>
          <a:off x="1335284" y="2060848"/>
          <a:ext cx="7360544" cy="35052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360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4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2400" b="0" kern="1200" noProof="0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b="0" kern="1200" noProof="0" dirty="0" err="1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działalność</a:t>
                      </a:r>
                      <a:r>
                        <a:rPr lang="pl-PL" sz="2200" b="0" kern="1200" noProof="0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lang="pl-PL" sz="2200" b="0" i="1" noProof="0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ea typeface="Times New Roman" pitchFamily="18" charset="0"/>
                          <a:cs typeface="Arial" pitchFamily="34" charset="0"/>
                        </a:rPr>
                        <a:t>(</a:t>
                      </a:r>
                      <a:r>
                        <a:rPr lang="en-US" sz="2200" b="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ea typeface="Times New Roman" pitchFamily="18" charset="0"/>
                          <a:cs typeface="Arial" pitchFamily="34" charset="0"/>
                        </a:rPr>
                        <a:t>practices</a:t>
                      </a:r>
                      <a:r>
                        <a:rPr lang="pl-PL" sz="2200" b="0" i="1" noProof="0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ea typeface="Times New Roman" pitchFamily="18" charset="0"/>
                          <a:cs typeface="Arial" pitchFamily="34" charset="0"/>
                        </a:rPr>
                        <a:t>)</a:t>
                      </a:r>
                    </a:p>
                    <a:p>
                      <a:pPr marL="36036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4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l-PL" sz="1800" b="0" i="0" noProof="0" dirty="0">
                          <a:solidFill>
                            <a:srgbClr val="0000CC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dodanie (zwiększenie ) potencjalnego narażenia przez wprowadzenie nowych źródeł, dróg narażenia i/lub zwiększenie liczby narażonych osób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40000"/>
                        <a:buFont typeface="Wingdings" pitchFamily="2" charset="2"/>
                        <a:buNone/>
                        <a:tabLst/>
                        <a:defRPr/>
                      </a:pPr>
                      <a:endParaRPr lang="pl-PL" sz="2000" b="0" i="0" noProof="0" dirty="0">
                        <a:solidFill>
                          <a:srgbClr val="0000CC"/>
                        </a:solidFill>
                        <a:effectLst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40000"/>
                        <a:buFont typeface="Wingdings" pitchFamily="2" charset="2"/>
                        <a:buNone/>
                        <a:tabLst/>
                        <a:defRPr/>
                      </a:pPr>
                      <a:endParaRPr lang="pl-PL" sz="2000" b="0" i="0" noProof="0" dirty="0">
                        <a:solidFill>
                          <a:srgbClr val="0000CC"/>
                        </a:solidFill>
                        <a:effectLst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40000"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2000" b="0" i="0" noProof="0" dirty="0">
                        <a:solidFill>
                          <a:srgbClr val="0000CC"/>
                        </a:solidFill>
                        <a:effectLst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40000"/>
                        <a:buFont typeface="Wingdings" pitchFamily="2" charset="2"/>
                        <a:buChar char="§"/>
                        <a:tabLst/>
                        <a:defRPr/>
                      </a:pPr>
                      <a:endParaRPr lang="pl-PL" sz="2200" b="0" kern="1200" noProof="0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4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pl-PL" sz="2200" b="0" kern="1200" noProof="0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działania interwencyjne </a:t>
                      </a:r>
                      <a:r>
                        <a:rPr lang="pl-PL" sz="2200" b="0" i="1" kern="1200" noProof="0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(</a:t>
                      </a:r>
                      <a:r>
                        <a:rPr lang="en-US" sz="2200" b="0" i="1" kern="1200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interventions</a:t>
                      </a:r>
                      <a:r>
                        <a:rPr lang="pl-PL" sz="2200" b="0" i="1" kern="1200" noProof="0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)</a:t>
                      </a:r>
                      <a:r>
                        <a:rPr lang="pl-PL" sz="2200" b="1" noProof="0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ea typeface="Times New Roman" pitchFamily="18" charset="0"/>
                          <a:cs typeface="Arial" pitchFamily="34" charset="0"/>
                        </a:rPr>
                        <a:t>     </a:t>
                      </a:r>
                    </a:p>
                    <a:p>
                      <a:pPr marL="36036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4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l-PL" sz="1800" b="0" i="0" kern="1200" noProof="0" dirty="0">
                          <a:solidFill>
                            <a:srgbClr val="0000CC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zmniejszenie potencjalnego narażenia przez usunięcie źródeł, dróg narażenia i/lub zmniejszenie liczby narażonych osób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40000"/>
                        <a:buFont typeface="Wingdings" pitchFamily="2" charset="2"/>
                        <a:buChar char="§"/>
                        <a:tabLst/>
                        <a:defRPr/>
                      </a:pPr>
                      <a:endParaRPr lang="pl-PL" b="1" i="1" noProof="0" dirty="0">
                        <a:solidFill>
                          <a:srgbClr val="0000CC"/>
                        </a:solidFill>
                        <a:effectLst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7" descr="C:\Users\Pawel Krajewski\AppData\Local\Microsoft\Windows\Temporary Internet Files\Content.IE5\Z301XWYA\MC900238405[2].wm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78"/>
          <a:stretch/>
        </p:blipFill>
        <p:spPr bwMode="auto">
          <a:xfrm>
            <a:off x="2446228" y="5385922"/>
            <a:ext cx="343687" cy="5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447" y="2949635"/>
            <a:ext cx="2096157" cy="100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3007199"/>
            <a:ext cx="1250236" cy="896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551" y="3050419"/>
            <a:ext cx="1570974" cy="56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845" y="5343938"/>
            <a:ext cx="948899" cy="74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5157192"/>
            <a:ext cx="147941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Prostokąt 19"/>
          <p:cNvSpPr/>
          <p:nvPr/>
        </p:nvSpPr>
        <p:spPr>
          <a:xfrm>
            <a:off x="4768744" y="2998105"/>
            <a:ext cx="1789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i="1" dirty="0">
                <a:solidFill>
                  <a:srgbClr val="0000CC"/>
                </a:solidFill>
                <a:cs typeface="Arial" pitchFamily="34" charset="0"/>
              </a:rPr>
              <a:t>wewnętrzne </a:t>
            </a:r>
            <a:r>
              <a:rPr lang="pl-PL" b="1" i="1" dirty="0" err="1">
                <a:solidFill>
                  <a:srgbClr val="0000CC"/>
                </a:solidFill>
                <a:cs typeface="Arial" pitchFamily="34" charset="0"/>
              </a:rPr>
              <a:t>inh</a:t>
            </a:r>
            <a:r>
              <a:rPr lang="pl-PL" b="1" i="1" dirty="0">
                <a:solidFill>
                  <a:srgbClr val="0000CC"/>
                </a:solidFill>
                <a:cs typeface="Arial" pitchFamily="34" charset="0"/>
              </a:rPr>
              <a:t>.</a:t>
            </a:r>
            <a:endParaRPr lang="en-US" b="1" i="1" dirty="0"/>
          </a:p>
        </p:txBody>
      </p:sp>
      <p:sp>
        <p:nvSpPr>
          <p:cNvPr id="21" name="Prostokąt 20"/>
          <p:cNvSpPr/>
          <p:nvPr/>
        </p:nvSpPr>
        <p:spPr>
          <a:xfrm>
            <a:off x="4746186" y="3519837"/>
            <a:ext cx="1280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i="1" dirty="0">
                <a:solidFill>
                  <a:srgbClr val="0000CC"/>
                </a:solidFill>
                <a:cs typeface="Arial" pitchFamily="34" charset="0"/>
              </a:rPr>
              <a:t>zewnętrzne</a:t>
            </a:r>
            <a:endParaRPr lang="en-US" b="1" i="1" dirty="0"/>
          </a:p>
        </p:txBody>
      </p:sp>
      <p:sp>
        <p:nvSpPr>
          <p:cNvPr id="22" name="Prostokąt 21"/>
          <p:cNvSpPr/>
          <p:nvPr/>
        </p:nvSpPr>
        <p:spPr>
          <a:xfrm>
            <a:off x="1187624" y="902718"/>
            <a:ext cx="7680992" cy="481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pl-PL" sz="24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zalecenia ICRP z 1990, </a:t>
            </a:r>
            <a:r>
              <a:rPr lang="en-US" sz="24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Basic Safety Series </a:t>
            </a:r>
            <a:r>
              <a:rPr lang="pl-PL" sz="24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115 1996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716932" y="1340768"/>
            <a:ext cx="82475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40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ochrona przed promieniowaniem w oparciu o postępowanie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000" i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P</a:t>
            </a:r>
            <a:r>
              <a:rPr lang="en-US" sz="2000" i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ROCESS-BASED</a:t>
            </a:r>
            <a:r>
              <a:rPr lang="pl-PL" sz="2000" i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sz="2000" i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PROTECTION APPROACH</a:t>
            </a:r>
            <a:endParaRPr lang="pl-PL" sz="2000" i="1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Prostokąt 3"/>
          <p:cNvSpPr/>
          <p:nvPr/>
        </p:nvSpPr>
        <p:spPr bwMode="auto">
          <a:xfrm>
            <a:off x="1116013" y="1412776"/>
            <a:ext cx="7488000" cy="4752000"/>
          </a:xfrm>
          <a:custGeom>
            <a:avLst/>
            <a:gdLst>
              <a:gd name="connsiteX0" fmla="*/ 0 w 7974476"/>
              <a:gd name="connsiteY0" fmla="*/ 0 h 3096344"/>
              <a:gd name="connsiteX1" fmla="*/ 7974476 w 7974476"/>
              <a:gd name="connsiteY1" fmla="*/ 0 h 3096344"/>
              <a:gd name="connsiteX2" fmla="*/ 7974476 w 7974476"/>
              <a:gd name="connsiteY2" fmla="*/ 3096344 h 3096344"/>
              <a:gd name="connsiteX3" fmla="*/ 0 w 7974476"/>
              <a:gd name="connsiteY3" fmla="*/ 3096344 h 3096344"/>
              <a:gd name="connsiteX4" fmla="*/ 0 w 7974476"/>
              <a:gd name="connsiteY4" fmla="*/ 0 h 3096344"/>
              <a:gd name="connsiteX0" fmla="*/ 0 w 7995812"/>
              <a:gd name="connsiteY0" fmla="*/ 0 h 3096344"/>
              <a:gd name="connsiteX1" fmla="*/ 7974476 w 7995812"/>
              <a:gd name="connsiteY1" fmla="*/ 0 h 3096344"/>
              <a:gd name="connsiteX2" fmla="*/ 7995812 w 7995812"/>
              <a:gd name="connsiteY2" fmla="*/ 1348080 h 3096344"/>
              <a:gd name="connsiteX3" fmla="*/ 7974476 w 7995812"/>
              <a:gd name="connsiteY3" fmla="*/ 3096344 h 3096344"/>
              <a:gd name="connsiteX4" fmla="*/ 0 w 7995812"/>
              <a:gd name="connsiteY4" fmla="*/ 3096344 h 3096344"/>
              <a:gd name="connsiteX5" fmla="*/ 0 w 7995812"/>
              <a:gd name="connsiteY5" fmla="*/ 0 h 3096344"/>
              <a:gd name="connsiteX0" fmla="*/ 0 w 8005972"/>
              <a:gd name="connsiteY0" fmla="*/ 0 h 3096344"/>
              <a:gd name="connsiteX1" fmla="*/ 7974476 w 8005972"/>
              <a:gd name="connsiteY1" fmla="*/ 0 h 3096344"/>
              <a:gd name="connsiteX2" fmla="*/ 7995812 w 8005972"/>
              <a:gd name="connsiteY2" fmla="*/ 1348080 h 3096344"/>
              <a:gd name="connsiteX3" fmla="*/ 8005972 w 8005972"/>
              <a:gd name="connsiteY3" fmla="*/ 2333600 h 3096344"/>
              <a:gd name="connsiteX4" fmla="*/ 7974476 w 8005972"/>
              <a:gd name="connsiteY4" fmla="*/ 3096344 h 3096344"/>
              <a:gd name="connsiteX5" fmla="*/ 0 w 8005972"/>
              <a:gd name="connsiteY5" fmla="*/ 3096344 h 3096344"/>
              <a:gd name="connsiteX6" fmla="*/ 0 w 8005972"/>
              <a:gd name="connsiteY6" fmla="*/ 0 h 3096344"/>
              <a:gd name="connsiteX0" fmla="*/ 0 w 8005972"/>
              <a:gd name="connsiteY0" fmla="*/ 0 h 3096344"/>
              <a:gd name="connsiteX1" fmla="*/ 7974476 w 8005972"/>
              <a:gd name="connsiteY1" fmla="*/ 0 h 3096344"/>
              <a:gd name="connsiteX2" fmla="*/ 7995812 w 8005972"/>
              <a:gd name="connsiteY2" fmla="*/ 1348080 h 3096344"/>
              <a:gd name="connsiteX3" fmla="*/ 7996792 w 8005972"/>
              <a:gd name="connsiteY3" fmla="*/ 1764640 h 3096344"/>
              <a:gd name="connsiteX4" fmla="*/ 8005972 w 8005972"/>
              <a:gd name="connsiteY4" fmla="*/ 2333600 h 3096344"/>
              <a:gd name="connsiteX5" fmla="*/ 7974476 w 8005972"/>
              <a:gd name="connsiteY5" fmla="*/ 3096344 h 3096344"/>
              <a:gd name="connsiteX6" fmla="*/ 0 w 8005972"/>
              <a:gd name="connsiteY6" fmla="*/ 3096344 h 3096344"/>
              <a:gd name="connsiteX7" fmla="*/ 0 w 8005972"/>
              <a:gd name="connsiteY7" fmla="*/ 0 h 3096344"/>
              <a:gd name="connsiteX0" fmla="*/ 7996792 w 8088593"/>
              <a:gd name="connsiteY0" fmla="*/ 1764640 h 3096344"/>
              <a:gd name="connsiteX1" fmla="*/ 8005972 w 8088593"/>
              <a:gd name="connsiteY1" fmla="*/ 2333600 h 3096344"/>
              <a:gd name="connsiteX2" fmla="*/ 7974476 w 8088593"/>
              <a:gd name="connsiteY2" fmla="*/ 3096344 h 3096344"/>
              <a:gd name="connsiteX3" fmla="*/ 0 w 8088593"/>
              <a:gd name="connsiteY3" fmla="*/ 3096344 h 3096344"/>
              <a:gd name="connsiteX4" fmla="*/ 0 w 8088593"/>
              <a:gd name="connsiteY4" fmla="*/ 0 h 3096344"/>
              <a:gd name="connsiteX5" fmla="*/ 7974476 w 8088593"/>
              <a:gd name="connsiteY5" fmla="*/ 0 h 3096344"/>
              <a:gd name="connsiteX6" fmla="*/ 7995812 w 8088593"/>
              <a:gd name="connsiteY6" fmla="*/ 1348080 h 3096344"/>
              <a:gd name="connsiteX7" fmla="*/ 8088593 w 8088593"/>
              <a:gd name="connsiteY7" fmla="*/ 1856080 h 3096344"/>
              <a:gd name="connsiteX0" fmla="*/ 7996792 w 8005972"/>
              <a:gd name="connsiteY0" fmla="*/ 1764640 h 3096344"/>
              <a:gd name="connsiteX1" fmla="*/ 8005972 w 8005972"/>
              <a:gd name="connsiteY1" fmla="*/ 2333600 h 3096344"/>
              <a:gd name="connsiteX2" fmla="*/ 7974476 w 8005972"/>
              <a:gd name="connsiteY2" fmla="*/ 3096344 h 3096344"/>
              <a:gd name="connsiteX3" fmla="*/ 0 w 8005972"/>
              <a:gd name="connsiteY3" fmla="*/ 3096344 h 3096344"/>
              <a:gd name="connsiteX4" fmla="*/ 0 w 8005972"/>
              <a:gd name="connsiteY4" fmla="*/ 0 h 3096344"/>
              <a:gd name="connsiteX5" fmla="*/ 7974476 w 8005972"/>
              <a:gd name="connsiteY5" fmla="*/ 0 h 3096344"/>
              <a:gd name="connsiteX6" fmla="*/ 7995812 w 8005972"/>
              <a:gd name="connsiteY6" fmla="*/ 1348080 h 3096344"/>
              <a:gd name="connsiteX0" fmla="*/ 8005972 w 8005972"/>
              <a:gd name="connsiteY0" fmla="*/ 2333600 h 3096344"/>
              <a:gd name="connsiteX1" fmla="*/ 7974476 w 8005972"/>
              <a:gd name="connsiteY1" fmla="*/ 3096344 h 3096344"/>
              <a:gd name="connsiteX2" fmla="*/ 0 w 8005972"/>
              <a:gd name="connsiteY2" fmla="*/ 3096344 h 3096344"/>
              <a:gd name="connsiteX3" fmla="*/ 0 w 8005972"/>
              <a:gd name="connsiteY3" fmla="*/ 0 h 3096344"/>
              <a:gd name="connsiteX4" fmla="*/ 7974476 w 8005972"/>
              <a:gd name="connsiteY4" fmla="*/ 0 h 3096344"/>
              <a:gd name="connsiteX5" fmla="*/ 7995812 w 800597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8646"/>
              <a:gd name="connsiteY0" fmla="*/ 2038960 h 3096344"/>
              <a:gd name="connsiteX1" fmla="*/ 7974476 w 7978646"/>
              <a:gd name="connsiteY1" fmla="*/ 3096344 h 3096344"/>
              <a:gd name="connsiteX2" fmla="*/ 0 w 7978646"/>
              <a:gd name="connsiteY2" fmla="*/ 3096344 h 3096344"/>
              <a:gd name="connsiteX3" fmla="*/ 0 w 7978646"/>
              <a:gd name="connsiteY3" fmla="*/ 0 h 3096344"/>
              <a:gd name="connsiteX4" fmla="*/ 7974476 w 7978646"/>
              <a:gd name="connsiteY4" fmla="*/ 0 h 3096344"/>
              <a:gd name="connsiteX5" fmla="*/ 7952971 w 7978646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33846 w 7975372"/>
              <a:gd name="connsiteY5" fmla="*/ 136865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33846 w 7975372"/>
              <a:gd name="connsiteY5" fmla="*/ 136865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24573 w 7975372"/>
              <a:gd name="connsiteY5" fmla="*/ 768291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24573 w 7975372"/>
              <a:gd name="connsiteY5" fmla="*/ 768291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847615 w 7975372"/>
              <a:gd name="connsiteY4" fmla="*/ 1880 h 3096344"/>
              <a:gd name="connsiteX5" fmla="*/ 7932401 w 7975372"/>
              <a:gd name="connsiteY5" fmla="*/ 381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847615 w 7975372"/>
              <a:gd name="connsiteY4" fmla="*/ 1880 h 3096344"/>
              <a:gd name="connsiteX5" fmla="*/ 7932401 w 7975372"/>
              <a:gd name="connsiteY5" fmla="*/ 377190 h 3096344"/>
              <a:gd name="connsiteX0" fmla="*/ 7975372 w 7975372"/>
              <a:gd name="connsiteY0" fmla="*/ 2040890 h 3098274"/>
              <a:gd name="connsiteX1" fmla="*/ 7974476 w 7975372"/>
              <a:gd name="connsiteY1" fmla="*/ 3098274 h 3098274"/>
              <a:gd name="connsiteX2" fmla="*/ 0 w 7975372"/>
              <a:gd name="connsiteY2" fmla="*/ 3098274 h 3098274"/>
              <a:gd name="connsiteX3" fmla="*/ 0 w 7975372"/>
              <a:gd name="connsiteY3" fmla="*/ 1930 h 3098274"/>
              <a:gd name="connsiteX4" fmla="*/ 7931766 w 7975372"/>
              <a:gd name="connsiteY4" fmla="*/ 0 h 3098274"/>
              <a:gd name="connsiteX5" fmla="*/ 7932401 w 7975372"/>
              <a:gd name="connsiteY5" fmla="*/ 379120 h 3098274"/>
              <a:gd name="connsiteX0" fmla="*/ 7974476 w 7974476"/>
              <a:gd name="connsiteY0" fmla="*/ 3098274 h 3098274"/>
              <a:gd name="connsiteX1" fmla="*/ 0 w 7974476"/>
              <a:gd name="connsiteY1" fmla="*/ 3098274 h 3098274"/>
              <a:gd name="connsiteX2" fmla="*/ 0 w 7974476"/>
              <a:gd name="connsiteY2" fmla="*/ 1930 h 3098274"/>
              <a:gd name="connsiteX3" fmla="*/ 7931766 w 7974476"/>
              <a:gd name="connsiteY3" fmla="*/ 0 h 3098274"/>
              <a:gd name="connsiteX4" fmla="*/ 7932401 w 7974476"/>
              <a:gd name="connsiteY4" fmla="*/ 379120 h 3098274"/>
              <a:gd name="connsiteX0" fmla="*/ 7974476 w 7974476"/>
              <a:gd name="connsiteY0" fmla="*/ 3098274 h 3098274"/>
              <a:gd name="connsiteX1" fmla="*/ 7939416 w 7974476"/>
              <a:gd name="connsiteY1" fmla="*/ 3095625 h 3098274"/>
              <a:gd name="connsiteX2" fmla="*/ 0 w 7974476"/>
              <a:gd name="connsiteY2" fmla="*/ 3098274 h 3098274"/>
              <a:gd name="connsiteX3" fmla="*/ 0 w 7974476"/>
              <a:gd name="connsiteY3" fmla="*/ 1930 h 3098274"/>
              <a:gd name="connsiteX4" fmla="*/ 7931766 w 7974476"/>
              <a:gd name="connsiteY4" fmla="*/ 0 h 3098274"/>
              <a:gd name="connsiteX5" fmla="*/ 7932401 w 7974476"/>
              <a:gd name="connsiteY5" fmla="*/ 379120 h 3098274"/>
              <a:gd name="connsiteX0" fmla="*/ 7974476 w 7974476"/>
              <a:gd name="connsiteY0" fmla="*/ 3098274 h 3098274"/>
              <a:gd name="connsiteX1" fmla="*/ 7939416 w 7974476"/>
              <a:gd name="connsiteY1" fmla="*/ 3095625 h 3098274"/>
              <a:gd name="connsiteX2" fmla="*/ 0 w 7974476"/>
              <a:gd name="connsiteY2" fmla="*/ 3098274 h 3098274"/>
              <a:gd name="connsiteX3" fmla="*/ 0 w 7974476"/>
              <a:gd name="connsiteY3" fmla="*/ 1930 h 3098274"/>
              <a:gd name="connsiteX4" fmla="*/ 7931766 w 7974476"/>
              <a:gd name="connsiteY4" fmla="*/ 0 h 3098274"/>
              <a:gd name="connsiteX5" fmla="*/ 7932401 w 7974476"/>
              <a:gd name="connsiteY5" fmla="*/ 379120 h 3098274"/>
              <a:gd name="connsiteX0" fmla="*/ 7934313 w 7939416"/>
              <a:gd name="connsiteY0" fmla="*/ 2675364 h 3098274"/>
              <a:gd name="connsiteX1" fmla="*/ 7939416 w 7939416"/>
              <a:gd name="connsiteY1" fmla="*/ 3095625 h 3098274"/>
              <a:gd name="connsiteX2" fmla="*/ 0 w 7939416"/>
              <a:gd name="connsiteY2" fmla="*/ 3098274 h 3098274"/>
              <a:gd name="connsiteX3" fmla="*/ 0 w 7939416"/>
              <a:gd name="connsiteY3" fmla="*/ 1930 h 3098274"/>
              <a:gd name="connsiteX4" fmla="*/ 7931766 w 7939416"/>
              <a:gd name="connsiteY4" fmla="*/ 0 h 3098274"/>
              <a:gd name="connsiteX5" fmla="*/ 7932401 w 7939416"/>
              <a:gd name="connsiteY5" fmla="*/ 379120 h 3098274"/>
              <a:gd name="connsiteX0" fmla="*/ 7934313 w 7934313"/>
              <a:gd name="connsiteY0" fmla="*/ 2675364 h 3098274"/>
              <a:gd name="connsiteX1" fmla="*/ 7933678 w 7934313"/>
              <a:gd name="connsiteY1" fmla="*/ 3095625 h 3098274"/>
              <a:gd name="connsiteX2" fmla="*/ 0 w 7934313"/>
              <a:gd name="connsiteY2" fmla="*/ 3098274 h 3098274"/>
              <a:gd name="connsiteX3" fmla="*/ 0 w 7934313"/>
              <a:gd name="connsiteY3" fmla="*/ 1930 h 3098274"/>
              <a:gd name="connsiteX4" fmla="*/ 7931766 w 7934313"/>
              <a:gd name="connsiteY4" fmla="*/ 0 h 3098274"/>
              <a:gd name="connsiteX5" fmla="*/ 7932401 w 7934313"/>
              <a:gd name="connsiteY5" fmla="*/ 379120 h 309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4313" h="3098274">
                <a:moveTo>
                  <a:pt x="7934313" y="2675364"/>
                </a:moveTo>
                <a:cubicBezTo>
                  <a:pt x="7934101" y="2815451"/>
                  <a:pt x="7933890" y="2955538"/>
                  <a:pt x="7933678" y="3095625"/>
                </a:cubicBezTo>
                <a:lnTo>
                  <a:pt x="0" y="3098274"/>
                </a:lnTo>
                <a:lnTo>
                  <a:pt x="0" y="1930"/>
                </a:lnTo>
                <a:lnTo>
                  <a:pt x="7931766" y="0"/>
                </a:lnTo>
                <a:cubicBezTo>
                  <a:pt x="7931978" y="126373"/>
                  <a:pt x="7932189" y="252747"/>
                  <a:pt x="7932401" y="379120"/>
                </a:cubicBezTo>
              </a:path>
            </a:pathLst>
          </a:cu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6940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88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95536" y="2171"/>
            <a:ext cx="93610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pl-PL" sz="2200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ZMIANA NORM I PRZEPISÓW OCHRONY RADIOLOGICZNEJ </a:t>
            </a:r>
          </a:p>
          <a:p>
            <a:pPr algn="ctr">
              <a:lnSpc>
                <a:spcPts val="2000"/>
              </a:lnSpc>
            </a:pPr>
            <a:r>
              <a:rPr lang="pl-PL" sz="2200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W 2018 ROKU </a:t>
            </a:r>
          </a:p>
          <a:p>
            <a:pPr algn="ctr">
              <a:lnSpc>
                <a:spcPts val="2000"/>
              </a:lnSpc>
            </a:pPr>
            <a:r>
              <a:rPr lang="pl-PL" sz="2000" i="1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(nowe koncepcje ochrony radiologicznej)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134076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187624" y="902718"/>
            <a:ext cx="7680992" cy="481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pl-PL" sz="24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nowe zalecenia ICRP z 2007 Pub.103:</a:t>
            </a:r>
          </a:p>
        </p:txBody>
      </p:sp>
      <p:sp>
        <p:nvSpPr>
          <p:cNvPr id="11" name="Prostokąt 3"/>
          <p:cNvSpPr/>
          <p:nvPr/>
        </p:nvSpPr>
        <p:spPr bwMode="auto">
          <a:xfrm>
            <a:off x="1116012" y="1412776"/>
            <a:ext cx="7831815" cy="4752000"/>
          </a:xfrm>
          <a:custGeom>
            <a:avLst/>
            <a:gdLst>
              <a:gd name="connsiteX0" fmla="*/ 0 w 7974476"/>
              <a:gd name="connsiteY0" fmla="*/ 0 h 3096344"/>
              <a:gd name="connsiteX1" fmla="*/ 7974476 w 7974476"/>
              <a:gd name="connsiteY1" fmla="*/ 0 h 3096344"/>
              <a:gd name="connsiteX2" fmla="*/ 7974476 w 7974476"/>
              <a:gd name="connsiteY2" fmla="*/ 3096344 h 3096344"/>
              <a:gd name="connsiteX3" fmla="*/ 0 w 7974476"/>
              <a:gd name="connsiteY3" fmla="*/ 3096344 h 3096344"/>
              <a:gd name="connsiteX4" fmla="*/ 0 w 7974476"/>
              <a:gd name="connsiteY4" fmla="*/ 0 h 3096344"/>
              <a:gd name="connsiteX0" fmla="*/ 0 w 7995812"/>
              <a:gd name="connsiteY0" fmla="*/ 0 h 3096344"/>
              <a:gd name="connsiteX1" fmla="*/ 7974476 w 7995812"/>
              <a:gd name="connsiteY1" fmla="*/ 0 h 3096344"/>
              <a:gd name="connsiteX2" fmla="*/ 7995812 w 7995812"/>
              <a:gd name="connsiteY2" fmla="*/ 1348080 h 3096344"/>
              <a:gd name="connsiteX3" fmla="*/ 7974476 w 7995812"/>
              <a:gd name="connsiteY3" fmla="*/ 3096344 h 3096344"/>
              <a:gd name="connsiteX4" fmla="*/ 0 w 7995812"/>
              <a:gd name="connsiteY4" fmla="*/ 3096344 h 3096344"/>
              <a:gd name="connsiteX5" fmla="*/ 0 w 7995812"/>
              <a:gd name="connsiteY5" fmla="*/ 0 h 3096344"/>
              <a:gd name="connsiteX0" fmla="*/ 0 w 8005972"/>
              <a:gd name="connsiteY0" fmla="*/ 0 h 3096344"/>
              <a:gd name="connsiteX1" fmla="*/ 7974476 w 8005972"/>
              <a:gd name="connsiteY1" fmla="*/ 0 h 3096344"/>
              <a:gd name="connsiteX2" fmla="*/ 7995812 w 8005972"/>
              <a:gd name="connsiteY2" fmla="*/ 1348080 h 3096344"/>
              <a:gd name="connsiteX3" fmla="*/ 8005972 w 8005972"/>
              <a:gd name="connsiteY3" fmla="*/ 2333600 h 3096344"/>
              <a:gd name="connsiteX4" fmla="*/ 7974476 w 8005972"/>
              <a:gd name="connsiteY4" fmla="*/ 3096344 h 3096344"/>
              <a:gd name="connsiteX5" fmla="*/ 0 w 8005972"/>
              <a:gd name="connsiteY5" fmla="*/ 3096344 h 3096344"/>
              <a:gd name="connsiteX6" fmla="*/ 0 w 8005972"/>
              <a:gd name="connsiteY6" fmla="*/ 0 h 3096344"/>
              <a:gd name="connsiteX0" fmla="*/ 0 w 8005972"/>
              <a:gd name="connsiteY0" fmla="*/ 0 h 3096344"/>
              <a:gd name="connsiteX1" fmla="*/ 7974476 w 8005972"/>
              <a:gd name="connsiteY1" fmla="*/ 0 h 3096344"/>
              <a:gd name="connsiteX2" fmla="*/ 7995812 w 8005972"/>
              <a:gd name="connsiteY2" fmla="*/ 1348080 h 3096344"/>
              <a:gd name="connsiteX3" fmla="*/ 7996792 w 8005972"/>
              <a:gd name="connsiteY3" fmla="*/ 1764640 h 3096344"/>
              <a:gd name="connsiteX4" fmla="*/ 8005972 w 8005972"/>
              <a:gd name="connsiteY4" fmla="*/ 2333600 h 3096344"/>
              <a:gd name="connsiteX5" fmla="*/ 7974476 w 8005972"/>
              <a:gd name="connsiteY5" fmla="*/ 3096344 h 3096344"/>
              <a:gd name="connsiteX6" fmla="*/ 0 w 8005972"/>
              <a:gd name="connsiteY6" fmla="*/ 3096344 h 3096344"/>
              <a:gd name="connsiteX7" fmla="*/ 0 w 8005972"/>
              <a:gd name="connsiteY7" fmla="*/ 0 h 3096344"/>
              <a:gd name="connsiteX0" fmla="*/ 7996792 w 8088593"/>
              <a:gd name="connsiteY0" fmla="*/ 1764640 h 3096344"/>
              <a:gd name="connsiteX1" fmla="*/ 8005972 w 8088593"/>
              <a:gd name="connsiteY1" fmla="*/ 2333600 h 3096344"/>
              <a:gd name="connsiteX2" fmla="*/ 7974476 w 8088593"/>
              <a:gd name="connsiteY2" fmla="*/ 3096344 h 3096344"/>
              <a:gd name="connsiteX3" fmla="*/ 0 w 8088593"/>
              <a:gd name="connsiteY3" fmla="*/ 3096344 h 3096344"/>
              <a:gd name="connsiteX4" fmla="*/ 0 w 8088593"/>
              <a:gd name="connsiteY4" fmla="*/ 0 h 3096344"/>
              <a:gd name="connsiteX5" fmla="*/ 7974476 w 8088593"/>
              <a:gd name="connsiteY5" fmla="*/ 0 h 3096344"/>
              <a:gd name="connsiteX6" fmla="*/ 7995812 w 8088593"/>
              <a:gd name="connsiteY6" fmla="*/ 1348080 h 3096344"/>
              <a:gd name="connsiteX7" fmla="*/ 8088593 w 8088593"/>
              <a:gd name="connsiteY7" fmla="*/ 1856080 h 3096344"/>
              <a:gd name="connsiteX0" fmla="*/ 7996792 w 8005972"/>
              <a:gd name="connsiteY0" fmla="*/ 1764640 h 3096344"/>
              <a:gd name="connsiteX1" fmla="*/ 8005972 w 8005972"/>
              <a:gd name="connsiteY1" fmla="*/ 2333600 h 3096344"/>
              <a:gd name="connsiteX2" fmla="*/ 7974476 w 8005972"/>
              <a:gd name="connsiteY2" fmla="*/ 3096344 h 3096344"/>
              <a:gd name="connsiteX3" fmla="*/ 0 w 8005972"/>
              <a:gd name="connsiteY3" fmla="*/ 3096344 h 3096344"/>
              <a:gd name="connsiteX4" fmla="*/ 0 w 8005972"/>
              <a:gd name="connsiteY4" fmla="*/ 0 h 3096344"/>
              <a:gd name="connsiteX5" fmla="*/ 7974476 w 8005972"/>
              <a:gd name="connsiteY5" fmla="*/ 0 h 3096344"/>
              <a:gd name="connsiteX6" fmla="*/ 7995812 w 8005972"/>
              <a:gd name="connsiteY6" fmla="*/ 1348080 h 3096344"/>
              <a:gd name="connsiteX0" fmla="*/ 8005972 w 8005972"/>
              <a:gd name="connsiteY0" fmla="*/ 2333600 h 3096344"/>
              <a:gd name="connsiteX1" fmla="*/ 7974476 w 8005972"/>
              <a:gd name="connsiteY1" fmla="*/ 3096344 h 3096344"/>
              <a:gd name="connsiteX2" fmla="*/ 0 w 8005972"/>
              <a:gd name="connsiteY2" fmla="*/ 3096344 h 3096344"/>
              <a:gd name="connsiteX3" fmla="*/ 0 w 8005972"/>
              <a:gd name="connsiteY3" fmla="*/ 0 h 3096344"/>
              <a:gd name="connsiteX4" fmla="*/ 7974476 w 8005972"/>
              <a:gd name="connsiteY4" fmla="*/ 0 h 3096344"/>
              <a:gd name="connsiteX5" fmla="*/ 7995812 w 800597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8646"/>
              <a:gd name="connsiteY0" fmla="*/ 2038960 h 3096344"/>
              <a:gd name="connsiteX1" fmla="*/ 7974476 w 7978646"/>
              <a:gd name="connsiteY1" fmla="*/ 3096344 h 3096344"/>
              <a:gd name="connsiteX2" fmla="*/ 0 w 7978646"/>
              <a:gd name="connsiteY2" fmla="*/ 3096344 h 3096344"/>
              <a:gd name="connsiteX3" fmla="*/ 0 w 7978646"/>
              <a:gd name="connsiteY3" fmla="*/ 0 h 3096344"/>
              <a:gd name="connsiteX4" fmla="*/ 7974476 w 7978646"/>
              <a:gd name="connsiteY4" fmla="*/ 0 h 3096344"/>
              <a:gd name="connsiteX5" fmla="*/ 7952971 w 7978646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33846 w 7975372"/>
              <a:gd name="connsiteY5" fmla="*/ 136865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33846 w 7975372"/>
              <a:gd name="connsiteY5" fmla="*/ 136865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24573 w 7975372"/>
              <a:gd name="connsiteY5" fmla="*/ 768291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24573 w 7975372"/>
              <a:gd name="connsiteY5" fmla="*/ 768291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847615 w 7975372"/>
              <a:gd name="connsiteY4" fmla="*/ 1880 h 3096344"/>
              <a:gd name="connsiteX5" fmla="*/ 7932401 w 7975372"/>
              <a:gd name="connsiteY5" fmla="*/ 381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847615 w 7975372"/>
              <a:gd name="connsiteY4" fmla="*/ 1880 h 3096344"/>
              <a:gd name="connsiteX5" fmla="*/ 7932401 w 7975372"/>
              <a:gd name="connsiteY5" fmla="*/ 377190 h 3096344"/>
              <a:gd name="connsiteX0" fmla="*/ 7975372 w 7975372"/>
              <a:gd name="connsiteY0" fmla="*/ 2040890 h 3098274"/>
              <a:gd name="connsiteX1" fmla="*/ 7974476 w 7975372"/>
              <a:gd name="connsiteY1" fmla="*/ 3098274 h 3098274"/>
              <a:gd name="connsiteX2" fmla="*/ 0 w 7975372"/>
              <a:gd name="connsiteY2" fmla="*/ 3098274 h 3098274"/>
              <a:gd name="connsiteX3" fmla="*/ 0 w 7975372"/>
              <a:gd name="connsiteY3" fmla="*/ 1930 h 3098274"/>
              <a:gd name="connsiteX4" fmla="*/ 7931766 w 7975372"/>
              <a:gd name="connsiteY4" fmla="*/ 0 h 3098274"/>
              <a:gd name="connsiteX5" fmla="*/ 7932401 w 7975372"/>
              <a:gd name="connsiteY5" fmla="*/ 379120 h 3098274"/>
              <a:gd name="connsiteX0" fmla="*/ 7974476 w 7974476"/>
              <a:gd name="connsiteY0" fmla="*/ 3098274 h 3098274"/>
              <a:gd name="connsiteX1" fmla="*/ 0 w 7974476"/>
              <a:gd name="connsiteY1" fmla="*/ 3098274 h 3098274"/>
              <a:gd name="connsiteX2" fmla="*/ 0 w 7974476"/>
              <a:gd name="connsiteY2" fmla="*/ 1930 h 3098274"/>
              <a:gd name="connsiteX3" fmla="*/ 7931766 w 7974476"/>
              <a:gd name="connsiteY3" fmla="*/ 0 h 3098274"/>
              <a:gd name="connsiteX4" fmla="*/ 7932401 w 7974476"/>
              <a:gd name="connsiteY4" fmla="*/ 379120 h 3098274"/>
              <a:gd name="connsiteX0" fmla="*/ 7974476 w 7974476"/>
              <a:gd name="connsiteY0" fmla="*/ 3098274 h 3098274"/>
              <a:gd name="connsiteX1" fmla="*/ 7939416 w 7974476"/>
              <a:gd name="connsiteY1" fmla="*/ 3095625 h 3098274"/>
              <a:gd name="connsiteX2" fmla="*/ 0 w 7974476"/>
              <a:gd name="connsiteY2" fmla="*/ 3098274 h 3098274"/>
              <a:gd name="connsiteX3" fmla="*/ 0 w 7974476"/>
              <a:gd name="connsiteY3" fmla="*/ 1930 h 3098274"/>
              <a:gd name="connsiteX4" fmla="*/ 7931766 w 7974476"/>
              <a:gd name="connsiteY4" fmla="*/ 0 h 3098274"/>
              <a:gd name="connsiteX5" fmla="*/ 7932401 w 7974476"/>
              <a:gd name="connsiteY5" fmla="*/ 379120 h 3098274"/>
              <a:gd name="connsiteX0" fmla="*/ 7974476 w 7974476"/>
              <a:gd name="connsiteY0" fmla="*/ 3098274 h 3098274"/>
              <a:gd name="connsiteX1" fmla="*/ 7939416 w 7974476"/>
              <a:gd name="connsiteY1" fmla="*/ 3095625 h 3098274"/>
              <a:gd name="connsiteX2" fmla="*/ 0 w 7974476"/>
              <a:gd name="connsiteY2" fmla="*/ 3098274 h 3098274"/>
              <a:gd name="connsiteX3" fmla="*/ 0 w 7974476"/>
              <a:gd name="connsiteY3" fmla="*/ 1930 h 3098274"/>
              <a:gd name="connsiteX4" fmla="*/ 7931766 w 7974476"/>
              <a:gd name="connsiteY4" fmla="*/ 0 h 3098274"/>
              <a:gd name="connsiteX5" fmla="*/ 7932401 w 7974476"/>
              <a:gd name="connsiteY5" fmla="*/ 379120 h 3098274"/>
              <a:gd name="connsiteX0" fmla="*/ 7934313 w 7939416"/>
              <a:gd name="connsiteY0" fmla="*/ 2675364 h 3098274"/>
              <a:gd name="connsiteX1" fmla="*/ 7939416 w 7939416"/>
              <a:gd name="connsiteY1" fmla="*/ 3095625 h 3098274"/>
              <a:gd name="connsiteX2" fmla="*/ 0 w 7939416"/>
              <a:gd name="connsiteY2" fmla="*/ 3098274 h 3098274"/>
              <a:gd name="connsiteX3" fmla="*/ 0 w 7939416"/>
              <a:gd name="connsiteY3" fmla="*/ 1930 h 3098274"/>
              <a:gd name="connsiteX4" fmla="*/ 7931766 w 7939416"/>
              <a:gd name="connsiteY4" fmla="*/ 0 h 3098274"/>
              <a:gd name="connsiteX5" fmla="*/ 7932401 w 7939416"/>
              <a:gd name="connsiteY5" fmla="*/ 379120 h 3098274"/>
              <a:gd name="connsiteX0" fmla="*/ 7934313 w 7934313"/>
              <a:gd name="connsiteY0" fmla="*/ 2675364 h 3098274"/>
              <a:gd name="connsiteX1" fmla="*/ 7933678 w 7934313"/>
              <a:gd name="connsiteY1" fmla="*/ 3095625 h 3098274"/>
              <a:gd name="connsiteX2" fmla="*/ 0 w 7934313"/>
              <a:gd name="connsiteY2" fmla="*/ 3098274 h 3098274"/>
              <a:gd name="connsiteX3" fmla="*/ 0 w 7934313"/>
              <a:gd name="connsiteY3" fmla="*/ 1930 h 3098274"/>
              <a:gd name="connsiteX4" fmla="*/ 7931766 w 7934313"/>
              <a:gd name="connsiteY4" fmla="*/ 0 h 3098274"/>
              <a:gd name="connsiteX5" fmla="*/ 7932401 w 7934313"/>
              <a:gd name="connsiteY5" fmla="*/ 379120 h 309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4313" h="3098274">
                <a:moveTo>
                  <a:pt x="7934313" y="2675364"/>
                </a:moveTo>
                <a:cubicBezTo>
                  <a:pt x="7934101" y="2815451"/>
                  <a:pt x="7933890" y="2955538"/>
                  <a:pt x="7933678" y="3095625"/>
                </a:cubicBezTo>
                <a:lnTo>
                  <a:pt x="0" y="3098274"/>
                </a:lnTo>
                <a:lnTo>
                  <a:pt x="0" y="1930"/>
                </a:lnTo>
                <a:lnTo>
                  <a:pt x="7931766" y="0"/>
                </a:lnTo>
                <a:cubicBezTo>
                  <a:pt x="7931978" y="126373"/>
                  <a:pt x="7932189" y="252747"/>
                  <a:pt x="7932401" y="379120"/>
                </a:cubicBezTo>
              </a:path>
            </a:pathLst>
          </a:cu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2" name="Objaśnienie ze strzałką w prawo 16"/>
          <p:cNvSpPr/>
          <p:nvPr/>
        </p:nvSpPr>
        <p:spPr bwMode="auto">
          <a:xfrm>
            <a:off x="1196960" y="2426405"/>
            <a:ext cx="3519056" cy="3139321"/>
          </a:xfrm>
          <a:prstGeom prst="rightArrowCallout">
            <a:avLst>
              <a:gd name="adj1" fmla="val 16236"/>
              <a:gd name="adj2" fmla="val 16014"/>
              <a:gd name="adj3" fmla="val 11731"/>
              <a:gd name="adj4" fmla="val 84770"/>
            </a:avLst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W OPARCIU O POSTĘPOWANIE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6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P</a:t>
            </a:r>
            <a:r>
              <a:rPr lang="en-US" sz="16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ROCESS-BASED </a:t>
            </a:r>
            <a:endParaRPr lang="pl-PL" sz="1600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Tahoma" pitchFamily="34" charset="0"/>
              <a:cs typeface="Tahoma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PROTECTION APPROACH</a:t>
            </a:r>
            <a:endParaRPr lang="pl-PL" sz="1600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Tahoma" pitchFamily="34" charset="0"/>
              <a:cs typeface="Tahoma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b="1" i="1" spc="-100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b="1" i="1" u="none" strike="noStrike" cap="none" spc="-100" normalizeH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b="1" i="1" spc="-100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b="1" i="1" u="none" strike="noStrike" cap="none" spc="-100" normalizeH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b="1" i="1" spc="-100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b="1" i="1" u="none" strike="noStrike" cap="none" spc="-100" normalizeH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1" u="none" strike="noStrike" cap="none" spc="-100" normalizeH="0" dirty="0">
              <a:ln>
                <a:noFill/>
              </a:ln>
              <a:solidFill>
                <a:schemeClr val="tx2">
                  <a:lumMod val="75000"/>
                </a:schemeClr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266583"/>
              </p:ext>
            </p:extLst>
          </p:nvPr>
        </p:nvGraphicFramePr>
        <p:xfrm>
          <a:off x="1475656" y="3983548"/>
          <a:ext cx="2736304" cy="12801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4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b="0" noProof="0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ea typeface="Times New Roman" pitchFamily="18" charset="0"/>
                          <a:cs typeface="Arial" pitchFamily="34" charset="0"/>
                        </a:rPr>
                        <a:t>practices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4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l-PL" b="0" noProof="0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ea typeface="Times New Roman" pitchFamily="18" charset="0"/>
                          <a:cs typeface="Arial" pitchFamily="34" charset="0"/>
                        </a:rPr>
                        <a:t>     </a:t>
                      </a:r>
                      <a:r>
                        <a:rPr lang="pl-PL" b="0" i="1" noProof="0" dirty="0">
                          <a:solidFill>
                            <a:srgbClr val="0000CC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działalność</a:t>
                      </a:r>
                    </a:p>
                  </a:txBody>
                  <a:tcPr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4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b="0" noProof="0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ea typeface="Times New Roman" pitchFamily="18" charset="0"/>
                          <a:cs typeface="Arial" pitchFamily="34" charset="0"/>
                        </a:rPr>
                        <a:t>interventions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4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l-PL" b="0" noProof="0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ea typeface="Times New Roman" pitchFamily="18" charset="0"/>
                          <a:cs typeface="Arial" pitchFamily="34" charset="0"/>
                        </a:rPr>
                        <a:t>     </a:t>
                      </a:r>
                      <a:r>
                        <a:rPr lang="pl-PL" b="0" i="1" noProof="0" dirty="0">
                          <a:solidFill>
                            <a:srgbClr val="0000CC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działania interwencyjne</a:t>
                      </a:r>
                    </a:p>
                  </a:txBody>
                  <a:tcPr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Prostokąt zaokrąglony 19"/>
          <p:cNvSpPr/>
          <p:nvPr/>
        </p:nvSpPr>
        <p:spPr bwMode="auto">
          <a:xfrm>
            <a:off x="4723051" y="2210458"/>
            <a:ext cx="3809389" cy="3646051"/>
          </a:xfrm>
          <a:prstGeom prst="roundRect">
            <a:avLst>
              <a:gd name="adj" fmla="val 9148"/>
            </a:avLst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NA PODSTAWIE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 WARUNKÓW NARAŻENIA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16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EXPOSURE SITUATIONS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l-PL" sz="2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l-PL" sz="2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l-PL" sz="2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l-PL" sz="2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l-PL" sz="2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l-PL" sz="2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l-PL" sz="2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036315"/>
              </p:ext>
            </p:extLst>
          </p:nvPr>
        </p:nvGraphicFramePr>
        <p:xfrm>
          <a:off x="4716016" y="3434908"/>
          <a:ext cx="3743224" cy="18288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743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4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pl-PL" sz="1800" b="0" noProof="0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ea typeface="Times New Roman" pitchFamily="18" charset="0"/>
                          <a:cs typeface="Arial" pitchFamily="34" charset="0"/>
                        </a:rPr>
                        <a:t>planowane warunki narażenia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4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600" b="0" i="1" noProof="0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ea typeface="Times New Roman" pitchFamily="18" charset="0"/>
                          <a:cs typeface="Arial" pitchFamily="34" charset="0"/>
                        </a:rPr>
                        <a:t>planned exposure situations</a:t>
                      </a:r>
                      <a:r>
                        <a:rPr lang="pl-PL" sz="1600" b="0" i="1" kern="1200" noProof="0" dirty="0">
                          <a:solidFill>
                            <a:srgbClr val="0000CC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      </a:t>
                      </a:r>
                    </a:p>
                  </a:txBody>
                  <a:tcPr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4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pl-PL" sz="1800" b="0" kern="1200" noProof="0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wyjątkowe warunki narażenia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4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600" b="0" i="1" kern="1200" noProof="0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emergency exposure situations</a:t>
                      </a:r>
                      <a:r>
                        <a:rPr lang="pl-PL" sz="1600" b="0" i="1" kern="1200" noProof="0" dirty="0">
                          <a:solidFill>
                            <a:srgbClr val="0000CC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      </a:t>
                      </a:r>
                      <a:endParaRPr lang="en-US" sz="1600" b="0" i="1" noProof="0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4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800" b="0" kern="1200" noProof="0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existing exposure  situations</a:t>
                      </a:r>
                      <a:endParaRPr lang="pl-PL" sz="1800" b="0" kern="1200" noProof="0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4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l-PL" sz="1600" b="0" i="1" kern="1200" noProof="0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      istniejące warunki narażenia 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Prostokąt 17"/>
          <p:cNvSpPr/>
          <p:nvPr/>
        </p:nvSpPr>
        <p:spPr>
          <a:xfrm>
            <a:off x="4523858" y="1432463"/>
            <a:ext cx="422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 spójny system ochrony radiologicznej </a:t>
            </a:r>
          </a:p>
          <a:p>
            <a:pPr algn="ctr"/>
            <a:r>
              <a:rPr lang="pl-PL" sz="200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dla wszystkich warunków narażenia</a:t>
            </a:r>
          </a:p>
        </p:txBody>
      </p:sp>
      <p:grpSp>
        <p:nvGrpSpPr>
          <p:cNvPr id="10" name="Grupa 9"/>
          <p:cNvGrpSpPr/>
          <p:nvPr/>
        </p:nvGrpSpPr>
        <p:grpSpPr>
          <a:xfrm>
            <a:off x="611560" y="1844824"/>
            <a:ext cx="3744416" cy="4011685"/>
            <a:chOff x="611560" y="1844824"/>
            <a:chExt cx="3744416" cy="4011685"/>
          </a:xfrm>
        </p:grpSpPr>
        <p:cxnSp>
          <p:nvCxnSpPr>
            <p:cNvPr id="5" name="Łącznik prosty 4"/>
            <p:cNvCxnSpPr/>
            <p:nvPr/>
          </p:nvCxnSpPr>
          <p:spPr>
            <a:xfrm flipH="1">
              <a:off x="611560" y="2140349"/>
              <a:ext cx="3744416" cy="371616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Łącznik prosty 14"/>
            <p:cNvCxnSpPr/>
            <p:nvPr/>
          </p:nvCxnSpPr>
          <p:spPr>
            <a:xfrm>
              <a:off x="611560" y="1844824"/>
              <a:ext cx="3744416" cy="396044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697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89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95536" y="2171"/>
            <a:ext cx="93610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pl-PL" sz="2200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ZMIANA NORM I PRZEPISÓW OCHRONY RADIOLOGICZNEJ </a:t>
            </a:r>
          </a:p>
          <a:p>
            <a:pPr algn="ctr">
              <a:lnSpc>
                <a:spcPts val="2000"/>
              </a:lnSpc>
            </a:pPr>
            <a:r>
              <a:rPr lang="pl-PL" sz="2200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W 2018 ROKU </a:t>
            </a:r>
          </a:p>
          <a:p>
            <a:pPr algn="ctr">
              <a:lnSpc>
                <a:spcPts val="2000"/>
              </a:lnSpc>
            </a:pPr>
            <a:r>
              <a:rPr lang="pl-PL" sz="2000" i="1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(nowe koncepcje ochrony radiologicznej)</a:t>
            </a:r>
          </a:p>
        </p:txBody>
      </p:sp>
      <p:sp>
        <p:nvSpPr>
          <p:cNvPr id="13" name="Prostokąt 12"/>
          <p:cNvSpPr/>
          <p:nvPr/>
        </p:nvSpPr>
        <p:spPr bwMode="auto">
          <a:xfrm>
            <a:off x="1259632" y="1556792"/>
            <a:ext cx="108000" cy="4464000"/>
          </a:xfrm>
          <a:prstGeom prst="rect">
            <a:avLst/>
          </a:prstGeom>
          <a:solidFill>
            <a:srgbClr val="E7EFF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5" name="Prostokąt 3"/>
          <p:cNvSpPr/>
          <p:nvPr/>
        </p:nvSpPr>
        <p:spPr bwMode="auto">
          <a:xfrm>
            <a:off x="1116013" y="1484784"/>
            <a:ext cx="7488000" cy="4716000"/>
          </a:xfrm>
          <a:custGeom>
            <a:avLst/>
            <a:gdLst>
              <a:gd name="connsiteX0" fmla="*/ 0 w 7974476"/>
              <a:gd name="connsiteY0" fmla="*/ 0 h 3096344"/>
              <a:gd name="connsiteX1" fmla="*/ 7974476 w 7974476"/>
              <a:gd name="connsiteY1" fmla="*/ 0 h 3096344"/>
              <a:gd name="connsiteX2" fmla="*/ 7974476 w 7974476"/>
              <a:gd name="connsiteY2" fmla="*/ 3096344 h 3096344"/>
              <a:gd name="connsiteX3" fmla="*/ 0 w 7974476"/>
              <a:gd name="connsiteY3" fmla="*/ 3096344 h 3096344"/>
              <a:gd name="connsiteX4" fmla="*/ 0 w 7974476"/>
              <a:gd name="connsiteY4" fmla="*/ 0 h 3096344"/>
              <a:gd name="connsiteX0" fmla="*/ 0 w 7995812"/>
              <a:gd name="connsiteY0" fmla="*/ 0 h 3096344"/>
              <a:gd name="connsiteX1" fmla="*/ 7974476 w 7995812"/>
              <a:gd name="connsiteY1" fmla="*/ 0 h 3096344"/>
              <a:gd name="connsiteX2" fmla="*/ 7995812 w 7995812"/>
              <a:gd name="connsiteY2" fmla="*/ 1348080 h 3096344"/>
              <a:gd name="connsiteX3" fmla="*/ 7974476 w 7995812"/>
              <a:gd name="connsiteY3" fmla="*/ 3096344 h 3096344"/>
              <a:gd name="connsiteX4" fmla="*/ 0 w 7995812"/>
              <a:gd name="connsiteY4" fmla="*/ 3096344 h 3096344"/>
              <a:gd name="connsiteX5" fmla="*/ 0 w 7995812"/>
              <a:gd name="connsiteY5" fmla="*/ 0 h 3096344"/>
              <a:gd name="connsiteX0" fmla="*/ 0 w 8005972"/>
              <a:gd name="connsiteY0" fmla="*/ 0 h 3096344"/>
              <a:gd name="connsiteX1" fmla="*/ 7974476 w 8005972"/>
              <a:gd name="connsiteY1" fmla="*/ 0 h 3096344"/>
              <a:gd name="connsiteX2" fmla="*/ 7995812 w 8005972"/>
              <a:gd name="connsiteY2" fmla="*/ 1348080 h 3096344"/>
              <a:gd name="connsiteX3" fmla="*/ 8005972 w 8005972"/>
              <a:gd name="connsiteY3" fmla="*/ 2333600 h 3096344"/>
              <a:gd name="connsiteX4" fmla="*/ 7974476 w 8005972"/>
              <a:gd name="connsiteY4" fmla="*/ 3096344 h 3096344"/>
              <a:gd name="connsiteX5" fmla="*/ 0 w 8005972"/>
              <a:gd name="connsiteY5" fmla="*/ 3096344 h 3096344"/>
              <a:gd name="connsiteX6" fmla="*/ 0 w 8005972"/>
              <a:gd name="connsiteY6" fmla="*/ 0 h 3096344"/>
              <a:gd name="connsiteX0" fmla="*/ 0 w 8005972"/>
              <a:gd name="connsiteY0" fmla="*/ 0 h 3096344"/>
              <a:gd name="connsiteX1" fmla="*/ 7974476 w 8005972"/>
              <a:gd name="connsiteY1" fmla="*/ 0 h 3096344"/>
              <a:gd name="connsiteX2" fmla="*/ 7995812 w 8005972"/>
              <a:gd name="connsiteY2" fmla="*/ 1348080 h 3096344"/>
              <a:gd name="connsiteX3" fmla="*/ 7996792 w 8005972"/>
              <a:gd name="connsiteY3" fmla="*/ 1764640 h 3096344"/>
              <a:gd name="connsiteX4" fmla="*/ 8005972 w 8005972"/>
              <a:gd name="connsiteY4" fmla="*/ 2333600 h 3096344"/>
              <a:gd name="connsiteX5" fmla="*/ 7974476 w 8005972"/>
              <a:gd name="connsiteY5" fmla="*/ 3096344 h 3096344"/>
              <a:gd name="connsiteX6" fmla="*/ 0 w 8005972"/>
              <a:gd name="connsiteY6" fmla="*/ 3096344 h 3096344"/>
              <a:gd name="connsiteX7" fmla="*/ 0 w 8005972"/>
              <a:gd name="connsiteY7" fmla="*/ 0 h 3096344"/>
              <a:gd name="connsiteX0" fmla="*/ 7996792 w 8088593"/>
              <a:gd name="connsiteY0" fmla="*/ 1764640 h 3096344"/>
              <a:gd name="connsiteX1" fmla="*/ 8005972 w 8088593"/>
              <a:gd name="connsiteY1" fmla="*/ 2333600 h 3096344"/>
              <a:gd name="connsiteX2" fmla="*/ 7974476 w 8088593"/>
              <a:gd name="connsiteY2" fmla="*/ 3096344 h 3096344"/>
              <a:gd name="connsiteX3" fmla="*/ 0 w 8088593"/>
              <a:gd name="connsiteY3" fmla="*/ 3096344 h 3096344"/>
              <a:gd name="connsiteX4" fmla="*/ 0 w 8088593"/>
              <a:gd name="connsiteY4" fmla="*/ 0 h 3096344"/>
              <a:gd name="connsiteX5" fmla="*/ 7974476 w 8088593"/>
              <a:gd name="connsiteY5" fmla="*/ 0 h 3096344"/>
              <a:gd name="connsiteX6" fmla="*/ 7995812 w 8088593"/>
              <a:gd name="connsiteY6" fmla="*/ 1348080 h 3096344"/>
              <a:gd name="connsiteX7" fmla="*/ 8088593 w 8088593"/>
              <a:gd name="connsiteY7" fmla="*/ 1856080 h 3096344"/>
              <a:gd name="connsiteX0" fmla="*/ 7996792 w 8005972"/>
              <a:gd name="connsiteY0" fmla="*/ 1764640 h 3096344"/>
              <a:gd name="connsiteX1" fmla="*/ 8005972 w 8005972"/>
              <a:gd name="connsiteY1" fmla="*/ 2333600 h 3096344"/>
              <a:gd name="connsiteX2" fmla="*/ 7974476 w 8005972"/>
              <a:gd name="connsiteY2" fmla="*/ 3096344 h 3096344"/>
              <a:gd name="connsiteX3" fmla="*/ 0 w 8005972"/>
              <a:gd name="connsiteY3" fmla="*/ 3096344 h 3096344"/>
              <a:gd name="connsiteX4" fmla="*/ 0 w 8005972"/>
              <a:gd name="connsiteY4" fmla="*/ 0 h 3096344"/>
              <a:gd name="connsiteX5" fmla="*/ 7974476 w 8005972"/>
              <a:gd name="connsiteY5" fmla="*/ 0 h 3096344"/>
              <a:gd name="connsiteX6" fmla="*/ 7995812 w 8005972"/>
              <a:gd name="connsiteY6" fmla="*/ 1348080 h 3096344"/>
              <a:gd name="connsiteX0" fmla="*/ 8005972 w 8005972"/>
              <a:gd name="connsiteY0" fmla="*/ 2333600 h 3096344"/>
              <a:gd name="connsiteX1" fmla="*/ 7974476 w 8005972"/>
              <a:gd name="connsiteY1" fmla="*/ 3096344 h 3096344"/>
              <a:gd name="connsiteX2" fmla="*/ 0 w 8005972"/>
              <a:gd name="connsiteY2" fmla="*/ 3096344 h 3096344"/>
              <a:gd name="connsiteX3" fmla="*/ 0 w 8005972"/>
              <a:gd name="connsiteY3" fmla="*/ 0 h 3096344"/>
              <a:gd name="connsiteX4" fmla="*/ 7974476 w 8005972"/>
              <a:gd name="connsiteY4" fmla="*/ 0 h 3096344"/>
              <a:gd name="connsiteX5" fmla="*/ 7995812 w 800597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8646"/>
              <a:gd name="connsiteY0" fmla="*/ 2038960 h 3096344"/>
              <a:gd name="connsiteX1" fmla="*/ 7974476 w 7978646"/>
              <a:gd name="connsiteY1" fmla="*/ 3096344 h 3096344"/>
              <a:gd name="connsiteX2" fmla="*/ 0 w 7978646"/>
              <a:gd name="connsiteY2" fmla="*/ 3096344 h 3096344"/>
              <a:gd name="connsiteX3" fmla="*/ 0 w 7978646"/>
              <a:gd name="connsiteY3" fmla="*/ 0 h 3096344"/>
              <a:gd name="connsiteX4" fmla="*/ 7974476 w 7978646"/>
              <a:gd name="connsiteY4" fmla="*/ 0 h 3096344"/>
              <a:gd name="connsiteX5" fmla="*/ 7952971 w 7978646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33846 w 7975372"/>
              <a:gd name="connsiteY5" fmla="*/ 136865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33846 w 7975372"/>
              <a:gd name="connsiteY5" fmla="*/ 136865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24573 w 7975372"/>
              <a:gd name="connsiteY5" fmla="*/ 768291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24573 w 7975372"/>
              <a:gd name="connsiteY5" fmla="*/ 768291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847615 w 7975372"/>
              <a:gd name="connsiteY4" fmla="*/ 1880 h 3096344"/>
              <a:gd name="connsiteX5" fmla="*/ 7932401 w 7975372"/>
              <a:gd name="connsiteY5" fmla="*/ 381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847615 w 7975372"/>
              <a:gd name="connsiteY4" fmla="*/ 1880 h 3096344"/>
              <a:gd name="connsiteX5" fmla="*/ 7932401 w 7975372"/>
              <a:gd name="connsiteY5" fmla="*/ 377190 h 3096344"/>
              <a:gd name="connsiteX0" fmla="*/ 7975372 w 7975372"/>
              <a:gd name="connsiteY0" fmla="*/ 2040890 h 3098274"/>
              <a:gd name="connsiteX1" fmla="*/ 7974476 w 7975372"/>
              <a:gd name="connsiteY1" fmla="*/ 3098274 h 3098274"/>
              <a:gd name="connsiteX2" fmla="*/ 0 w 7975372"/>
              <a:gd name="connsiteY2" fmla="*/ 3098274 h 3098274"/>
              <a:gd name="connsiteX3" fmla="*/ 0 w 7975372"/>
              <a:gd name="connsiteY3" fmla="*/ 1930 h 3098274"/>
              <a:gd name="connsiteX4" fmla="*/ 7931766 w 7975372"/>
              <a:gd name="connsiteY4" fmla="*/ 0 h 3098274"/>
              <a:gd name="connsiteX5" fmla="*/ 7932401 w 7975372"/>
              <a:gd name="connsiteY5" fmla="*/ 379120 h 3098274"/>
              <a:gd name="connsiteX0" fmla="*/ 7974476 w 7974476"/>
              <a:gd name="connsiteY0" fmla="*/ 3098274 h 3098274"/>
              <a:gd name="connsiteX1" fmla="*/ 0 w 7974476"/>
              <a:gd name="connsiteY1" fmla="*/ 3098274 h 3098274"/>
              <a:gd name="connsiteX2" fmla="*/ 0 w 7974476"/>
              <a:gd name="connsiteY2" fmla="*/ 1930 h 3098274"/>
              <a:gd name="connsiteX3" fmla="*/ 7931766 w 7974476"/>
              <a:gd name="connsiteY3" fmla="*/ 0 h 3098274"/>
              <a:gd name="connsiteX4" fmla="*/ 7932401 w 7974476"/>
              <a:gd name="connsiteY4" fmla="*/ 379120 h 3098274"/>
              <a:gd name="connsiteX0" fmla="*/ 7974476 w 7974476"/>
              <a:gd name="connsiteY0" fmla="*/ 3098274 h 3098274"/>
              <a:gd name="connsiteX1" fmla="*/ 7939416 w 7974476"/>
              <a:gd name="connsiteY1" fmla="*/ 3095625 h 3098274"/>
              <a:gd name="connsiteX2" fmla="*/ 0 w 7974476"/>
              <a:gd name="connsiteY2" fmla="*/ 3098274 h 3098274"/>
              <a:gd name="connsiteX3" fmla="*/ 0 w 7974476"/>
              <a:gd name="connsiteY3" fmla="*/ 1930 h 3098274"/>
              <a:gd name="connsiteX4" fmla="*/ 7931766 w 7974476"/>
              <a:gd name="connsiteY4" fmla="*/ 0 h 3098274"/>
              <a:gd name="connsiteX5" fmla="*/ 7932401 w 7974476"/>
              <a:gd name="connsiteY5" fmla="*/ 379120 h 3098274"/>
              <a:gd name="connsiteX0" fmla="*/ 7974476 w 7974476"/>
              <a:gd name="connsiteY0" fmla="*/ 3098274 h 3098274"/>
              <a:gd name="connsiteX1" fmla="*/ 7939416 w 7974476"/>
              <a:gd name="connsiteY1" fmla="*/ 3095625 h 3098274"/>
              <a:gd name="connsiteX2" fmla="*/ 0 w 7974476"/>
              <a:gd name="connsiteY2" fmla="*/ 3098274 h 3098274"/>
              <a:gd name="connsiteX3" fmla="*/ 0 w 7974476"/>
              <a:gd name="connsiteY3" fmla="*/ 1930 h 3098274"/>
              <a:gd name="connsiteX4" fmla="*/ 7931766 w 7974476"/>
              <a:gd name="connsiteY4" fmla="*/ 0 h 3098274"/>
              <a:gd name="connsiteX5" fmla="*/ 7932401 w 7974476"/>
              <a:gd name="connsiteY5" fmla="*/ 379120 h 3098274"/>
              <a:gd name="connsiteX0" fmla="*/ 7934313 w 7939416"/>
              <a:gd name="connsiteY0" fmla="*/ 2675364 h 3098274"/>
              <a:gd name="connsiteX1" fmla="*/ 7939416 w 7939416"/>
              <a:gd name="connsiteY1" fmla="*/ 3095625 h 3098274"/>
              <a:gd name="connsiteX2" fmla="*/ 0 w 7939416"/>
              <a:gd name="connsiteY2" fmla="*/ 3098274 h 3098274"/>
              <a:gd name="connsiteX3" fmla="*/ 0 w 7939416"/>
              <a:gd name="connsiteY3" fmla="*/ 1930 h 3098274"/>
              <a:gd name="connsiteX4" fmla="*/ 7931766 w 7939416"/>
              <a:gd name="connsiteY4" fmla="*/ 0 h 3098274"/>
              <a:gd name="connsiteX5" fmla="*/ 7932401 w 7939416"/>
              <a:gd name="connsiteY5" fmla="*/ 379120 h 3098274"/>
              <a:gd name="connsiteX0" fmla="*/ 7934313 w 7934313"/>
              <a:gd name="connsiteY0" fmla="*/ 2675364 h 3098274"/>
              <a:gd name="connsiteX1" fmla="*/ 7933678 w 7934313"/>
              <a:gd name="connsiteY1" fmla="*/ 3095625 h 3098274"/>
              <a:gd name="connsiteX2" fmla="*/ 0 w 7934313"/>
              <a:gd name="connsiteY2" fmla="*/ 3098274 h 3098274"/>
              <a:gd name="connsiteX3" fmla="*/ 0 w 7934313"/>
              <a:gd name="connsiteY3" fmla="*/ 1930 h 3098274"/>
              <a:gd name="connsiteX4" fmla="*/ 7931766 w 7934313"/>
              <a:gd name="connsiteY4" fmla="*/ 0 h 3098274"/>
              <a:gd name="connsiteX5" fmla="*/ 7932401 w 7934313"/>
              <a:gd name="connsiteY5" fmla="*/ 379120 h 309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4313" h="3098274">
                <a:moveTo>
                  <a:pt x="7934313" y="2675364"/>
                </a:moveTo>
                <a:cubicBezTo>
                  <a:pt x="7934101" y="2815451"/>
                  <a:pt x="7933890" y="2955538"/>
                  <a:pt x="7933678" y="3095625"/>
                </a:cubicBezTo>
                <a:lnTo>
                  <a:pt x="0" y="3098274"/>
                </a:lnTo>
                <a:lnTo>
                  <a:pt x="0" y="1930"/>
                </a:lnTo>
                <a:lnTo>
                  <a:pt x="7931766" y="0"/>
                </a:lnTo>
                <a:cubicBezTo>
                  <a:pt x="7931978" y="126373"/>
                  <a:pt x="7932189" y="252747"/>
                  <a:pt x="7932401" y="379120"/>
                </a:cubicBezTo>
              </a:path>
            </a:pathLst>
          </a:cu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1067296" y="907451"/>
            <a:ext cx="7825184" cy="608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pl-PL" sz="2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Trzy rodzaje warunków narażenia obejmujące cały zakres możliwych scenariuszy narażenia: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1116013" y="1484784"/>
            <a:ext cx="7848475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ts val="1800"/>
              </a:lnSpc>
              <a:buSzPct val="150000"/>
              <a:buFont typeface="Wingdings" panose="05000000000000000000" pitchFamily="2" charset="2"/>
              <a:buChar char="§"/>
            </a:pPr>
            <a:r>
              <a:rPr lang="pl-PL" sz="2000" cap="none" spc="0" dirty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Planowane sytuacje narażenia </a:t>
            </a:r>
            <a:r>
              <a:rPr lang="pl-PL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l-PL" b="0" i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planned</a:t>
            </a:r>
            <a:r>
              <a:rPr lang="pl-PL" b="0" i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l-PL" b="0" i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exposure</a:t>
            </a:r>
            <a:r>
              <a:rPr lang="pl-PL" b="0" i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l-PL" b="0" i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situations</a:t>
            </a:r>
            <a:endParaRPr lang="pl-PL" b="0" i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60363" indent="-92075">
              <a:lnSpc>
                <a:spcPts val="1800"/>
              </a:lnSpc>
              <a:buSzPct val="150000"/>
            </a:pPr>
            <a:r>
              <a:rPr lang="pl-PL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dotyczą planowanych prac ze źródłami znajdującymi się pod kontrolą. </a:t>
            </a:r>
          </a:p>
          <a:p>
            <a:pPr marL="360363" indent="-92075">
              <a:lnSpc>
                <a:spcPts val="1800"/>
              </a:lnSpc>
              <a:buSzPct val="150000"/>
            </a:pPr>
            <a:r>
              <a:rPr lang="pl-PL" b="0" i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Ten rodzaj warunków narażenia we wcześniejszych zaleceniach ICRP był określany  jako działalność</a:t>
            </a:r>
            <a:r>
              <a:rPr lang="pl-PL" b="0" i="1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pl-PL" b="0" i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practices</a:t>
            </a:r>
            <a:r>
              <a:rPr lang="pl-PL" b="0" i="1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</a:p>
          <a:p>
            <a:pPr marL="554038" indent="-285750">
              <a:lnSpc>
                <a:spcPts val="1800"/>
              </a:lnSpc>
              <a:buSzPct val="150000"/>
              <a:buFontTx/>
              <a:buChar char="-"/>
            </a:pPr>
            <a:r>
              <a:rPr lang="pl-PL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&gt; narzędzie służące do optymalizacji </a:t>
            </a:r>
            <a:r>
              <a:rPr lang="pl-PL" sz="1600" b="1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OGRANICZNIK DAWKI</a:t>
            </a:r>
            <a:r>
              <a:rPr lang="pl-PL" sz="16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l-PL" sz="1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(DOSE CONSTRAINTS)</a:t>
            </a:r>
          </a:p>
          <a:p>
            <a:pPr marL="268288">
              <a:lnSpc>
                <a:spcPts val="1800"/>
              </a:lnSpc>
              <a:buSzPct val="150000"/>
            </a:pPr>
            <a:endParaRPr lang="pl-PL" sz="1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lnSpc>
                <a:spcPts val="1800"/>
              </a:lnSpc>
              <a:buSzPct val="150000"/>
              <a:buFont typeface="Wingdings" panose="05000000000000000000" pitchFamily="2" charset="2"/>
              <a:buChar char="§"/>
            </a:pPr>
            <a:r>
              <a:rPr lang="pl-PL" sz="20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Wyjątkowe sytuacje narażenia</a:t>
            </a:r>
            <a:r>
              <a:rPr lang="pl-PL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pl-PL" b="0" i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emergency</a:t>
            </a:r>
            <a:r>
              <a:rPr lang="pl-PL" b="0" i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l-PL" b="0" i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exposure</a:t>
            </a:r>
            <a:r>
              <a:rPr lang="pl-PL" b="0" i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l-PL" b="0" i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situations</a:t>
            </a:r>
            <a:r>
              <a:rPr lang="pl-PL" b="0" i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l-PL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dotyczą sytuacji nieprzewidzianych, które mogą zajść podczas prowadzenie planowanej działalności lub   działań prowadzonych w złych zamiarach (akty terrorystyczne), wymagające natychmiastowej uwagi. </a:t>
            </a:r>
          </a:p>
          <a:p>
            <a:pPr marL="268288" lvl="1">
              <a:lnSpc>
                <a:spcPts val="1800"/>
              </a:lnSpc>
              <a:buSzPct val="150000"/>
            </a:pPr>
            <a:r>
              <a:rPr lang="pl-PL" b="0" i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Ten rodzaj warunków narażenia we wcześniejszych zaleceniach ICRP był określany  jako interwencje </a:t>
            </a:r>
            <a:r>
              <a:rPr lang="pl-PL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pl-PL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interventions</a:t>
            </a:r>
            <a:r>
              <a:rPr lang="pl-PL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).</a:t>
            </a:r>
          </a:p>
          <a:p>
            <a:pPr marL="268288" lvl="1">
              <a:lnSpc>
                <a:spcPts val="1800"/>
              </a:lnSpc>
              <a:buSzPct val="150000"/>
            </a:pPr>
            <a:r>
              <a:rPr lang="pl-PL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-&gt; narzędzie służące do optymalizacji </a:t>
            </a:r>
            <a:r>
              <a:rPr lang="pl-PL" sz="16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POZIOM ODNIESIENIA (</a:t>
            </a:r>
            <a:r>
              <a:rPr lang="pl-PL" sz="1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REFERENCE LEVEL</a:t>
            </a:r>
            <a:r>
              <a:rPr lang="pl-PL" sz="16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pPr>
              <a:buSzPct val="150000"/>
            </a:pPr>
            <a:endParaRPr lang="pl-PL" b="0" cap="none" spc="0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lnSpc>
                <a:spcPts val="1800"/>
              </a:lnSpc>
              <a:buSzPct val="150000"/>
              <a:buFont typeface="Wingdings" panose="05000000000000000000" pitchFamily="2" charset="2"/>
              <a:buChar char="§"/>
            </a:pPr>
            <a:r>
              <a:rPr lang="pl-PL" sz="20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Istniejące sytuacje narażenia </a:t>
            </a:r>
            <a:r>
              <a:rPr lang="pl-PL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r>
              <a:rPr lang="pl-PL" sz="20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l-PL" b="0" i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existing</a:t>
            </a:r>
            <a:r>
              <a:rPr lang="pl-PL" b="0" i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l-PL" b="0" i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exposure</a:t>
            </a:r>
            <a:r>
              <a:rPr lang="pl-PL" b="0" i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l-PL" b="0" i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situations</a:t>
            </a:r>
            <a:r>
              <a:rPr lang="pl-PL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</a:p>
          <a:p>
            <a:pPr marL="268288" lvl="1">
              <a:lnSpc>
                <a:spcPts val="1800"/>
              </a:lnSpc>
              <a:buSzPct val="150000"/>
            </a:pPr>
            <a:r>
              <a:rPr lang="pl-PL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warunki narażenia, które istniały zanim podjęto kontrolę np. narażenie od naturalnego tła promieniowania,  narażenie w skutek skażeń powstałych po wypadkach jądrowych lub historycznej działalności (kopalnie uranowe) </a:t>
            </a:r>
          </a:p>
          <a:p>
            <a:pPr marL="268288" lvl="1">
              <a:lnSpc>
                <a:spcPts val="1800"/>
              </a:lnSpc>
              <a:buSzPct val="150000"/>
            </a:pPr>
            <a:r>
              <a:rPr lang="pl-PL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-&gt; narzędzie służące do optymalizacji </a:t>
            </a:r>
            <a:r>
              <a:rPr lang="pl-PL" sz="16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POZIOM ODNIESIENIA (</a:t>
            </a:r>
            <a:r>
              <a:rPr lang="pl-PL" sz="16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REFERENCE LEVEL</a:t>
            </a:r>
            <a:r>
              <a:rPr lang="pl-PL" sz="16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</p:txBody>
      </p:sp>
      <p:cxnSp>
        <p:nvCxnSpPr>
          <p:cNvPr id="21" name="Łącznik prosty 20"/>
          <p:cNvCxnSpPr/>
          <p:nvPr/>
        </p:nvCxnSpPr>
        <p:spPr>
          <a:xfrm flipV="1">
            <a:off x="1691680" y="2708920"/>
            <a:ext cx="6948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Łącznik prosty 21"/>
          <p:cNvCxnSpPr/>
          <p:nvPr/>
        </p:nvCxnSpPr>
        <p:spPr>
          <a:xfrm flipV="1">
            <a:off x="1547216" y="4509120"/>
            <a:ext cx="6948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/>
        </p:nvCxnSpPr>
        <p:spPr>
          <a:xfrm flipV="1">
            <a:off x="1547216" y="5949280"/>
            <a:ext cx="6948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Prostokąt 23"/>
          <p:cNvSpPr/>
          <p:nvPr/>
        </p:nvSpPr>
        <p:spPr>
          <a:xfrm>
            <a:off x="1994427" y="5949280"/>
            <a:ext cx="59619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 podstawie Dziennika Urzędowego Unii Europejskiej L 13/1(wydanie polskie )</a:t>
            </a:r>
          </a:p>
        </p:txBody>
      </p:sp>
    </p:spTree>
    <p:extLst>
      <p:ext uri="{BB962C8B-B14F-4D97-AF65-F5344CB8AC3E}">
        <p14:creationId xmlns:p14="http://schemas.microsoft.com/office/powerpoint/2010/main" val="71132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9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97022" y="-47221"/>
            <a:ext cx="7232648" cy="883933"/>
          </a:xfrm>
          <a:prstGeom prst="roundRect">
            <a:avLst>
              <a:gd name="adj" fmla="val 4620"/>
            </a:avLst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pl-PL" sz="3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ŹRÓDŁA PROMIENIOWANIA JONIZUJĄCEGO W NASZYM OTOCZENIU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41" y="941039"/>
            <a:ext cx="7375937" cy="591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419872" y="1439107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Symbol" panose="05050102010706020507" pitchFamily="18" charset="2"/>
              </a:rPr>
              <a:t></a:t>
            </a:r>
            <a:endParaRPr lang="pl-PL" sz="3600" dirty="0">
              <a:ln w="11430"/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3419872" y="2113692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Symbol" panose="05050102010706020507" pitchFamily="18" charset="2"/>
              </a:rPr>
              <a:t>X</a:t>
            </a:r>
            <a:endParaRPr lang="pl-PL" sz="2800" dirty="0">
              <a:ln w="11430"/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124744"/>
            <a:ext cx="2432515" cy="4627265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5" name="pole tekstowe 14"/>
          <p:cNvSpPr txBox="1"/>
          <p:nvPr/>
        </p:nvSpPr>
        <p:spPr>
          <a:xfrm>
            <a:off x="5669423" y="836712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Symbol" panose="05050102010706020507" pitchFamily="18" charset="2"/>
              </a:rPr>
              <a:t>Promieniowanie elektromagnetyczne</a:t>
            </a:r>
            <a:endParaRPr lang="pl-PL" sz="2400" dirty="0">
              <a:ln w="11430"/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09988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90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95536" y="2171"/>
            <a:ext cx="93610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pl-PL" sz="2200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ZMIANA NORM I PRZEPISÓW OCHRONY RADIOLOGICZNEJ </a:t>
            </a:r>
          </a:p>
          <a:p>
            <a:pPr algn="ctr">
              <a:lnSpc>
                <a:spcPts val="2000"/>
              </a:lnSpc>
            </a:pPr>
            <a:r>
              <a:rPr lang="pl-PL" sz="2200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W 2018 ROKU </a:t>
            </a:r>
          </a:p>
          <a:p>
            <a:pPr algn="ctr">
              <a:lnSpc>
                <a:spcPts val="2000"/>
              </a:lnSpc>
            </a:pPr>
            <a:r>
              <a:rPr lang="pl-PL" sz="2000" i="1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(nowe koncepcje ochrony radiologicznej)</a:t>
            </a:r>
          </a:p>
        </p:txBody>
      </p:sp>
      <p:sp>
        <p:nvSpPr>
          <p:cNvPr id="12" name="Prostokąt 11"/>
          <p:cNvSpPr/>
          <p:nvPr/>
        </p:nvSpPr>
        <p:spPr bwMode="auto">
          <a:xfrm>
            <a:off x="1224000" y="1845256"/>
            <a:ext cx="108000" cy="4140000"/>
          </a:xfrm>
          <a:prstGeom prst="rect">
            <a:avLst/>
          </a:prstGeom>
          <a:solidFill>
            <a:srgbClr val="E7EFF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" name="Prostokąt 3"/>
          <p:cNvSpPr/>
          <p:nvPr/>
        </p:nvSpPr>
        <p:spPr bwMode="auto">
          <a:xfrm>
            <a:off x="1116013" y="1773272"/>
            <a:ext cx="7488000" cy="4320000"/>
          </a:xfrm>
          <a:custGeom>
            <a:avLst/>
            <a:gdLst>
              <a:gd name="connsiteX0" fmla="*/ 0 w 7974476"/>
              <a:gd name="connsiteY0" fmla="*/ 0 h 3096344"/>
              <a:gd name="connsiteX1" fmla="*/ 7974476 w 7974476"/>
              <a:gd name="connsiteY1" fmla="*/ 0 h 3096344"/>
              <a:gd name="connsiteX2" fmla="*/ 7974476 w 7974476"/>
              <a:gd name="connsiteY2" fmla="*/ 3096344 h 3096344"/>
              <a:gd name="connsiteX3" fmla="*/ 0 w 7974476"/>
              <a:gd name="connsiteY3" fmla="*/ 3096344 h 3096344"/>
              <a:gd name="connsiteX4" fmla="*/ 0 w 7974476"/>
              <a:gd name="connsiteY4" fmla="*/ 0 h 3096344"/>
              <a:gd name="connsiteX0" fmla="*/ 0 w 7995812"/>
              <a:gd name="connsiteY0" fmla="*/ 0 h 3096344"/>
              <a:gd name="connsiteX1" fmla="*/ 7974476 w 7995812"/>
              <a:gd name="connsiteY1" fmla="*/ 0 h 3096344"/>
              <a:gd name="connsiteX2" fmla="*/ 7995812 w 7995812"/>
              <a:gd name="connsiteY2" fmla="*/ 1348080 h 3096344"/>
              <a:gd name="connsiteX3" fmla="*/ 7974476 w 7995812"/>
              <a:gd name="connsiteY3" fmla="*/ 3096344 h 3096344"/>
              <a:gd name="connsiteX4" fmla="*/ 0 w 7995812"/>
              <a:gd name="connsiteY4" fmla="*/ 3096344 h 3096344"/>
              <a:gd name="connsiteX5" fmla="*/ 0 w 7995812"/>
              <a:gd name="connsiteY5" fmla="*/ 0 h 3096344"/>
              <a:gd name="connsiteX0" fmla="*/ 0 w 8005972"/>
              <a:gd name="connsiteY0" fmla="*/ 0 h 3096344"/>
              <a:gd name="connsiteX1" fmla="*/ 7974476 w 8005972"/>
              <a:gd name="connsiteY1" fmla="*/ 0 h 3096344"/>
              <a:gd name="connsiteX2" fmla="*/ 7995812 w 8005972"/>
              <a:gd name="connsiteY2" fmla="*/ 1348080 h 3096344"/>
              <a:gd name="connsiteX3" fmla="*/ 8005972 w 8005972"/>
              <a:gd name="connsiteY3" fmla="*/ 2333600 h 3096344"/>
              <a:gd name="connsiteX4" fmla="*/ 7974476 w 8005972"/>
              <a:gd name="connsiteY4" fmla="*/ 3096344 h 3096344"/>
              <a:gd name="connsiteX5" fmla="*/ 0 w 8005972"/>
              <a:gd name="connsiteY5" fmla="*/ 3096344 h 3096344"/>
              <a:gd name="connsiteX6" fmla="*/ 0 w 8005972"/>
              <a:gd name="connsiteY6" fmla="*/ 0 h 3096344"/>
              <a:gd name="connsiteX0" fmla="*/ 0 w 8005972"/>
              <a:gd name="connsiteY0" fmla="*/ 0 h 3096344"/>
              <a:gd name="connsiteX1" fmla="*/ 7974476 w 8005972"/>
              <a:gd name="connsiteY1" fmla="*/ 0 h 3096344"/>
              <a:gd name="connsiteX2" fmla="*/ 7995812 w 8005972"/>
              <a:gd name="connsiteY2" fmla="*/ 1348080 h 3096344"/>
              <a:gd name="connsiteX3" fmla="*/ 7996792 w 8005972"/>
              <a:gd name="connsiteY3" fmla="*/ 1764640 h 3096344"/>
              <a:gd name="connsiteX4" fmla="*/ 8005972 w 8005972"/>
              <a:gd name="connsiteY4" fmla="*/ 2333600 h 3096344"/>
              <a:gd name="connsiteX5" fmla="*/ 7974476 w 8005972"/>
              <a:gd name="connsiteY5" fmla="*/ 3096344 h 3096344"/>
              <a:gd name="connsiteX6" fmla="*/ 0 w 8005972"/>
              <a:gd name="connsiteY6" fmla="*/ 3096344 h 3096344"/>
              <a:gd name="connsiteX7" fmla="*/ 0 w 8005972"/>
              <a:gd name="connsiteY7" fmla="*/ 0 h 3096344"/>
              <a:gd name="connsiteX0" fmla="*/ 7996792 w 8088593"/>
              <a:gd name="connsiteY0" fmla="*/ 1764640 h 3096344"/>
              <a:gd name="connsiteX1" fmla="*/ 8005972 w 8088593"/>
              <a:gd name="connsiteY1" fmla="*/ 2333600 h 3096344"/>
              <a:gd name="connsiteX2" fmla="*/ 7974476 w 8088593"/>
              <a:gd name="connsiteY2" fmla="*/ 3096344 h 3096344"/>
              <a:gd name="connsiteX3" fmla="*/ 0 w 8088593"/>
              <a:gd name="connsiteY3" fmla="*/ 3096344 h 3096344"/>
              <a:gd name="connsiteX4" fmla="*/ 0 w 8088593"/>
              <a:gd name="connsiteY4" fmla="*/ 0 h 3096344"/>
              <a:gd name="connsiteX5" fmla="*/ 7974476 w 8088593"/>
              <a:gd name="connsiteY5" fmla="*/ 0 h 3096344"/>
              <a:gd name="connsiteX6" fmla="*/ 7995812 w 8088593"/>
              <a:gd name="connsiteY6" fmla="*/ 1348080 h 3096344"/>
              <a:gd name="connsiteX7" fmla="*/ 8088593 w 8088593"/>
              <a:gd name="connsiteY7" fmla="*/ 1856080 h 3096344"/>
              <a:gd name="connsiteX0" fmla="*/ 7996792 w 8005972"/>
              <a:gd name="connsiteY0" fmla="*/ 1764640 h 3096344"/>
              <a:gd name="connsiteX1" fmla="*/ 8005972 w 8005972"/>
              <a:gd name="connsiteY1" fmla="*/ 2333600 h 3096344"/>
              <a:gd name="connsiteX2" fmla="*/ 7974476 w 8005972"/>
              <a:gd name="connsiteY2" fmla="*/ 3096344 h 3096344"/>
              <a:gd name="connsiteX3" fmla="*/ 0 w 8005972"/>
              <a:gd name="connsiteY3" fmla="*/ 3096344 h 3096344"/>
              <a:gd name="connsiteX4" fmla="*/ 0 w 8005972"/>
              <a:gd name="connsiteY4" fmla="*/ 0 h 3096344"/>
              <a:gd name="connsiteX5" fmla="*/ 7974476 w 8005972"/>
              <a:gd name="connsiteY5" fmla="*/ 0 h 3096344"/>
              <a:gd name="connsiteX6" fmla="*/ 7995812 w 8005972"/>
              <a:gd name="connsiteY6" fmla="*/ 1348080 h 3096344"/>
              <a:gd name="connsiteX0" fmla="*/ 8005972 w 8005972"/>
              <a:gd name="connsiteY0" fmla="*/ 2333600 h 3096344"/>
              <a:gd name="connsiteX1" fmla="*/ 7974476 w 8005972"/>
              <a:gd name="connsiteY1" fmla="*/ 3096344 h 3096344"/>
              <a:gd name="connsiteX2" fmla="*/ 0 w 8005972"/>
              <a:gd name="connsiteY2" fmla="*/ 3096344 h 3096344"/>
              <a:gd name="connsiteX3" fmla="*/ 0 w 8005972"/>
              <a:gd name="connsiteY3" fmla="*/ 0 h 3096344"/>
              <a:gd name="connsiteX4" fmla="*/ 7974476 w 8005972"/>
              <a:gd name="connsiteY4" fmla="*/ 0 h 3096344"/>
              <a:gd name="connsiteX5" fmla="*/ 7995812 w 800597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8646"/>
              <a:gd name="connsiteY0" fmla="*/ 2038960 h 3096344"/>
              <a:gd name="connsiteX1" fmla="*/ 7974476 w 7978646"/>
              <a:gd name="connsiteY1" fmla="*/ 3096344 h 3096344"/>
              <a:gd name="connsiteX2" fmla="*/ 0 w 7978646"/>
              <a:gd name="connsiteY2" fmla="*/ 3096344 h 3096344"/>
              <a:gd name="connsiteX3" fmla="*/ 0 w 7978646"/>
              <a:gd name="connsiteY3" fmla="*/ 0 h 3096344"/>
              <a:gd name="connsiteX4" fmla="*/ 7974476 w 7978646"/>
              <a:gd name="connsiteY4" fmla="*/ 0 h 3096344"/>
              <a:gd name="connsiteX5" fmla="*/ 7952971 w 7978646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33846 w 7975372"/>
              <a:gd name="connsiteY5" fmla="*/ 136865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33846 w 7975372"/>
              <a:gd name="connsiteY5" fmla="*/ 136865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24573 w 7975372"/>
              <a:gd name="connsiteY5" fmla="*/ 768291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24573 w 7975372"/>
              <a:gd name="connsiteY5" fmla="*/ 768291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847615 w 7975372"/>
              <a:gd name="connsiteY4" fmla="*/ 1880 h 3096344"/>
              <a:gd name="connsiteX5" fmla="*/ 7932401 w 7975372"/>
              <a:gd name="connsiteY5" fmla="*/ 381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847615 w 7975372"/>
              <a:gd name="connsiteY4" fmla="*/ 1880 h 3096344"/>
              <a:gd name="connsiteX5" fmla="*/ 7932401 w 7975372"/>
              <a:gd name="connsiteY5" fmla="*/ 377190 h 3096344"/>
              <a:gd name="connsiteX0" fmla="*/ 7975372 w 7975372"/>
              <a:gd name="connsiteY0" fmla="*/ 2040890 h 3098274"/>
              <a:gd name="connsiteX1" fmla="*/ 7974476 w 7975372"/>
              <a:gd name="connsiteY1" fmla="*/ 3098274 h 3098274"/>
              <a:gd name="connsiteX2" fmla="*/ 0 w 7975372"/>
              <a:gd name="connsiteY2" fmla="*/ 3098274 h 3098274"/>
              <a:gd name="connsiteX3" fmla="*/ 0 w 7975372"/>
              <a:gd name="connsiteY3" fmla="*/ 1930 h 3098274"/>
              <a:gd name="connsiteX4" fmla="*/ 7931766 w 7975372"/>
              <a:gd name="connsiteY4" fmla="*/ 0 h 3098274"/>
              <a:gd name="connsiteX5" fmla="*/ 7932401 w 7975372"/>
              <a:gd name="connsiteY5" fmla="*/ 379120 h 3098274"/>
              <a:gd name="connsiteX0" fmla="*/ 7974476 w 7974476"/>
              <a:gd name="connsiteY0" fmla="*/ 3098274 h 3098274"/>
              <a:gd name="connsiteX1" fmla="*/ 0 w 7974476"/>
              <a:gd name="connsiteY1" fmla="*/ 3098274 h 3098274"/>
              <a:gd name="connsiteX2" fmla="*/ 0 w 7974476"/>
              <a:gd name="connsiteY2" fmla="*/ 1930 h 3098274"/>
              <a:gd name="connsiteX3" fmla="*/ 7931766 w 7974476"/>
              <a:gd name="connsiteY3" fmla="*/ 0 h 3098274"/>
              <a:gd name="connsiteX4" fmla="*/ 7932401 w 7974476"/>
              <a:gd name="connsiteY4" fmla="*/ 379120 h 3098274"/>
              <a:gd name="connsiteX0" fmla="*/ 7974476 w 7974476"/>
              <a:gd name="connsiteY0" fmla="*/ 3098274 h 3098274"/>
              <a:gd name="connsiteX1" fmla="*/ 7939416 w 7974476"/>
              <a:gd name="connsiteY1" fmla="*/ 3095625 h 3098274"/>
              <a:gd name="connsiteX2" fmla="*/ 0 w 7974476"/>
              <a:gd name="connsiteY2" fmla="*/ 3098274 h 3098274"/>
              <a:gd name="connsiteX3" fmla="*/ 0 w 7974476"/>
              <a:gd name="connsiteY3" fmla="*/ 1930 h 3098274"/>
              <a:gd name="connsiteX4" fmla="*/ 7931766 w 7974476"/>
              <a:gd name="connsiteY4" fmla="*/ 0 h 3098274"/>
              <a:gd name="connsiteX5" fmla="*/ 7932401 w 7974476"/>
              <a:gd name="connsiteY5" fmla="*/ 379120 h 3098274"/>
              <a:gd name="connsiteX0" fmla="*/ 7974476 w 7974476"/>
              <a:gd name="connsiteY0" fmla="*/ 3098274 h 3098274"/>
              <a:gd name="connsiteX1" fmla="*/ 7939416 w 7974476"/>
              <a:gd name="connsiteY1" fmla="*/ 3095625 h 3098274"/>
              <a:gd name="connsiteX2" fmla="*/ 0 w 7974476"/>
              <a:gd name="connsiteY2" fmla="*/ 3098274 h 3098274"/>
              <a:gd name="connsiteX3" fmla="*/ 0 w 7974476"/>
              <a:gd name="connsiteY3" fmla="*/ 1930 h 3098274"/>
              <a:gd name="connsiteX4" fmla="*/ 7931766 w 7974476"/>
              <a:gd name="connsiteY4" fmla="*/ 0 h 3098274"/>
              <a:gd name="connsiteX5" fmla="*/ 7932401 w 7974476"/>
              <a:gd name="connsiteY5" fmla="*/ 379120 h 3098274"/>
              <a:gd name="connsiteX0" fmla="*/ 7934313 w 7939416"/>
              <a:gd name="connsiteY0" fmla="*/ 2675364 h 3098274"/>
              <a:gd name="connsiteX1" fmla="*/ 7939416 w 7939416"/>
              <a:gd name="connsiteY1" fmla="*/ 3095625 h 3098274"/>
              <a:gd name="connsiteX2" fmla="*/ 0 w 7939416"/>
              <a:gd name="connsiteY2" fmla="*/ 3098274 h 3098274"/>
              <a:gd name="connsiteX3" fmla="*/ 0 w 7939416"/>
              <a:gd name="connsiteY3" fmla="*/ 1930 h 3098274"/>
              <a:gd name="connsiteX4" fmla="*/ 7931766 w 7939416"/>
              <a:gd name="connsiteY4" fmla="*/ 0 h 3098274"/>
              <a:gd name="connsiteX5" fmla="*/ 7932401 w 7939416"/>
              <a:gd name="connsiteY5" fmla="*/ 379120 h 3098274"/>
              <a:gd name="connsiteX0" fmla="*/ 7934313 w 7934313"/>
              <a:gd name="connsiteY0" fmla="*/ 2675364 h 3098274"/>
              <a:gd name="connsiteX1" fmla="*/ 7933678 w 7934313"/>
              <a:gd name="connsiteY1" fmla="*/ 3095625 h 3098274"/>
              <a:gd name="connsiteX2" fmla="*/ 0 w 7934313"/>
              <a:gd name="connsiteY2" fmla="*/ 3098274 h 3098274"/>
              <a:gd name="connsiteX3" fmla="*/ 0 w 7934313"/>
              <a:gd name="connsiteY3" fmla="*/ 1930 h 3098274"/>
              <a:gd name="connsiteX4" fmla="*/ 7931766 w 7934313"/>
              <a:gd name="connsiteY4" fmla="*/ 0 h 3098274"/>
              <a:gd name="connsiteX5" fmla="*/ 7932401 w 7934313"/>
              <a:gd name="connsiteY5" fmla="*/ 379120 h 309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4313" h="3098274">
                <a:moveTo>
                  <a:pt x="7934313" y="2675364"/>
                </a:moveTo>
                <a:cubicBezTo>
                  <a:pt x="7934101" y="2815451"/>
                  <a:pt x="7933890" y="2955538"/>
                  <a:pt x="7933678" y="3095625"/>
                </a:cubicBezTo>
                <a:lnTo>
                  <a:pt x="0" y="3098274"/>
                </a:lnTo>
                <a:lnTo>
                  <a:pt x="0" y="1930"/>
                </a:lnTo>
                <a:lnTo>
                  <a:pt x="7931766" y="0"/>
                </a:lnTo>
                <a:cubicBezTo>
                  <a:pt x="7931978" y="126373"/>
                  <a:pt x="7932189" y="252747"/>
                  <a:pt x="7932401" y="379120"/>
                </a:cubicBezTo>
              </a:path>
            </a:pathLst>
          </a:cu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1067296" y="951498"/>
            <a:ext cx="78251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itchFamily="34" charset="0"/>
                <a:cs typeface="Tahoma" pitchFamily="34" charset="0"/>
              </a:rPr>
              <a:t>Dyrektywa Rady UE 2013/59/EURATOM </a:t>
            </a:r>
          </a:p>
          <a:p>
            <a:pPr algn="ctr"/>
            <a:r>
              <a:rPr lang="pl-PL" sz="24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uwydatnienie roli procesu optymalizacji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1116013" y="1922924"/>
            <a:ext cx="7776467" cy="44473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SzPct val="150000"/>
              <a:buFont typeface="Wingdings" panose="05000000000000000000" pitchFamily="2" charset="2"/>
              <a:buChar char="§"/>
            </a:pP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ZASADA OPTYMALIZACJI (odnosi się do określonego źródła promieniowania)- postępowanie w celu: </a:t>
            </a:r>
          </a:p>
          <a:p>
            <a:pPr marL="742950" lvl="1" indent="-285750">
              <a:buSzPct val="150000"/>
              <a:buFont typeface="Arial" panose="020B0604020202020204" pitchFamily="34" charset="0"/>
              <a:buChar char="•"/>
            </a:pP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ograniczenia wartości dawek indywidualnych, </a:t>
            </a:r>
          </a:p>
          <a:p>
            <a:pPr marL="742950" lvl="1" indent="-285750">
              <a:buSzPct val="150000"/>
              <a:buFont typeface="Arial" panose="020B0604020202020204" pitchFamily="34" charset="0"/>
              <a:buChar char="•"/>
            </a:pP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zmniejszenia liczby narażonych ludzi  jak również</a:t>
            </a:r>
          </a:p>
          <a:p>
            <a:pPr marL="742950" lvl="1" indent="-285750">
              <a:buSzPct val="150000"/>
              <a:buFont typeface="Arial" panose="020B0604020202020204" pitchFamily="34" charset="0"/>
              <a:buChar char="•"/>
            </a:pP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zmniejszeniu prawdopodobieństwa potencjalnego narażenia  na promieniowanie </a:t>
            </a:r>
          </a:p>
          <a:p>
            <a:pPr lvl="1">
              <a:buSzPct val="150000"/>
            </a:pP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tak niskiego poziomu jak jest to rozsądnie osiągalne czyli poniżej odpowiedniego </a:t>
            </a:r>
            <a:r>
              <a:rPr lang="pl-PL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ogranicznika dawek </a:t>
            </a: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ustalonego przy uwzględnieniu </a:t>
            </a:r>
            <a:r>
              <a:rPr lang="pl-PL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czynników ekonomicznych  i socjalnych</a:t>
            </a:r>
            <a:r>
              <a:rPr lang="pl-PL" b="1" dirty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68288">
              <a:lnSpc>
                <a:spcPts val="1800"/>
              </a:lnSpc>
              <a:buSzPct val="150000"/>
            </a:pPr>
            <a:endParaRPr lang="pl-PL" sz="1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PRINCIPLE OF OPTIMISATION of radiological protection is defined by the Commission: as the source related process to keep the magnitude of individual doses, the number of people exposed, and the likelihood of potential exposure as low as reasonably achievable below the appropriate </a:t>
            </a:r>
            <a:r>
              <a:rPr lang="en-US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dose constraints</a:t>
            </a:r>
            <a:r>
              <a:rPr lang="en-US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with economic and social factors being taken into account.</a:t>
            </a:r>
          </a:p>
          <a:p>
            <a:pPr>
              <a:buSzPct val="150000"/>
            </a:pPr>
            <a:endParaRPr lang="pl-PL" sz="1600" b="0" cap="none" spc="0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13795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91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95536" y="2171"/>
            <a:ext cx="93610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pl-PL" sz="2200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ZMIANA NORM I PRZEPISÓW OCHRONY RADIOLOGICZNEJ </a:t>
            </a:r>
          </a:p>
          <a:p>
            <a:pPr algn="ctr">
              <a:lnSpc>
                <a:spcPts val="2000"/>
              </a:lnSpc>
            </a:pPr>
            <a:r>
              <a:rPr lang="pl-PL" sz="2200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W 2018 ROKU </a:t>
            </a:r>
          </a:p>
          <a:p>
            <a:pPr algn="ctr">
              <a:lnSpc>
                <a:spcPts val="2000"/>
              </a:lnSpc>
            </a:pPr>
            <a:r>
              <a:rPr lang="pl-PL" sz="2000" i="1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(nowe koncepcje ochrony radiologicznej)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1067296" y="951498"/>
            <a:ext cx="78251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itchFamily="34" charset="0"/>
                <a:cs typeface="Tahoma" pitchFamily="34" charset="0"/>
              </a:rPr>
              <a:t>Dyrektywa Rady UE 2013/59/EURATOM </a:t>
            </a:r>
          </a:p>
          <a:p>
            <a:pPr algn="ctr"/>
            <a:r>
              <a:rPr lang="pl-PL" sz="24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uwydatnienie roli procesu optymalizacji</a:t>
            </a:r>
          </a:p>
        </p:txBody>
      </p:sp>
      <p:sp>
        <p:nvSpPr>
          <p:cNvPr id="8" name="Prostokąt 7"/>
          <p:cNvSpPr/>
          <p:nvPr/>
        </p:nvSpPr>
        <p:spPr bwMode="auto">
          <a:xfrm>
            <a:off x="863600" y="1845256"/>
            <a:ext cx="108000" cy="4140000"/>
          </a:xfrm>
          <a:prstGeom prst="rect">
            <a:avLst/>
          </a:prstGeom>
          <a:solidFill>
            <a:srgbClr val="E7EFF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9" name="Prostokąt 3"/>
          <p:cNvSpPr/>
          <p:nvPr/>
        </p:nvSpPr>
        <p:spPr bwMode="auto">
          <a:xfrm>
            <a:off x="755576" y="1628800"/>
            <a:ext cx="7992888" cy="4536000"/>
          </a:xfrm>
          <a:custGeom>
            <a:avLst/>
            <a:gdLst>
              <a:gd name="connsiteX0" fmla="*/ 0 w 7974476"/>
              <a:gd name="connsiteY0" fmla="*/ 0 h 3096344"/>
              <a:gd name="connsiteX1" fmla="*/ 7974476 w 7974476"/>
              <a:gd name="connsiteY1" fmla="*/ 0 h 3096344"/>
              <a:gd name="connsiteX2" fmla="*/ 7974476 w 7974476"/>
              <a:gd name="connsiteY2" fmla="*/ 3096344 h 3096344"/>
              <a:gd name="connsiteX3" fmla="*/ 0 w 7974476"/>
              <a:gd name="connsiteY3" fmla="*/ 3096344 h 3096344"/>
              <a:gd name="connsiteX4" fmla="*/ 0 w 7974476"/>
              <a:gd name="connsiteY4" fmla="*/ 0 h 3096344"/>
              <a:gd name="connsiteX0" fmla="*/ 0 w 7995812"/>
              <a:gd name="connsiteY0" fmla="*/ 0 h 3096344"/>
              <a:gd name="connsiteX1" fmla="*/ 7974476 w 7995812"/>
              <a:gd name="connsiteY1" fmla="*/ 0 h 3096344"/>
              <a:gd name="connsiteX2" fmla="*/ 7995812 w 7995812"/>
              <a:gd name="connsiteY2" fmla="*/ 1348080 h 3096344"/>
              <a:gd name="connsiteX3" fmla="*/ 7974476 w 7995812"/>
              <a:gd name="connsiteY3" fmla="*/ 3096344 h 3096344"/>
              <a:gd name="connsiteX4" fmla="*/ 0 w 7995812"/>
              <a:gd name="connsiteY4" fmla="*/ 3096344 h 3096344"/>
              <a:gd name="connsiteX5" fmla="*/ 0 w 7995812"/>
              <a:gd name="connsiteY5" fmla="*/ 0 h 3096344"/>
              <a:gd name="connsiteX0" fmla="*/ 0 w 8005972"/>
              <a:gd name="connsiteY0" fmla="*/ 0 h 3096344"/>
              <a:gd name="connsiteX1" fmla="*/ 7974476 w 8005972"/>
              <a:gd name="connsiteY1" fmla="*/ 0 h 3096344"/>
              <a:gd name="connsiteX2" fmla="*/ 7995812 w 8005972"/>
              <a:gd name="connsiteY2" fmla="*/ 1348080 h 3096344"/>
              <a:gd name="connsiteX3" fmla="*/ 8005972 w 8005972"/>
              <a:gd name="connsiteY3" fmla="*/ 2333600 h 3096344"/>
              <a:gd name="connsiteX4" fmla="*/ 7974476 w 8005972"/>
              <a:gd name="connsiteY4" fmla="*/ 3096344 h 3096344"/>
              <a:gd name="connsiteX5" fmla="*/ 0 w 8005972"/>
              <a:gd name="connsiteY5" fmla="*/ 3096344 h 3096344"/>
              <a:gd name="connsiteX6" fmla="*/ 0 w 8005972"/>
              <a:gd name="connsiteY6" fmla="*/ 0 h 3096344"/>
              <a:gd name="connsiteX0" fmla="*/ 0 w 8005972"/>
              <a:gd name="connsiteY0" fmla="*/ 0 h 3096344"/>
              <a:gd name="connsiteX1" fmla="*/ 7974476 w 8005972"/>
              <a:gd name="connsiteY1" fmla="*/ 0 h 3096344"/>
              <a:gd name="connsiteX2" fmla="*/ 7995812 w 8005972"/>
              <a:gd name="connsiteY2" fmla="*/ 1348080 h 3096344"/>
              <a:gd name="connsiteX3" fmla="*/ 7996792 w 8005972"/>
              <a:gd name="connsiteY3" fmla="*/ 1764640 h 3096344"/>
              <a:gd name="connsiteX4" fmla="*/ 8005972 w 8005972"/>
              <a:gd name="connsiteY4" fmla="*/ 2333600 h 3096344"/>
              <a:gd name="connsiteX5" fmla="*/ 7974476 w 8005972"/>
              <a:gd name="connsiteY5" fmla="*/ 3096344 h 3096344"/>
              <a:gd name="connsiteX6" fmla="*/ 0 w 8005972"/>
              <a:gd name="connsiteY6" fmla="*/ 3096344 h 3096344"/>
              <a:gd name="connsiteX7" fmla="*/ 0 w 8005972"/>
              <a:gd name="connsiteY7" fmla="*/ 0 h 3096344"/>
              <a:gd name="connsiteX0" fmla="*/ 7996792 w 8088593"/>
              <a:gd name="connsiteY0" fmla="*/ 1764640 h 3096344"/>
              <a:gd name="connsiteX1" fmla="*/ 8005972 w 8088593"/>
              <a:gd name="connsiteY1" fmla="*/ 2333600 h 3096344"/>
              <a:gd name="connsiteX2" fmla="*/ 7974476 w 8088593"/>
              <a:gd name="connsiteY2" fmla="*/ 3096344 h 3096344"/>
              <a:gd name="connsiteX3" fmla="*/ 0 w 8088593"/>
              <a:gd name="connsiteY3" fmla="*/ 3096344 h 3096344"/>
              <a:gd name="connsiteX4" fmla="*/ 0 w 8088593"/>
              <a:gd name="connsiteY4" fmla="*/ 0 h 3096344"/>
              <a:gd name="connsiteX5" fmla="*/ 7974476 w 8088593"/>
              <a:gd name="connsiteY5" fmla="*/ 0 h 3096344"/>
              <a:gd name="connsiteX6" fmla="*/ 7995812 w 8088593"/>
              <a:gd name="connsiteY6" fmla="*/ 1348080 h 3096344"/>
              <a:gd name="connsiteX7" fmla="*/ 8088593 w 8088593"/>
              <a:gd name="connsiteY7" fmla="*/ 1856080 h 3096344"/>
              <a:gd name="connsiteX0" fmla="*/ 7996792 w 8005972"/>
              <a:gd name="connsiteY0" fmla="*/ 1764640 h 3096344"/>
              <a:gd name="connsiteX1" fmla="*/ 8005972 w 8005972"/>
              <a:gd name="connsiteY1" fmla="*/ 2333600 h 3096344"/>
              <a:gd name="connsiteX2" fmla="*/ 7974476 w 8005972"/>
              <a:gd name="connsiteY2" fmla="*/ 3096344 h 3096344"/>
              <a:gd name="connsiteX3" fmla="*/ 0 w 8005972"/>
              <a:gd name="connsiteY3" fmla="*/ 3096344 h 3096344"/>
              <a:gd name="connsiteX4" fmla="*/ 0 w 8005972"/>
              <a:gd name="connsiteY4" fmla="*/ 0 h 3096344"/>
              <a:gd name="connsiteX5" fmla="*/ 7974476 w 8005972"/>
              <a:gd name="connsiteY5" fmla="*/ 0 h 3096344"/>
              <a:gd name="connsiteX6" fmla="*/ 7995812 w 8005972"/>
              <a:gd name="connsiteY6" fmla="*/ 1348080 h 3096344"/>
              <a:gd name="connsiteX0" fmla="*/ 8005972 w 8005972"/>
              <a:gd name="connsiteY0" fmla="*/ 2333600 h 3096344"/>
              <a:gd name="connsiteX1" fmla="*/ 7974476 w 8005972"/>
              <a:gd name="connsiteY1" fmla="*/ 3096344 h 3096344"/>
              <a:gd name="connsiteX2" fmla="*/ 0 w 8005972"/>
              <a:gd name="connsiteY2" fmla="*/ 3096344 h 3096344"/>
              <a:gd name="connsiteX3" fmla="*/ 0 w 8005972"/>
              <a:gd name="connsiteY3" fmla="*/ 0 h 3096344"/>
              <a:gd name="connsiteX4" fmla="*/ 7974476 w 8005972"/>
              <a:gd name="connsiteY4" fmla="*/ 0 h 3096344"/>
              <a:gd name="connsiteX5" fmla="*/ 7995812 w 800597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8646"/>
              <a:gd name="connsiteY0" fmla="*/ 2038960 h 3096344"/>
              <a:gd name="connsiteX1" fmla="*/ 7974476 w 7978646"/>
              <a:gd name="connsiteY1" fmla="*/ 3096344 h 3096344"/>
              <a:gd name="connsiteX2" fmla="*/ 0 w 7978646"/>
              <a:gd name="connsiteY2" fmla="*/ 3096344 h 3096344"/>
              <a:gd name="connsiteX3" fmla="*/ 0 w 7978646"/>
              <a:gd name="connsiteY3" fmla="*/ 0 h 3096344"/>
              <a:gd name="connsiteX4" fmla="*/ 7974476 w 7978646"/>
              <a:gd name="connsiteY4" fmla="*/ 0 h 3096344"/>
              <a:gd name="connsiteX5" fmla="*/ 7952971 w 7978646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33846 w 7975372"/>
              <a:gd name="connsiteY5" fmla="*/ 136865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33846 w 7975372"/>
              <a:gd name="connsiteY5" fmla="*/ 136865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24573 w 7975372"/>
              <a:gd name="connsiteY5" fmla="*/ 768291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24573 w 7975372"/>
              <a:gd name="connsiteY5" fmla="*/ 768291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847615 w 7975372"/>
              <a:gd name="connsiteY4" fmla="*/ 1880 h 3096344"/>
              <a:gd name="connsiteX5" fmla="*/ 7932401 w 7975372"/>
              <a:gd name="connsiteY5" fmla="*/ 381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847615 w 7975372"/>
              <a:gd name="connsiteY4" fmla="*/ 1880 h 3096344"/>
              <a:gd name="connsiteX5" fmla="*/ 7932401 w 7975372"/>
              <a:gd name="connsiteY5" fmla="*/ 377190 h 3096344"/>
              <a:gd name="connsiteX0" fmla="*/ 7975372 w 7975372"/>
              <a:gd name="connsiteY0" fmla="*/ 2040890 h 3098274"/>
              <a:gd name="connsiteX1" fmla="*/ 7974476 w 7975372"/>
              <a:gd name="connsiteY1" fmla="*/ 3098274 h 3098274"/>
              <a:gd name="connsiteX2" fmla="*/ 0 w 7975372"/>
              <a:gd name="connsiteY2" fmla="*/ 3098274 h 3098274"/>
              <a:gd name="connsiteX3" fmla="*/ 0 w 7975372"/>
              <a:gd name="connsiteY3" fmla="*/ 1930 h 3098274"/>
              <a:gd name="connsiteX4" fmla="*/ 7931766 w 7975372"/>
              <a:gd name="connsiteY4" fmla="*/ 0 h 3098274"/>
              <a:gd name="connsiteX5" fmla="*/ 7932401 w 7975372"/>
              <a:gd name="connsiteY5" fmla="*/ 379120 h 3098274"/>
              <a:gd name="connsiteX0" fmla="*/ 7974476 w 7974476"/>
              <a:gd name="connsiteY0" fmla="*/ 3098274 h 3098274"/>
              <a:gd name="connsiteX1" fmla="*/ 0 w 7974476"/>
              <a:gd name="connsiteY1" fmla="*/ 3098274 h 3098274"/>
              <a:gd name="connsiteX2" fmla="*/ 0 w 7974476"/>
              <a:gd name="connsiteY2" fmla="*/ 1930 h 3098274"/>
              <a:gd name="connsiteX3" fmla="*/ 7931766 w 7974476"/>
              <a:gd name="connsiteY3" fmla="*/ 0 h 3098274"/>
              <a:gd name="connsiteX4" fmla="*/ 7932401 w 7974476"/>
              <a:gd name="connsiteY4" fmla="*/ 379120 h 3098274"/>
              <a:gd name="connsiteX0" fmla="*/ 7974476 w 7974476"/>
              <a:gd name="connsiteY0" fmla="*/ 3098274 h 3098274"/>
              <a:gd name="connsiteX1" fmla="*/ 7939416 w 7974476"/>
              <a:gd name="connsiteY1" fmla="*/ 3095625 h 3098274"/>
              <a:gd name="connsiteX2" fmla="*/ 0 w 7974476"/>
              <a:gd name="connsiteY2" fmla="*/ 3098274 h 3098274"/>
              <a:gd name="connsiteX3" fmla="*/ 0 w 7974476"/>
              <a:gd name="connsiteY3" fmla="*/ 1930 h 3098274"/>
              <a:gd name="connsiteX4" fmla="*/ 7931766 w 7974476"/>
              <a:gd name="connsiteY4" fmla="*/ 0 h 3098274"/>
              <a:gd name="connsiteX5" fmla="*/ 7932401 w 7974476"/>
              <a:gd name="connsiteY5" fmla="*/ 379120 h 3098274"/>
              <a:gd name="connsiteX0" fmla="*/ 7974476 w 7974476"/>
              <a:gd name="connsiteY0" fmla="*/ 3098274 h 3098274"/>
              <a:gd name="connsiteX1" fmla="*/ 7939416 w 7974476"/>
              <a:gd name="connsiteY1" fmla="*/ 3095625 h 3098274"/>
              <a:gd name="connsiteX2" fmla="*/ 0 w 7974476"/>
              <a:gd name="connsiteY2" fmla="*/ 3098274 h 3098274"/>
              <a:gd name="connsiteX3" fmla="*/ 0 w 7974476"/>
              <a:gd name="connsiteY3" fmla="*/ 1930 h 3098274"/>
              <a:gd name="connsiteX4" fmla="*/ 7931766 w 7974476"/>
              <a:gd name="connsiteY4" fmla="*/ 0 h 3098274"/>
              <a:gd name="connsiteX5" fmla="*/ 7932401 w 7974476"/>
              <a:gd name="connsiteY5" fmla="*/ 379120 h 3098274"/>
              <a:gd name="connsiteX0" fmla="*/ 7934313 w 7939416"/>
              <a:gd name="connsiteY0" fmla="*/ 2675364 h 3098274"/>
              <a:gd name="connsiteX1" fmla="*/ 7939416 w 7939416"/>
              <a:gd name="connsiteY1" fmla="*/ 3095625 h 3098274"/>
              <a:gd name="connsiteX2" fmla="*/ 0 w 7939416"/>
              <a:gd name="connsiteY2" fmla="*/ 3098274 h 3098274"/>
              <a:gd name="connsiteX3" fmla="*/ 0 w 7939416"/>
              <a:gd name="connsiteY3" fmla="*/ 1930 h 3098274"/>
              <a:gd name="connsiteX4" fmla="*/ 7931766 w 7939416"/>
              <a:gd name="connsiteY4" fmla="*/ 0 h 3098274"/>
              <a:gd name="connsiteX5" fmla="*/ 7932401 w 7939416"/>
              <a:gd name="connsiteY5" fmla="*/ 379120 h 3098274"/>
              <a:gd name="connsiteX0" fmla="*/ 7934313 w 7934313"/>
              <a:gd name="connsiteY0" fmla="*/ 2675364 h 3098274"/>
              <a:gd name="connsiteX1" fmla="*/ 7933678 w 7934313"/>
              <a:gd name="connsiteY1" fmla="*/ 3095625 h 3098274"/>
              <a:gd name="connsiteX2" fmla="*/ 0 w 7934313"/>
              <a:gd name="connsiteY2" fmla="*/ 3098274 h 3098274"/>
              <a:gd name="connsiteX3" fmla="*/ 0 w 7934313"/>
              <a:gd name="connsiteY3" fmla="*/ 1930 h 3098274"/>
              <a:gd name="connsiteX4" fmla="*/ 7931766 w 7934313"/>
              <a:gd name="connsiteY4" fmla="*/ 0 h 3098274"/>
              <a:gd name="connsiteX5" fmla="*/ 7932401 w 7934313"/>
              <a:gd name="connsiteY5" fmla="*/ 379120 h 309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4313" h="3098274">
                <a:moveTo>
                  <a:pt x="7934313" y="2675364"/>
                </a:moveTo>
                <a:cubicBezTo>
                  <a:pt x="7934101" y="2815451"/>
                  <a:pt x="7933890" y="2955538"/>
                  <a:pt x="7933678" y="3095625"/>
                </a:cubicBezTo>
                <a:lnTo>
                  <a:pt x="0" y="3098274"/>
                </a:lnTo>
                <a:lnTo>
                  <a:pt x="0" y="1930"/>
                </a:lnTo>
                <a:lnTo>
                  <a:pt x="7931766" y="0"/>
                </a:lnTo>
                <a:cubicBezTo>
                  <a:pt x="7931978" y="126373"/>
                  <a:pt x="7932189" y="252747"/>
                  <a:pt x="7932401" y="379120"/>
                </a:cubicBezTo>
              </a:path>
            </a:pathLst>
          </a:cu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177595"/>
              </p:ext>
            </p:extLst>
          </p:nvPr>
        </p:nvGraphicFramePr>
        <p:xfrm>
          <a:off x="1151991" y="2996952"/>
          <a:ext cx="7452457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786">
                  <a:extLst>
                    <a:ext uri="{9D8B030D-6E8A-4147-A177-3AD203B41FA5}">
                      <a16:colId xmlns:a16="http://schemas.microsoft.com/office/drawing/2014/main" val="3252172719"/>
                    </a:ext>
                  </a:extLst>
                </a:gridCol>
                <a:gridCol w="2322442">
                  <a:extLst>
                    <a:ext uri="{9D8B030D-6E8A-4147-A177-3AD203B41FA5}">
                      <a16:colId xmlns:a16="http://schemas.microsoft.com/office/drawing/2014/main" val="1031427749"/>
                    </a:ext>
                  </a:extLst>
                </a:gridCol>
                <a:gridCol w="1873083">
                  <a:extLst>
                    <a:ext uri="{9D8B030D-6E8A-4147-A177-3AD203B41FA5}">
                      <a16:colId xmlns:a16="http://schemas.microsoft.com/office/drawing/2014/main" val="1874169066"/>
                    </a:ext>
                  </a:extLst>
                </a:gridCol>
                <a:gridCol w="1853146">
                  <a:extLst>
                    <a:ext uri="{9D8B030D-6E8A-4147-A177-3AD203B41FA5}">
                      <a16:colId xmlns:a16="http://schemas.microsoft.com/office/drawing/2014/main" val="2590965308"/>
                    </a:ext>
                  </a:extLst>
                </a:gridCol>
              </a:tblGrid>
              <a:tr h="428299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pl-PL" sz="1600" dirty="0"/>
                        <a:t>sytuacje narażenia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pl-PL" sz="1600" dirty="0"/>
                        <a:t>kryterium</a:t>
                      </a:r>
                      <a:r>
                        <a:rPr lang="pl-PL" sz="1600" baseline="0" dirty="0"/>
                        <a:t> optymalizacji</a:t>
                      </a:r>
                      <a:endParaRPr lang="pl-PL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pl-PL" sz="1600" dirty="0"/>
                        <a:t>narażeni zawodowo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pl-PL" sz="1600" dirty="0"/>
                        <a:t>Ludność (grupa referencyjna)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947541"/>
                  </a:ext>
                </a:extLst>
              </a:tr>
              <a:tr h="27426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</a:pPr>
                      <a:r>
                        <a:rPr lang="pl-PL" sz="1600" b="0" kern="120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planowane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pl-PL" sz="1600" dirty="0"/>
                        <a:t>ogranicznik dawki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pl-PL" dirty="0"/>
                        <a:t>&lt; 20 </a:t>
                      </a:r>
                      <a:r>
                        <a:rPr lang="pl-PL" dirty="0" err="1"/>
                        <a:t>mSv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pl-PL" dirty="0"/>
                        <a:t>&lt;1 </a:t>
                      </a:r>
                      <a:r>
                        <a:rPr lang="pl-PL" dirty="0" err="1"/>
                        <a:t>mSv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1164757"/>
                  </a:ext>
                </a:extLst>
              </a:tr>
              <a:tr h="27426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pl-PL" sz="1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wyjątkowe </a:t>
                      </a:r>
                      <a:endParaRPr lang="pl-PL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pl-PL" sz="1600" dirty="0"/>
                        <a:t>poziom odniesienia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pl-PL" dirty="0"/>
                        <a:t>&lt; 100 </a:t>
                      </a:r>
                      <a:r>
                        <a:rPr lang="pl-PL" dirty="0" err="1"/>
                        <a:t>mSv</a:t>
                      </a:r>
                      <a:endParaRPr lang="pl-PL" dirty="0"/>
                    </a:p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pl-PL" dirty="0">
                          <a:solidFill>
                            <a:srgbClr val="FF0000"/>
                          </a:solidFill>
                        </a:rPr>
                        <a:t>&lt; 500 </a:t>
                      </a:r>
                      <a:r>
                        <a:rPr lang="pl-PL" dirty="0" err="1">
                          <a:solidFill>
                            <a:srgbClr val="FF0000"/>
                          </a:solidFill>
                        </a:rPr>
                        <a:t>mSv</a:t>
                      </a:r>
                      <a:r>
                        <a:rPr lang="pl-PL" dirty="0">
                          <a:solidFill>
                            <a:srgbClr val="FF0000"/>
                          </a:solidFill>
                        </a:rPr>
                        <a:t>!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pl-PL" dirty="0"/>
                        <a:t>20</a:t>
                      </a:r>
                      <a:r>
                        <a:rPr lang="pl-PL" dirty="0">
                          <a:solidFill>
                            <a:srgbClr val="FF0000"/>
                          </a:solidFill>
                        </a:rPr>
                        <a:t>(&gt;)</a:t>
                      </a:r>
                      <a:r>
                        <a:rPr lang="pl-PL" dirty="0">
                          <a:sym typeface="Symbol" panose="05050102010706020507" pitchFamily="18" charset="2"/>
                        </a:rPr>
                        <a:t>100 </a:t>
                      </a:r>
                      <a:r>
                        <a:rPr lang="pl-PL" dirty="0" err="1">
                          <a:sym typeface="Symbol" panose="05050102010706020507" pitchFamily="18" charset="2"/>
                        </a:rPr>
                        <a:t>mSv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9017153"/>
                  </a:ext>
                </a:extLst>
              </a:tr>
              <a:tr h="27426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</a:pPr>
                      <a:r>
                        <a:rPr lang="pl-PL" sz="1600" b="0" kern="120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istniejące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/>
                        <a:t>poziom odniesienia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&lt; 20 </a:t>
                      </a:r>
                      <a:r>
                        <a:rPr lang="pl-PL" dirty="0" err="1"/>
                        <a:t>mSv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pl-PL" dirty="0"/>
                        <a:t>1</a:t>
                      </a:r>
                      <a:r>
                        <a:rPr lang="pl-PL" dirty="0">
                          <a:sym typeface="Symbol" panose="05050102010706020507" pitchFamily="18" charset="2"/>
                        </a:rPr>
                        <a:t>20 </a:t>
                      </a:r>
                      <a:r>
                        <a:rPr lang="pl-PL" dirty="0" err="1">
                          <a:sym typeface="Symbol" panose="05050102010706020507" pitchFamily="18" charset="2"/>
                        </a:rPr>
                        <a:t>mSv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9777206"/>
                  </a:ext>
                </a:extLst>
              </a:tr>
              <a:tr h="27426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</a:pPr>
                      <a:r>
                        <a:rPr lang="pl-PL" sz="1600" b="0" kern="120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radon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/>
                        <a:t>średnie roczne stężenie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pl-PL" dirty="0"/>
                        <a:t>&lt;300 Bq</a:t>
                      </a:r>
                      <a:r>
                        <a:rPr lang="pl-PL" dirty="0">
                          <a:sym typeface="Symbol" panose="05050102010706020507" pitchFamily="18" charset="2"/>
                        </a:rPr>
                        <a:t>m</a:t>
                      </a:r>
                      <a:r>
                        <a:rPr lang="pl-PL" baseline="30000" dirty="0">
                          <a:sym typeface="Symbol" panose="05050102010706020507" pitchFamily="18" charset="2"/>
                        </a:rPr>
                        <a:t>-3</a:t>
                      </a:r>
                      <a:endParaRPr lang="pl-PL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&lt;300 Bq</a:t>
                      </a:r>
                      <a:r>
                        <a:rPr lang="pl-PL" dirty="0">
                          <a:sym typeface="Symbol" panose="05050102010706020507" pitchFamily="18" charset="2"/>
                        </a:rPr>
                        <a:t>m</a:t>
                      </a:r>
                      <a:r>
                        <a:rPr lang="pl-PL" baseline="30000" dirty="0">
                          <a:sym typeface="Symbol" panose="05050102010706020507" pitchFamily="18" charset="2"/>
                        </a:rPr>
                        <a:t>-3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5181183"/>
                  </a:ext>
                </a:extLst>
              </a:tr>
            </a:tbl>
          </a:graphicData>
        </a:graphic>
      </p:graphicFrame>
      <p:sp>
        <p:nvSpPr>
          <p:cNvPr id="11" name="Dowolny kształt: kształt 10"/>
          <p:cNvSpPr/>
          <p:nvPr/>
        </p:nvSpPr>
        <p:spPr bwMode="auto">
          <a:xfrm>
            <a:off x="5091408" y="5013176"/>
            <a:ext cx="3491345" cy="138527"/>
          </a:xfrm>
          <a:custGeom>
            <a:avLst/>
            <a:gdLst>
              <a:gd name="connsiteX0" fmla="*/ 0 w 3491345"/>
              <a:gd name="connsiteY0" fmla="*/ 167397 h 361361"/>
              <a:gd name="connsiteX1" fmla="*/ 267854 w 3491345"/>
              <a:gd name="connsiteY1" fmla="*/ 1143 h 361361"/>
              <a:gd name="connsiteX2" fmla="*/ 443345 w 3491345"/>
              <a:gd name="connsiteY2" fmla="*/ 241288 h 361361"/>
              <a:gd name="connsiteX3" fmla="*/ 738909 w 3491345"/>
              <a:gd name="connsiteY3" fmla="*/ 19615 h 361361"/>
              <a:gd name="connsiteX4" fmla="*/ 951345 w 3491345"/>
              <a:gd name="connsiteY4" fmla="*/ 250525 h 361361"/>
              <a:gd name="connsiteX5" fmla="*/ 1200727 w 3491345"/>
              <a:gd name="connsiteY5" fmla="*/ 56561 h 361361"/>
              <a:gd name="connsiteX6" fmla="*/ 1459345 w 3491345"/>
              <a:gd name="connsiteY6" fmla="*/ 268997 h 361361"/>
              <a:gd name="connsiteX7" fmla="*/ 1662545 w 3491345"/>
              <a:gd name="connsiteY7" fmla="*/ 47325 h 361361"/>
              <a:gd name="connsiteX8" fmla="*/ 1948872 w 3491345"/>
              <a:gd name="connsiteY8" fmla="*/ 287470 h 361361"/>
              <a:gd name="connsiteX9" fmla="*/ 2189018 w 3491345"/>
              <a:gd name="connsiteY9" fmla="*/ 65797 h 361361"/>
              <a:gd name="connsiteX10" fmla="*/ 2456872 w 3491345"/>
              <a:gd name="connsiteY10" fmla="*/ 315179 h 361361"/>
              <a:gd name="connsiteX11" fmla="*/ 2761672 w 3491345"/>
              <a:gd name="connsiteY11" fmla="*/ 84270 h 361361"/>
              <a:gd name="connsiteX12" fmla="*/ 3001818 w 3491345"/>
              <a:gd name="connsiteY12" fmla="*/ 333652 h 361361"/>
              <a:gd name="connsiteX13" fmla="*/ 3269672 w 3491345"/>
              <a:gd name="connsiteY13" fmla="*/ 84270 h 361361"/>
              <a:gd name="connsiteX14" fmla="*/ 3491345 w 3491345"/>
              <a:gd name="connsiteY14" fmla="*/ 361361 h 361361"/>
              <a:gd name="connsiteX15" fmla="*/ 3491345 w 3491345"/>
              <a:gd name="connsiteY15" fmla="*/ 361361 h 3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91345" h="361361">
                <a:moveTo>
                  <a:pt x="0" y="167397"/>
                </a:moveTo>
                <a:cubicBezTo>
                  <a:pt x="96981" y="78112"/>
                  <a:pt x="193963" y="-11172"/>
                  <a:pt x="267854" y="1143"/>
                </a:cubicBezTo>
                <a:cubicBezTo>
                  <a:pt x="341745" y="13458"/>
                  <a:pt x="364836" y="238209"/>
                  <a:pt x="443345" y="241288"/>
                </a:cubicBezTo>
                <a:cubicBezTo>
                  <a:pt x="521854" y="244367"/>
                  <a:pt x="654242" y="18075"/>
                  <a:pt x="738909" y="19615"/>
                </a:cubicBezTo>
                <a:cubicBezTo>
                  <a:pt x="823576" y="21154"/>
                  <a:pt x="874375" y="244367"/>
                  <a:pt x="951345" y="250525"/>
                </a:cubicBezTo>
                <a:cubicBezTo>
                  <a:pt x="1028315" y="256683"/>
                  <a:pt x="1116060" y="53482"/>
                  <a:pt x="1200727" y="56561"/>
                </a:cubicBezTo>
                <a:cubicBezTo>
                  <a:pt x="1285394" y="59640"/>
                  <a:pt x="1382375" y="270536"/>
                  <a:pt x="1459345" y="268997"/>
                </a:cubicBezTo>
                <a:cubicBezTo>
                  <a:pt x="1536315" y="267458"/>
                  <a:pt x="1580957" y="44246"/>
                  <a:pt x="1662545" y="47325"/>
                </a:cubicBezTo>
                <a:cubicBezTo>
                  <a:pt x="1744133" y="50404"/>
                  <a:pt x="1861127" y="284391"/>
                  <a:pt x="1948872" y="287470"/>
                </a:cubicBezTo>
                <a:cubicBezTo>
                  <a:pt x="2036617" y="290549"/>
                  <a:pt x="2104351" y="61179"/>
                  <a:pt x="2189018" y="65797"/>
                </a:cubicBezTo>
                <a:cubicBezTo>
                  <a:pt x="2273685" y="70415"/>
                  <a:pt x="2361430" y="312100"/>
                  <a:pt x="2456872" y="315179"/>
                </a:cubicBezTo>
                <a:cubicBezTo>
                  <a:pt x="2552314" y="318258"/>
                  <a:pt x="2670848" y="81191"/>
                  <a:pt x="2761672" y="84270"/>
                </a:cubicBezTo>
                <a:cubicBezTo>
                  <a:pt x="2852496" y="87349"/>
                  <a:pt x="2917151" y="333652"/>
                  <a:pt x="3001818" y="333652"/>
                </a:cubicBezTo>
                <a:cubicBezTo>
                  <a:pt x="3086485" y="333652"/>
                  <a:pt x="3188084" y="79652"/>
                  <a:pt x="3269672" y="84270"/>
                </a:cubicBezTo>
                <a:cubicBezTo>
                  <a:pt x="3351260" y="88888"/>
                  <a:pt x="3491345" y="361361"/>
                  <a:pt x="3491345" y="361361"/>
                </a:cubicBezTo>
                <a:lnTo>
                  <a:pt x="3491345" y="361361"/>
                </a:lnTo>
              </a:path>
            </a:pathLst>
          </a:cu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756024" y="1700808"/>
            <a:ext cx="8208464" cy="56015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SzPct val="150000"/>
            </a:pP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ETAPY PROCESU OPTYMALIZACJI:     </a:t>
            </a:r>
          </a:p>
          <a:p>
            <a:pPr marL="285750" indent="-285750">
              <a:buSzPct val="150000"/>
              <a:buFont typeface="Wingdings" panose="05000000000000000000" pitchFamily="2" charset="2"/>
              <a:buChar char="§"/>
            </a:pP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ocena sytuacji narażenia uwzględniająca wszystkie potencjalne źródła narażenia</a:t>
            </a:r>
          </a:p>
          <a:p>
            <a:pPr marL="285750" indent="-285750">
              <a:buSzPct val="150000"/>
              <a:buFont typeface="Wingdings" panose="05000000000000000000" pitchFamily="2" charset="2"/>
              <a:buChar char="§"/>
            </a:pP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wybór odpowiednich wartości dla ogranicznika dawki (</a:t>
            </a:r>
            <a:r>
              <a:rPr lang="pl-PL" dirty="0" err="1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dose</a:t>
            </a: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dirty="0" err="1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constraint</a:t>
            </a: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lub poziomów odniesienia wyrażonych jako </a:t>
            </a:r>
            <a:r>
              <a:rPr lang="pl-PL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dawka skuteczna roczna</a:t>
            </a:r>
          </a:p>
          <a:p>
            <a:pPr marL="742950" lvl="1" indent="-285750">
              <a:buSzPct val="150000"/>
              <a:buFont typeface="Arial" panose="020B0604020202020204" pitchFamily="34" charset="0"/>
              <a:buChar char="•"/>
            </a:pPr>
            <a:endParaRPr lang="pl-PL" dirty="0">
              <a:ln w="0"/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SzPct val="150000"/>
              <a:buFont typeface="Arial" panose="020B0604020202020204" pitchFamily="34" charset="0"/>
              <a:buChar char="•"/>
            </a:pPr>
            <a:endParaRPr lang="pl-PL" dirty="0">
              <a:ln w="0"/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SzPct val="150000"/>
              <a:buFont typeface="Arial" panose="020B0604020202020204" pitchFamily="34" charset="0"/>
              <a:buChar char="•"/>
            </a:pPr>
            <a:endParaRPr lang="pl-PL" dirty="0">
              <a:ln w="0"/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SzPct val="150000"/>
              <a:buFont typeface="Arial" panose="020B0604020202020204" pitchFamily="34" charset="0"/>
              <a:buChar char="•"/>
            </a:pPr>
            <a:endParaRPr lang="pl-PL" dirty="0">
              <a:ln w="0"/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SzPct val="150000"/>
              <a:buFont typeface="Arial" panose="020B0604020202020204" pitchFamily="34" charset="0"/>
              <a:buChar char="•"/>
            </a:pPr>
            <a:endParaRPr lang="pl-PL" dirty="0">
              <a:ln w="0"/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SzPct val="150000"/>
              <a:buFont typeface="Arial" panose="020B0604020202020204" pitchFamily="34" charset="0"/>
              <a:buChar char="•"/>
            </a:pPr>
            <a:endParaRPr lang="pl-PL" dirty="0">
              <a:ln w="0"/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SzPct val="150000"/>
              <a:buFont typeface="Arial" panose="020B0604020202020204" pitchFamily="34" charset="0"/>
              <a:buChar char="•"/>
            </a:pPr>
            <a:endParaRPr lang="pl-PL" dirty="0">
              <a:ln w="0"/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SzPct val="150000"/>
              <a:buFont typeface="Arial" panose="020B0604020202020204" pitchFamily="34" charset="0"/>
              <a:buChar char="•"/>
            </a:pPr>
            <a:endParaRPr lang="pl-PL" dirty="0">
              <a:ln w="0"/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SzPct val="150000"/>
              <a:buFont typeface="Arial" panose="020B0604020202020204" pitchFamily="34" charset="0"/>
              <a:buChar char="•"/>
            </a:pPr>
            <a:endParaRPr lang="pl-PL" dirty="0">
              <a:ln w="0"/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SzPct val="150000"/>
              <a:buFont typeface="Wingdings" panose="05000000000000000000" pitchFamily="2" charset="2"/>
              <a:buChar char="§"/>
            </a:pP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Identyfikacja możliwych opcji ochrony</a:t>
            </a:r>
          </a:p>
          <a:p>
            <a:pPr marL="285750" indent="-285750">
              <a:buSzPct val="150000"/>
              <a:buFont typeface="Wingdings" panose="05000000000000000000" pitchFamily="2" charset="2"/>
              <a:buChar char="§"/>
            </a:pP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Wybór najlepszej opcji w zakresie ustalonych warunków</a:t>
            </a:r>
          </a:p>
          <a:p>
            <a:pPr marL="285750" indent="-285750">
              <a:buSzPct val="150000"/>
              <a:buFont typeface="Wingdings" panose="05000000000000000000" pitchFamily="2" charset="2"/>
              <a:buChar char="§"/>
            </a:pP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Implementacja wybranej opcji</a:t>
            </a:r>
          </a:p>
          <a:p>
            <a:pPr marL="285750" indent="-285750">
              <a:buSzPct val="150000"/>
              <a:buFont typeface="Wingdings" panose="05000000000000000000" pitchFamily="2" charset="2"/>
              <a:buChar char="§"/>
            </a:pPr>
            <a:endParaRPr lang="pl-PL" dirty="0">
              <a:ln w="0"/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SzPct val="150000"/>
              <a:buFont typeface="Wingdings" panose="05000000000000000000" pitchFamily="2" charset="2"/>
              <a:buChar char="§"/>
            </a:pPr>
            <a:endParaRPr lang="pl-PL" dirty="0">
              <a:ln w="0"/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SzPct val="150000"/>
              <a:buFont typeface="Wingdings" panose="05000000000000000000" pitchFamily="2" charset="2"/>
              <a:buChar char="§"/>
            </a:pPr>
            <a:endParaRPr lang="pl-PL" dirty="0">
              <a:ln w="0"/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SzPct val="150000"/>
            </a:pPr>
            <a:endParaRPr lang="pl-PL" sz="1600" b="0" cap="none" spc="0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152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92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95536" y="2171"/>
            <a:ext cx="93610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pl-PL" sz="2200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ZMIANA NORM I PRZEPISÓW OCHRONY RADIOLOGICZNEJ </a:t>
            </a:r>
          </a:p>
          <a:p>
            <a:pPr algn="ctr">
              <a:lnSpc>
                <a:spcPts val="2000"/>
              </a:lnSpc>
            </a:pPr>
            <a:r>
              <a:rPr lang="pl-PL" sz="2200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W 2018 ROKU </a:t>
            </a:r>
          </a:p>
          <a:p>
            <a:pPr algn="ctr">
              <a:lnSpc>
                <a:spcPts val="2000"/>
              </a:lnSpc>
            </a:pPr>
            <a:r>
              <a:rPr lang="pl-PL" sz="2000" i="1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(nowe koncepcje ochrony radiologicznej)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33424"/>
            <a:ext cx="4408145" cy="316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/>
        </p:blipFill>
        <p:spPr bwMode="auto">
          <a:xfrm>
            <a:off x="4859808" y="2733424"/>
            <a:ext cx="3982907" cy="316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upa 14"/>
          <p:cNvGrpSpPr/>
          <p:nvPr/>
        </p:nvGrpSpPr>
        <p:grpSpPr>
          <a:xfrm>
            <a:off x="971600" y="3057007"/>
            <a:ext cx="2736999" cy="2232248"/>
            <a:chOff x="1114921" y="2996952"/>
            <a:chExt cx="2736999" cy="2232248"/>
          </a:xfrm>
        </p:grpSpPr>
        <p:cxnSp>
          <p:nvCxnSpPr>
            <p:cNvPr id="17" name="Łącznik prostoliniowy 2"/>
            <p:cNvCxnSpPr/>
            <p:nvPr/>
          </p:nvCxnSpPr>
          <p:spPr>
            <a:xfrm flipV="1">
              <a:off x="1114921" y="2996952"/>
              <a:ext cx="2736999" cy="2232248"/>
            </a:xfrm>
            <a:prstGeom prst="line">
              <a:avLst/>
            </a:prstGeom>
            <a:ln>
              <a:solidFill>
                <a:srgbClr val="FF0000">
                  <a:alpha val="40000"/>
                </a:srgb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Łącznik prostoliniowy 19"/>
            <p:cNvCxnSpPr/>
            <p:nvPr/>
          </p:nvCxnSpPr>
          <p:spPr>
            <a:xfrm flipH="1" flipV="1">
              <a:off x="1403648" y="3123341"/>
              <a:ext cx="2376264" cy="2033851"/>
            </a:xfrm>
            <a:prstGeom prst="line">
              <a:avLst/>
            </a:prstGeom>
            <a:ln>
              <a:solidFill>
                <a:srgbClr val="FF0000">
                  <a:alpha val="40000"/>
                </a:srgb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9" name="Prostokąt 18"/>
          <p:cNvSpPr/>
          <p:nvPr/>
        </p:nvSpPr>
        <p:spPr>
          <a:xfrm>
            <a:off x="1115616" y="909483"/>
            <a:ext cx="7559936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l-PL" sz="24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ogranicznik dawki </a:t>
            </a:r>
            <a:r>
              <a:rPr lang="pl-PL" sz="20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gwarantuje że w procesie optymalizacji planowanych warunków narażenia nie tworzą się „niesprawiedliwości”  ( </a:t>
            </a:r>
            <a:r>
              <a:rPr lang="pl-PL" sz="2000" b="0" cap="none" spc="0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inequities</a:t>
            </a:r>
            <a:r>
              <a:rPr lang="pl-PL" sz="20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),  to znaczy nie zachodzą przypadki,  że niektóre osoby w schemacie optymalizacji mogą być narażone na dawki  znacznie przewyższające średnią bliskie lub przekraczające limit dawki</a:t>
            </a:r>
          </a:p>
        </p:txBody>
      </p:sp>
      <p:sp>
        <p:nvSpPr>
          <p:cNvPr id="20" name="Prostokąt 3"/>
          <p:cNvSpPr/>
          <p:nvPr/>
        </p:nvSpPr>
        <p:spPr bwMode="auto">
          <a:xfrm>
            <a:off x="1151576" y="969605"/>
            <a:ext cx="7488000" cy="1620000"/>
          </a:xfrm>
          <a:custGeom>
            <a:avLst/>
            <a:gdLst>
              <a:gd name="connsiteX0" fmla="*/ 0 w 7974476"/>
              <a:gd name="connsiteY0" fmla="*/ 0 h 3096344"/>
              <a:gd name="connsiteX1" fmla="*/ 7974476 w 7974476"/>
              <a:gd name="connsiteY1" fmla="*/ 0 h 3096344"/>
              <a:gd name="connsiteX2" fmla="*/ 7974476 w 7974476"/>
              <a:gd name="connsiteY2" fmla="*/ 3096344 h 3096344"/>
              <a:gd name="connsiteX3" fmla="*/ 0 w 7974476"/>
              <a:gd name="connsiteY3" fmla="*/ 3096344 h 3096344"/>
              <a:gd name="connsiteX4" fmla="*/ 0 w 7974476"/>
              <a:gd name="connsiteY4" fmla="*/ 0 h 3096344"/>
              <a:gd name="connsiteX0" fmla="*/ 0 w 7995812"/>
              <a:gd name="connsiteY0" fmla="*/ 0 h 3096344"/>
              <a:gd name="connsiteX1" fmla="*/ 7974476 w 7995812"/>
              <a:gd name="connsiteY1" fmla="*/ 0 h 3096344"/>
              <a:gd name="connsiteX2" fmla="*/ 7995812 w 7995812"/>
              <a:gd name="connsiteY2" fmla="*/ 1348080 h 3096344"/>
              <a:gd name="connsiteX3" fmla="*/ 7974476 w 7995812"/>
              <a:gd name="connsiteY3" fmla="*/ 3096344 h 3096344"/>
              <a:gd name="connsiteX4" fmla="*/ 0 w 7995812"/>
              <a:gd name="connsiteY4" fmla="*/ 3096344 h 3096344"/>
              <a:gd name="connsiteX5" fmla="*/ 0 w 7995812"/>
              <a:gd name="connsiteY5" fmla="*/ 0 h 3096344"/>
              <a:gd name="connsiteX0" fmla="*/ 0 w 8005972"/>
              <a:gd name="connsiteY0" fmla="*/ 0 h 3096344"/>
              <a:gd name="connsiteX1" fmla="*/ 7974476 w 8005972"/>
              <a:gd name="connsiteY1" fmla="*/ 0 h 3096344"/>
              <a:gd name="connsiteX2" fmla="*/ 7995812 w 8005972"/>
              <a:gd name="connsiteY2" fmla="*/ 1348080 h 3096344"/>
              <a:gd name="connsiteX3" fmla="*/ 8005972 w 8005972"/>
              <a:gd name="connsiteY3" fmla="*/ 2333600 h 3096344"/>
              <a:gd name="connsiteX4" fmla="*/ 7974476 w 8005972"/>
              <a:gd name="connsiteY4" fmla="*/ 3096344 h 3096344"/>
              <a:gd name="connsiteX5" fmla="*/ 0 w 8005972"/>
              <a:gd name="connsiteY5" fmla="*/ 3096344 h 3096344"/>
              <a:gd name="connsiteX6" fmla="*/ 0 w 8005972"/>
              <a:gd name="connsiteY6" fmla="*/ 0 h 3096344"/>
              <a:gd name="connsiteX0" fmla="*/ 0 w 8005972"/>
              <a:gd name="connsiteY0" fmla="*/ 0 h 3096344"/>
              <a:gd name="connsiteX1" fmla="*/ 7974476 w 8005972"/>
              <a:gd name="connsiteY1" fmla="*/ 0 h 3096344"/>
              <a:gd name="connsiteX2" fmla="*/ 7995812 w 8005972"/>
              <a:gd name="connsiteY2" fmla="*/ 1348080 h 3096344"/>
              <a:gd name="connsiteX3" fmla="*/ 7996792 w 8005972"/>
              <a:gd name="connsiteY3" fmla="*/ 1764640 h 3096344"/>
              <a:gd name="connsiteX4" fmla="*/ 8005972 w 8005972"/>
              <a:gd name="connsiteY4" fmla="*/ 2333600 h 3096344"/>
              <a:gd name="connsiteX5" fmla="*/ 7974476 w 8005972"/>
              <a:gd name="connsiteY5" fmla="*/ 3096344 h 3096344"/>
              <a:gd name="connsiteX6" fmla="*/ 0 w 8005972"/>
              <a:gd name="connsiteY6" fmla="*/ 3096344 h 3096344"/>
              <a:gd name="connsiteX7" fmla="*/ 0 w 8005972"/>
              <a:gd name="connsiteY7" fmla="*/ 0 h 3096344"/>
              <a:gd name="connsiteX0" fmla="*/ 7996792 w 8088593"/>
              <a:gd name="connsiteY0" fmla="*/ 1764640 h 3096344"/>
              <a:gd name="connsiteX1" fmla="*/ 8005972 w 8088593"/>
              <a:gd name="connsiteY1" fmla="*/ 2333600 h 3096344"/>
              <a:gd name="connsiteX2" fmla="*/ 7974476 w 8088593"/>
              <a:gd name="connsiteY2" fmla="*/ 3096344 h 3096344"/>
              <a:gd name="connsiteX3" fmla="*/ 0 w 8088593"/>
              <a:gd name="connsiteY3" fmla="*/ 3096344 h 3096344"/>
              <a:gd name="connsiteX4" fmla="*/ 0 w 8088593"/>
              <a:gd name="connsiteY4" fmla="*/ 0 h 3096344"/>
              <a:gd name="connsiteX5" fmla="*/ 7974476 w 8088593"/>
              <a:gd name="connsiteY5" fmla="*/ 0 h 3096344"/>
              <a:gd name="connsiteX6" fmla="*/ 7995812 w 8088593"/>
              <a:gd name="connsiteY6" fmla="*/ 1348080 h 3096344"/>
              <a:gd name="connsiteX7" fmla="*/ 8088593 w 8088593"/>
              <a:gd name="connsiteY7" fmla="*/ 1856080 h 3096344"/>
              <a:gd name="connsiteX0" fmla="*/ 7996792 w 8005972"/>
              <a:gd name="connsiteY0" fmla="*/ 1764640 h 3096344"/>
              <a:gd name="connsiteX1" fmla="*/ 8005972 w 8005972"/>
              <a:gd name="connsiteY1" fmla="*/ 2333600 h 3096344"/>
              <a:gd name="connsiteX2" fmla="*/ 7974476 w 8005972"/>
              <a:gd name="connsiteY2" fmla="*/ 3096344 h 3096344"/>
              <a:gd name="connsiteX3" fmla="*/ 0 w 8005972"/>
              <a:gd name="connsiteY3" fmla="*/ 3096344 h 3096344"/>
              <a:gd name="connsiteX4" fmla="*/ 0 w 8005972"/>
              <a:gd name="connsiteY4" fmla="*/ 0 h 3096344"/>
              <a:gd name="connsiteX5" fmla="*/ 7974476 w 8005972"/>
              <a:gd name="connsiteY5" fmla="*/ 0 h 3096344"/>
              <a:gd name="connsiteX6" fmla="*/ 7995812 w 8005972"/>
              <a:gd name="connsiteY6" fmla="*/ 1348080 h 3096344"/>
              <a:gd name="connsiteX0" fmla="*/ 8005972 w 8005972"/>
              <a:gd name="connsiteY0" fmla="*/ 2333600 h 3096344"/>
              <a:gd name="connsiteX1" fmla="*/ 7974476 w 8005972"/>
              <a:gd name="connsiteY1" fmla="*/ 3096344 h 3096344"/>
              <a:gd name="connsiteX2" fmla="*/ 0 w 8005972"/>
              <a:gd name="connsiteY2" fmla="*/ 3096344 h 3096344"/>
              <a:gd name="connsiteX3" fmla="*/ 0 w 8005972"/>
              <a:gd name="connsiteY3" fmla="*/ 0 h 3096344"/>
              <a:gd name="connsiteX4" fmla="*/ 7974476 w 8005972"/>
              <a:gd name="connsiteY4" fmla="*/ 0 h 3096344"/>
              <a:gd name="connsiteX5" fmla="*/ 7995812 w 800597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8646"/>
              <a:gd name="connsiteY0" fmla="*/ 2038960 h 3096344"/>
              <a:gd name="connsiteX1" fmla="*/ 7974476 w 7978646"/>
              <a:gd name="connsiteY1" fmla="*/ 3096344 h 3096344"/>
              <a:gd name="connsiteX2" fmla="*/ 0 w 7978646"/>
              <a:gd name="connsiteY2" fmla="*/ 3096344 h 3096344"/>
              <a:gd name="connsiteX3" fmla="*/ 0 w 7978646"/>
              <a:gd name="connsiteY3" fmla="*/ 0 h 3096344"/>
              <a:gd name="connsiteX4" fmla="*/ 7974476 w 7978646"/>
              <a:gd name="connsiteY4" fmla="*/ 0 h 3096344"/>
              <a:gd name="connsiteX5" fmla="*/ 7952971 w 7978646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33846 w 7975372"/>
              <a:gd name="connsiteY5" fmla="*/ 136865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33846 w 7975372"/>
              <a:gd name="connsiteY5" fmla="*/ 136865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24573 w 7975372"/>
              <a:gd name="connsiteY5" fmla="*/ 768291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24573 w 7975372"/>
              <a:gd name="connsiteY5" fmla="*/ 768291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847615 w 7975372"/>
              <a:gd name="connsiteY4" fmla="*/ 1880 h 3096344"/>
              <a:gd name="connsiteX5" fmla="*/ 7932401 w 7975372"/>
              <a:gd name="connsiteY5" fmla="*/ 381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847615 w 7975372"/>
              <a:gd name="connsiteY4" fmla="*/ 1880 h 3096344"/>
              <a:gd name="connsiteX5" fmla="*/ 7932401 w 7975372"/>
              <a:gd name="connsiteY5" fmla="*/ 377190 h 3096344"/>
              <a:gd name="connsiteX0" fmla="*/ 7975372 w 7975372"/>
              <a:gd name="connsiteY0" fmla="*/ 2040890 h 3098274"/>
              <a:gd name="connsiteX1" fmla="*/ 7974476 w 7975372"/>
              <a:gd name="connsiteY1" fmla="*/ 3098274 h 3098274"/>
              <a:gd name="connsiteX2" fmla="*/ 0 w 7975372"/>
              <a:gd name="connsiteY2" fmla="*/ 3098274 h 3098274"/>
              <a:gd name="connsiteX3" fmla="*/ 0 w 7975372"/>
              <a:gd name="connsiteY3" fmla="*/ 1930 h 3098274"/>
              <a:gd name="connsiteX4" fmla="*/ 7931766 w 7975372"/>
              <a:gd name="connsiteY4" fmla="*/ 0 h 3098274"/>
              <a:gd name="connsiteX5" fmla="*/ 7932401 w 7975372"/>
              <a:gd name="connsiteY5" fmla="*/ 379120 h 3098274"/>
              <a:gd name="connsiteX0" fmla="*/ 7974476 w 7974476"/>
              <a:gd name="connsiteY0" fmla="*/ 3098274 h 3098274"/>
              <a:gd name="connsiteX1" fmla="*/ 0 w 7974476"/>
              <a:gd name="connsiteY1" fmla="*/ 3098274 h 3098274"/>
              <a:gd name="connsiteX2" fmla="*/ 0 w 7974476"/>
              <a:gd name="connsiteY2" fmla="*/ 1930 h 3098274"/>
              <a:gd name="connsiteX3" fmla="*/ 7931766 w 7974476"/>
              <a:gd name="connsiteY3" fmla="*/ 0 h 3098274"/>
              <a:gd name="connsiteX4" fmla="*/ 7932401 w 7974476"/>
              <a:gd name="connsiteY4" fmla="*/ 379120 h 3098274"/>
              <a:gd name="connsiteX0" fmla="*/ 7974476 w 7974476"/>
              <a:gd name="connsiteY0" fmla="*/ 3098274 h 3098274"/>
              <a:gd name="connsiteX1" fmla="*/ 7939416 w 7974476"/>
              <a:gd name="connsiteY1" fmla="*/ 3095625 h 3098274"/>
              <a:gd name="connsiteX2" fmla="*/ 0 w 7974476"/>
              <a:gd name="connsiteY2" fmla="*/ 3098274 h 3098274"/>
              <a:gd name="connsiteX3" fmla="*/ 0 w 7974476"/>
              <a:gd name="connsiteY3" fmla="*/ 1930 h 3098274"/>
              <a:gd name="connsiteX4" fmla="*/ 7931766 w 7974476"/>
              <a:gd name="connsiteY4" fmla="*/ 0 h 3098274"/>
              <a:gd name="connsiteX5" fmla="*/ 7932401 w 7974476"/>
              <a:gd name="connsiteY5" fmla="*/ 379120 h 3098274"/>
              <a:gd name="connsiteX0" fmla="*/ 7974476 w 7974476"/>
              <a:gd name="connsiteY0" fmla="*/ 3098274 h 3098274"/>
              <a:gd name="connsiteX1" fmla="*/ 7939416 w 7974476"/>
              <a:gd name="connsiteY1" fmla="*/ 3095625 h 3098274"/>
              <a:gd name="connsiteX2" fmla="*/ 0 w 7974476"/>
              <a:gd name="connsiteY2" fmla="*/ 3098274 h 3098274"/>
              <a:gd name="connsiteX3" fmla="*/ 0 w 7974476"/>
              <a:gd name="connsiteY3" fmla="*/ 1930 h 3098274"/>
              <a:gd name="connsiteX4" fmla="*/ 7931766 w 7974476"/>
              <a:gd name="connsiteY4" fmla="*/ 0 h 3098274"/>
              <a:gd name="connsiteX5" fmla="*/ 7932401 w 7974476"/>
              <a:gd name="connsiteY5" fmla="*/ 379120 h 3098274"/>
              <a:gd name="connsiteX0" fmla="*/ 7934313 w 7939416"/>
              <a:gd name="connsiteY0" fmla="*/ 2675364 h 3098274"/>
              <a:gd name="connsiteX1" fmla="*/ 7939416 w 7939416"/>
              <a:gd name="connsiteY1" fmla="*/ 3095625 h 3098274"/>
              <a:gd name="connsiteX2" fmla="*/ 0 w 7939416"/>
              <a:gd name="connsiteY2" fmla="*/ 3098274 h 3098274"/>
              <a:gd name="connsiteX3" fmla="*/ 0 w 7939416"/>
              <a:gd name="connsiteY3" fmla="*/ 1930 h 3098274"/>
              <a:gd name="connsiteX4" fmla="*/ 7931766 w 7939416"/>
              <a:gd name="connsiteY4" fmla="*/ 0 h 3098274"/>
              <a:gd name="connsiteX5" fmla="*/ 7932401 w 7939416"/>
              <a:gd name="connsiteY5" fmla="*/ 379120 h 3098274"/>
              <a:gd name="connsiteX0" fmla="*/ 7934313 w 7934313"/>
              <a:gd name="connsiteY0" fmla="*/ 2675364 h 3098274"/>
              <a:gd name="connsiteX1" fmla="*/ 7933678 w 7934313"/>
              <a:gd name="connsiteY1" fmla="*/ 3095625 h 3098274"/>
              <a:gd name="connsiteX2" fmla="*/ 0 w 7934313"/>
              <a:gd name="connsiteY2" fmla="*/ 3098274 h 3098274"/>
              <a:gd name="connsiteX3" fmla="*/ 0 w 7934313"/>
              <a:gd name="connsiteY3" fmla="*/ 1930 h 3098274"/>
              <a:gd name="connsiteX4" fmla="*/ 7931766 w 7934313"/>
              <a:gd name="connsiteY4" fmla="*/ 0 h 3098274"/>
              <a:gd name="connsiteX5" fmla="*/ 7932401 w 7934313"/>
              <a:gd name="connsiteY5" fmla="*/ 379120 h 309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4313" h="3098274">
                <a:moveTo>
                  <a:pt x="7934313" y="2675364"/>
                </a:moveTo>
                <a:cubicBezTo>
                  <a:pt x="7934101" y="2815451"/>
                  <a:pt x="7933890" y="2955538"/>
                  <a:pt x="7933678" y="3095625"/>
                </a:cubicBezTo>
                <a:lnTo>
                  <a:pt x="0" y="3098274"/>
                </a:lnTo>
                <a:lnTo>
                  <a:pt x="0" y="1930"/>
                </a:lnTo>
                <a:lnTo>
                  <a:pt x="7931766" y="0"/>
                </a:lnTo>
                <a:cubicBezTo>
                  <a:pt x="7931978" y="126373"/>
                  <a:pt x="7932189" y="252747"/>
                  <a:pt x="7932401" y="379120"/>
                </a:cubicBezTo>
              </a:path>
            </a:pathLst>
          </a:cu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14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93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332000" y="2171"/>
            <a:ext cx="7560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Ogranicznik oraz poziomy odniesienia w ujęciu </a:t>
            </a:r>
          </a:p>
          <a:p>
            <a:pPr algn="ctr"/>
            <a:r>
              <a:rPr lang="pl-PL" sz="2200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DYREKTYWY RADY UE 2013/59/EURATOM </a:t>
            </a:r>
          </a:p>
        </p:txBody>
      </p:sp>
      <p:sp>
        <p:nvSpPr>
          <p:cNvPr id="11" name="Prostokąt 10"/>
          <p:cNvSpPr/>
          <p:nvPr/>
        </p:nvSpPr>
        <p:spPr bwMode="auto">
          <a:xfrm>
            <a:off x="1224000" y="1772816"/>
            <a:ext cx="108000" cy="4248000"/>
          </a:xfrm>
          <a:prstGeom prst="rect">
            <a:avLst/>
          </a:prstGeom>
          <a:solidFill>
            <a:srgbClr val="E7EFF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115616" y="923811"/>
            <a:ext cx="7559936" cy="54684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000"/>
              </a:lnSpc>
            </a:pP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SEKCJA 1, Narzędzia optymalizacji, Artykuł 6</a:t>
            </a:r>
          </a:p>
          <a:p>
            <a:pPr>
              <a:lnSpc>
                <a:spcPts val="2000"/>
              </a:lnSpc>
            </a:pPr>
            <a:r>
              <a:rPr lang="pl-PL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Ograniczniki dawki w przypadku narażenia zawodowego, narażenia ludności i narażenia medycznego</a:t>
            </a:r>
          </a:p>
          <a:p>
            <a:pPr marL="268288" indent="-268288">
              <a:lnSpc>
                <a:spcPts val="2000"/>
              </a:lnSpc>
            </a:pP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r>
              <a:rPr lang="pl-PL" sz="160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Państwa członkowskie zapewniają w stosownych przypadkach ustanowienie ograniczników dawki do celów przewidywanej optymalizacji ochrony:</a:t>
            </a:r>
          </a:p>
          <a:p>
            <a:pPr marL="628650" lvl="1" indent="-263525">
              <a:lnSpc>
                <a:spcPts val="2000"/>
              </a:lnSpc>
            </a:pPr>
            <a:r>
              <a:rPr lang="pl-PL" sz="160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a) w przypadku narażenia zawodowego – ogranicznik dawki jako narzędzie operacyjne służące optymalizacji </a:t>
            </a:r>
            <a:r>
              <a:rPr lang="pl-PL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jest ustanawiany przez jednostkę organizacyjną pod ogólnym nadzorem właściwego organu</a:t>
            </a:r>
            <a:r>
              <a:rPr lang="pl-PL" sz="160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W przypadku pracowników zewnętrznych ogranicznik dawki jest ustanawiany </a:t>
            </a:r>
            <a:r>
              <a:rPr lang="pl-PL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 współpracy między pracodawcą a jednostką organizacyjną</a:t>
            </a:r>
            <a:r>
              <a:rPr lang="pl-PL" sz="16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628650" lvl="1" indent="-268288">
              <a:lnSpc>
                <a:spcPts val="2000"/>
              </a:lnSpc>
            </a:pPr>
            <a:r>
              <a:rPr lang="pl-PL" sz="160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b) w przypadku narażenia ludności – ogranicznik dawki jest ustalany dla dawki indywidualnej, którą osoby z ogółu ludności otrzymują w wyniku planowanej operacji w zakresie określonego źródła promieniowania. </a:t>
            </a:r>
          </a:p>
          <a:p>
            <a:pPr marL="628650" lvl="1" indent="-268288">
              <a:lnSpc>
                <a:spcPts val="2000"/>
              </a:lnSpc>
            </a:pPr>
            <a:r>
              <a:rPr lang="pl-PL" sz="160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Właściwy organ zapewnia</a:t>
            </a:r>
            <a:r>
              <a:rPr lang="pl-PL" sz="16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pl-PL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aby ograniczniki były spójne z dawką graniczną dla sumy dawek otrzymywanych przez tę samą osobę w wyniku wszystkich dozwolonych działalności.</a:t>
            </a:r>
          </a:p>
          <a:p>
            <a:pPr lvl="1">
              <a:lnSpc>
                <a:spcPts val="2000"/>
              </a:lnSpc>
            </a:pPr>
            <a:r>
              <a:rPr lang="pl-PL" sz="160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c) w przypadku narażenia medycznego – ograniczniki dawki mają zastosowanie jedynie do ochrony opiekunów i osób towarzyszących oraz ochotników uczestniczących w badaniach medycznych lub biomedycznych.</a:t>
            </a:r>
          </a:p>
          <a:p>
            <a:pPr marL="268288" indent="-268288">
              <a:lnSpc>
                <a:spcPts val="2000"/>
              </a:lnSpc>
            </a:pPr>
            <a:r>
              <a:rPr lang="pl-PL" sz="160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Ograniczniki dawki są ustanawiane w formie indywidualnych dawek skutecznych lub równoważnych w zdefiniowanym odpowiednim okresie.</a:t>
            </a:r>
            <a:endParaRPr lang="pl-PL" sz="1600" b="0" cap="none" spc="0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Prostokąt 3"/>
          <p:cNvSpPr/>
          <p:nvPr/>
        </p:nvSpPr>
        <p:spPr bwMode="auto">
          <a:xfrm>
            <a:off x="1151576" y="908720"/>
            <a:ext cx="7488000" cy="5364000"/>
          </a:xfrm>
          <a:custGeom>
            <a:avLst/>
            <a:gdLst>
              <a:gd name="connsiteX0" fmla="*/ 0 w 7974476"/>
              <a:gd name="connsiteY0" fmla="*/ 0 h 3096344"/>
              <a:gd name="connsiteX1" fmla="*/ 7974476 w 7974476"/>
              <a:gd name="connsiteY1" fmla="*/ 0 h 3096344"/>
              <a:gd name="connsiteX2" fmla="*/ 7974476 w 7974476"/>
              <a:gd name="connsiteY2" fmla="*/ 3096344 h 3096344"/>
              <a:gd name="connsiteX3" fmla="*/ 0 w 7974476"/>
              <a:gd name="connsiteY3" fmla="*/ 3096344 h 3096344"/>
              <a:gd name="connsiteX4" fmla="*/ 0 w 7974476"/>
              <a:gd name="connsiteY4" fmla="*/ 0 h 3096344"/>
              <a:gd name="connsiteX0" fmla="*/ 0 w 7995812"/>
              <a:gd name="connsiteY0" fmla="*/ 0 h 3096344"/>
              <a:gd name="connsiteX1" fmla="*/ 7974476 w 7995812"/>
              <a:gd name="connsiteY1" fmla="*/ 0 h 3096344"/>
              <a:gd name="connsiteX2" fmla="*/ 7995812 w 7995812"/>
              <a:gd name="connsiteY2" fmla="*/ 1348080 h 3096344"/>
              <a:gd name="connsiteX3" fmla="*/ 7974476 w 7995812"/>
              <a:gd name="connsiteY3" fmla="*/ 3096344 h 3096344"/>
              <a:gd name="connsiteX4" fmla="*/ 0 w 7995812"/>
              <a:gd name="connsiteY4" fmla="*/ 3096344 h 3096344"/>
              <a:gd name="connsiteX5" fmla="*/ 0 w 7995812"/>
              <a:gd name="connsiteY5" fmla="*/ 0 h 3096344"/>
              <a:gd name="connsiteX0" fmla="*/ 0 w 8005972"/>
              <a:gd name="connsiteY0" fmla="*/ 0 h 3096344"/>
              <a:gd name="connsiteX1" fmla="*/ 7974476 w 8005972"/>
              <a:gd name="connsiteY1" fmla="*/ 0 h 3096344"/>
              <a:gd name="connsiteX2" fmla="*/ 7995812 w 8005972"/>
              <a:gd name="connsiteY2" fmla="*/ 1348080 h 3096344"/>
              <a:gd name="connsiteX3" fmla="*/ 8005972 w 8005972"/>
              <a:gd name="connsiteY3" fmla="*/ 2333600 h 3096344"/>
              <a:gd name="connsiteX4" fmla="*/ 7974476 w 8005972"/>
              <a:gd name="connsiteY4" fmla="*/ 3096344 h 3096344"/>
              <a:gd name="connsiteX5" fmla="*/ 0 w 8005972"/>
              <a:gd name="connsiteY5" fmla="*/ 3096344 h 3096344"/>
              <a:gd name="connsiteX6" fmla="*/ 0 w 8005972"/>
              <a:gd name="connsiteY6" fmla="*/ 0 h 3096344"/>
              <a:gd name="connsiteX0" fmla="*/ 0 w 8005972"/>
              <a:gd name="connsiteY0" fmla="*/ 0 h 3096344"/>
              <a:gd name="connsiteX1" fmla="*/ 7974476 w 8005972"/>
              <a:gd name="connsiteY1" fmla="*/ 0 h 3096344"/>
              <a:gd name="connsiteX2" fmla="*/ 7995812 w 8005972"/>
              <a:gd name="connsiteY2" fmla="*/ 1348080 h 3096344"/>
              <a:gd name="connsiteX3" fmla="*/ 7996792 w 8005972"/>
              <a:gd name="connsiteY3" fmla="*/ 1764640 h 3096344"/>
              <a:gd name="connsiteX4" fmla="*/ 8005972 w 8005972"/>
              <a:gd name="connsiteY4" fmla="*/ 2333600 h 3096344"/>
              <a:gd name="connsiteX5" fmla="*/ 7974476 w 8005972"/>
              <a:gd name="connsiteY5" fmla="*/ 3096344 h 3096344"/>
              <a:gd name="connsiteX6" fmla="*/ 0 w 8005972"/>
              <a:gd name="connsiteY6" fmla="*/ 3096344 h 3096344"/>
              <a:gd name="connsiteX7" fmla="*/ 0 w 8005972"/>
              <a:gd name="connsiteY7" fmla="*/ 0 h 3096344"/>
              <a:gd name="connsiteX0" fmla="*/ 7996792 w 8088593"/>
              <a:gd name="connsiteY0" fmla="*/ 1764640 h 3096344"/>
              <a:gd name="connsiteX1" fmla="*/ 8005972 w 8088593"/>
              <a:gd name="connsiteY1" fmla="*/ 2333600 h 3096344"/>
              <a:gd name="connsiteX2" fmla="*/ 7974476 w 8088593"/>
              <a:gd name="connsiteY2" fmla="*/ 3096344 h 3096344"/>
              <a:gd name="connsiteX3" fmla="*/ 0 w 8088593"/>
              <a:gd name="connsiteY3" fmla="*/ 3096344 h 3096344"/>
              <a:gd name="connsiteX4" fmla="*/ 0 w 8088593"/>
              <a:gd name="connsiteY4" fmla="*/ 0 h 3096344"/>
              <a:gd name="connsiteX5" fmla="*/ 7974476 w 8088593"/>
              <a:gd name="connsiteY5" fmla="*/ 0 h 3096344"/>
              <a:gd name="connsiteX6" fmla="*/ 7995812 w 8088593"/>
              <a:gd name="connsiteY6" fmla="*/ 1348080 h 3096344"/>
              <a:gd name="connsiteX7" fmla="*/ 8088593 w 8088593"/>
              <a:gd name="connsiteY7" fmla="*/ 1856080 h 3096344"/>
              <a:gd name="connsiteX0" fmla="*/ 7996792 w 8005972"/>
              <a:gd name="connsiteY0" fmla="*/ 1764640 h 3096344"/>
              <a:gd name="connsiteX1" fmla="*/ 8005972 w 8005972"/>
              <a:gd name="connsiteY1" fmla="*/ 2333600 h 3096344"/>
              <a:gd name="connsiteX2" fmla="*/ 7974476 w 8005972"/>
              <a:gd name="connsiteY2" fmla="*/ 3096344 h 3096344"/>
              <a:gd name="connsiteX3" fmla="*/ 0 w 8005972"/>
              <a:gd name="connsiteY3" fmla="*/ 3096344 h 3096344"/>
              <a:gd name="connsiteX4" fmla="*/ 0 w 8005972"/>
              <a:gd name="connsiteY4" fmla="*/ 0 h 3096344"/>
              <a:gd name="connsiteX5" fmla="*/ 7974476 w 8005972"/>
              <a:gd name="connsiteY5" fmla="*/ 0 h 3096344"/>
              <a:gd name="connsiteX6" fmla="*/ 7995812 w 8005972"/>
              <a:gd name="connsiteY6" fmla="*/ 1348080 h 3096344"/>
              <a:gd name="connsiteX0" fmla="*/ 8005972 w 8005972"/>
              <a:gd name="connsiteY0" fmla="*/ 2333600 h 3096344"/>
              <a:gd name="connsiteX1" fmla="*/ 7974476 w 8005972"/>
              <a:gd name="connsiteY1" fmla="*/ 3096344 h 3096344"/>
              <a:gd name="connsiteX2" fmla="*/ 0 w 8005972"/>
              <a:gd name="connsiteY2" fmla="*/ 3096344 h 3096344"/>
              <a:gd name="connsiteX3" fmla="*/ 0 w 8005972"/>
              <a:gd name="connsiteY3" fmla="*/ 0 h 3096344"/>
              <a:gd name="connsiteX4" fmla="*/ 7974476 w 8005972"/>
              <a:gd name="connsiteY4" fmla="*/ 0 h 3096344"/>
              <a:gd name="connsiteX5" fmla="*/ 7995812 w 800597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8646"/>
              <a:gd name="connsiteY0" fmla="*/ 2038960 h 3096344"/>
              <a:gd name="connsiteX1" fmla="*/ 7974476 w 7978646"/>
              <a:gd name="connsiteY1" fmla="*/ 3096344 h 3096344"/>
              <a:gd name="connsiteX2" fmla="*/ 0 w 7978646"/>
              <a:gd name="connsiteY2" fmla="*/ 3096344 h 3096344"/>
              <a:gd name="connsiteX3" fmla="*/ 0 w 7978646"/>
              <a:gd name="connsiteY3" fmla="*/ 0 h 3096344"/>
              <a:gd name="connsiteX4" fmla="*/ 7974476 w 7978646"/>
              <a:gd name="connsiteY4" fmla="*/ 0 h 3096344"/>
              <a:gd name="connsiteX5" fmla="*/ 7952971 w 7978646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33846 w 7975372"/>
              <a:gd name="connsiteY5" fmla="*/ 136865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33846 w 7975372"/>
              <a:gd name="connsiteY5" fmla="*/ 136865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24573 w 7975372"/>
              <a:gd name="connsiteY5" fmla="*/ 768291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24573 w 7975372"/>
              <a:gd name="connsiteY5" fmla="*/ 768291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847615 w 7975372"/>
              <a:gd name="connsiteY4" fmla="*/ 1880 h 3096344"/>
              <a:gd name="connsiteX5" fmla="*/ 7932401 w 7975372"/>
              <a:gd name="connsiteY5" fmla="*/ 381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847615 w 7975372"/>
              <a:gd name="connsiteY4" fmla="*/ 1880 h 3096344"/>
              <a:gd name="connsiteX5" fmla="*/ 7932401 w 7975372"/>
              <a:gd name="connsiteY5" fmla="*/ 377190 h 3096344"/>
              <a:gd name="connsiteX0" fmla="*/ 7975372 w 7975372"/>
              <a:gd name="connsiteY0" fmla="*/ 2040890 h 3098274"/>
              <a:gd name="connsiteX1" fmla="*/ 7974476 w 7975372"/>
              <a:gd name="connsiteY1" fmla="*/ 3098274 h 3098274"/>
              <a:gd name="connsiteX2" fmla="*/ 0 w 7975372"/>
              <a:gd name="connsiteY2" fmla="*/ 3098274 h 3098274"/>
              <a:gd name="connsiteX3" fmla="*/ 0 w 7975372"/>
              <a:gd name="connsiteY3" fmla="*/ 1930 h 3098274"/>
              <a:gd name="connsiteX4" fmla="*/ 7931766 w 7975372"/>
              <a:gd name="connsiteY4" fmla="*/ 0 h 3098274"/>
              <a:gd name="connsiteX5" fmla="*/ 7932401 w 7975372"/>
              <a:gd name="connsiteY5" fmla="*/ 379120 h 3098274"/>
              <a:gd name="connsiteX0" fmla="*/ 7974476 w 7974476"/>
              <a:gd name="connsiteY0" fmla="*/ 3098274 h 3098274"/>
              <a:gd name="connsiteX1" fmla="*/ 0 w 7974476"/>
              <a:gd name="connsiteY1" fmla="*/ 3098274 h 3098274"/>
              <a:gd name="connsiteX2" fmla="*/ 0 w 7974476"/>
              <a:gd name="connsiteY2" fmla="*/ 1930 h 3098274"/>
              <a:gd name="connsiteX3" fmla="*/ 7931766 w 7974476"/>
              <a:gd name="connsiteY3" fmla="*/ 0 h 3098274"/>
              <a:gd name="connsiteX4" fmla="*/ 7932401 w 7974476"/>
              <a:gd name="connsiteY4" fmla="*/ 379120 h 3098274"/>
              <a:gd name="connsiteX0" fmla="*/ 7974476 w 7974476"/>
              <a:gd name="connsiteY0" fmla="*/ 3098274 h 3098274"/>
              <a:gd name="connsiteX1" fmla="*/ 7939416 w 7974476"/>
              <a:gd name="connsiteY1" fmla="*/ 3095625 h 3098274"/>
              <a:gd name="connsiteX2" fmla="*/ 0 w 7974476"/>
              <a:gd name="connsiteY2" fmla="*/ 3098274 h 3098274"/>
              <a:gd name="connsiteX3" fmla="*/ 0 w 7974476"/>
              <a:gd name="connsiteY3" fmla="*/ 1930 h 3098274"/>
              <a:gd name="connsiteX4" fmla="*/ 7931766 w 7974476"/>
              <a:gd name="connsiteY4" fmla="*/ 0 h 3098274"/>
              <a:gd name="connsiteX5" fmla="*/ 7932401 w 7974476"/>
              <a:gd name="connsiteY5" fmla="*/ 379120 h 3098274"/>
              <a:gd name="connsiteX0" fmla="*/ 7974476 w 7974476"/>
              <a:gd name="connsiteY0" fmla="*/ 3098274 h 3098274"/>
              <a:gd name="connsiteX1" fmla="*/ 7939416 w 7974476"/>
              <a:gd name="connsiteY1" fmla="*/ 3095625 h 3098274"/>
              <a:gd name="connsiteX2" fmla="*/ 0 w 7974476"/>
              <a:gd name="connsiteY2" fmla="*/ 3098274 h 3098274"/>
              <a:gd name="connsiteX3" fmla="*/ 0 w 7974476"/>
              <a:gd name="connsiteY3" fmla="*/ 1930 h 3098274"/>
              <a:gd name="connsiteX4" fmla="*/ 7931766 w 7974476"/>
              <a:gd name="connsiteY4" fmla="*/ 0 h 3098274"/>
              <a:gd name="connsiteX5" fmla="*/ 7932401 w 7974476"/>
              <a:gd name="connsiteY5" fmla="*/ 379120 h 3098274"/>
              <a:gd name="connsiteX0" fmla="*/ 7934313 w 7939416"/>
              <a:gd name="connsiteY0" fmla="*/ 2675364 h 3098274"/>
              <a:gd name="connsiteX1" fmla="*/ 7939416 w 7939416"/>
              <a:gd name="connsiteY1" fmla="*/ 3095625 h 3098274"/>
              <a:gd name="connsiteX2" fmla="*/ 0 w 7939416"/>
              <a:gd name="connsiteY2" fmla="*/ 3098274 h 3098274"/>
              <a:gd name="connsiteX3" fmla="*/ 0 w 7939416"/>
              <a:gd name="connsiteY3" fmla="*/ 1930 h 3098274"/>
              <a:gd name="connsiteX4" fmla="*/ 7931766 w 7939416"/>
              <a:gd name="connsiteY4" fmla="*/ 0 h 3098274"/>
              <a:gd name="connsiteX5" fmla="*/ 7932401 w 7939416"/>
              <a:gd name="connsiteY5" fmla="*/ 379120 h 3098274"/>
              <a:gd name="connsiteX0" fmla="*/ 7934313 w 7934313"/>
              <a:gd name="connsiteY0" fmla="*/ 2675364 h 3098274"/>
              <a:gd name="connsiteX1" fmla="*/ 7933678 w 7934313"/>
              <a:gd name="connsiteY1" fmla="*/ 3095625 h 3098274"/>
              <a:gd name="connsiteX2" fmla="*/ 0 w 7934313"/>
              <a:gd name="connsiteY2" fmla="*/ 3098274 h 3098274"/>
              <a:gd name="connsiteX3" fmla="*/ 0 w 7934313"/>
              <a:gd name="connsiteY3" fmla="*/ 1930 h 3098274"/>
              <a:gd name="connsiteX4" fmla="*/ 7931766 w 7934313"/>
              <a:gd name="connsiteY4" fmla="*/ 0 h 3098274"/>
              <a:gd name="connsiteX5" fmla="*/ 7932401 w 7934313"/>
              <a:gd name="connsiteY5" fmla="*/ 379120 h 309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4313" h="3098274">
                <a:moveTo>
                  <a:pt x="7934313" y="2675364"/>
                </a:moveTo>
                <a:cubicBezTo>
                  <a:pt x="7934101" y="2815451"/>
                  <a:pt x="7933890" y="2955538"/>
                  <a:pt x="7933678" y="3095625"/>
                </a:cubicBezTo>
                <a:lnTo>
                  <a:pt x="0" y="3098274"/>
                </a:lnTo>
                <a:lnTo>
                  <a:pt x="0" y="1930"/>
                </a:lnTo>
                <a:lnTo>
                  <a:pt x="7931766" y="0"/>
                </a:lnTo>
                <a:cubicBezTo>
                  <a:pt x="7931978" y="126373"/>
                  <a:pt x="7932189" y="252747"/>
                  <a:pt x="7932401" y="379120"/>
                </a:cubicBezTo>
              </a:path>
            </a:pathLst>
          </a:cu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3976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94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332000" y="2171"/>
            <a:ext cx="7560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Ogranicznik oraz poziomy odniesienia w ujęciu </a:t>
            </a:r>
          </a:p>
          <a:p>
            <a:pPr algn="ctr"/>
            <a:r>
              <a:rPr lang="pl-PL" sz="2200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DYREKTYWY RADY UE 2013/59/EURATOM </a:t>
            </a:r>
          </a:p>
        </p:txBody>
      </p:sp>
      <p:sp>
        <p:nvSpPr>
          <p:cNvPr id="7" name="Prostokąt 6"/>
          <p:cNvSpPr/>
          <p:nvPr/>
        </p:nvSpPr>
        <p:spPr bwMode="auto">
          <a:xfrm>
            <a:off x="1224000" y="1484784"/>
            <a:ext cx="144000" cy="4572000"/>
          </a:xfrm>
          <a:prstGeom prst="rect">
            <a:avLst/>
          </a:prstGeom>
          <a:solidFill>
            <a:srgbClr val="E7EFF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115616" y="909483"/>
            <a:ext cx="7559936" cy="5221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000"/>
              </a:lnSpc>
            </a:pP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Artykuł 7</a:t>
            </a:r>
          </a:p>
          <a:p>
            <a:pPr>
              <a:lnSpc>
                <a:spcPts val="2000"/>
              </a:lnSpc>
            </a:pPr>
            <a:r>
              <a:rPr lang="pl-PL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Poziomy referencyjne</a:t>
            </a:r>
          </a:p>
          <a:p>
            <a:pPr marL="342900" indent="-342900">
              <a:lnSpc>
                <a:spcPts val="2000"/>
              </a:lnSpc>
              <a:buAutoNum type="arabicPeriod"/>
            </a:pP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Państwa członkowskie zapewniają ustanowienie poziomów referencyjnych dla sytuacji narażenia wyjątkowego i istniejącego. Priorytetem </a:t>
            </a:r>
            <a:r>
              <a:rPr lang="pl-PL" sz="20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optymalizacji ochrony są narażenia powyżej poziomu referencyjnego, lecz optymalizację stosuje się również poniżej tego poziomu.</a:t>
            </a:r>
          </a:p>
          <a:p>
            <a:pPr marL="342900" indent="-342900">
              <a:lnSpc>
                <a:spcPts val="2000"/>
              </a:lnSpc>
              <a:buAutoNum type="arabicPeriod"/>
            </a:pP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Wybrane dla poziomów referencyjnych wartości zależą od rodzaju sytuacji narażenia. </a:t>
            </a:r>
            <a:r>
              <a:rPr lang="pl-PL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Wybór poziomów referencyjnych uwzględnia zarówno wymogi ochrony radiologicznej, jak i kryteria społeczne</a:t>
            </a: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W przypadku narażenia ludności ustanowienie poziomów referencyjnych uwzględnia zakres poziomów referencyjnych określonych w załączniku I.</a:t>
            </a:r>
          </a:p>
          <a:p>
            <a:pPr lvl="1">
              <a:lnSpc>
                <a:spcPts val="2000"/>
              </a:lnSpc>
            </a:pPr>
            <a:r>
              <a: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– 20 </a:t>
            </a:r>
            <a:r>
              <a:rPr lang="pl-PL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mSv</a:t>
            </a:r>
            <a:r>
              <a: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rocznie dla narażenia istniejącego</a:t>
            </a:r>
          </a:p>
          <a:p>
            <a:pPr lvl="1">
              <a:lnSpc>
                <a:spcPts val="2000"/>
              </a:lnSpc>
            </a:pPr>
            <a:r>
              <a: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 – 100 </a:t>
            </a:r>
            <a:r>
              <a:rPr lang="pl-PL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mSv</a:t>
            </a:r>
            <a:r>
              <a: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(dawka ostra lub roczna) w sytuacji narażenia wyjątkowego</a:t>
            </a:r>
          </a:p>
          <a:p>
            <a:pPr marL="342900" indent="-342900">
              <a:lnSpc>
                <a:spcPts val="2000"/>
              </a:lnSpc>
              <a:buAutoNum type="arabicPeriod"/>
            </a:pPr>
            <a:endParaRPr lang="pl-PL" sz="1600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lnSpc>
                <a:spcPts val="2000"/>
              </a:lnSpc>
              <a:buAutoNum type="arabicPeriod"/>
            </a:pP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 przypadku sytuacji narażenia istniejącego obejmujących narażenie na radon </a:t>
            </a:r>
            <a:r>
              <a:rPr lang="pl-PL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krajowe</a:t>
            </a: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poziomy referencyjne ustala się w kategoriach stężenia promieniotwórczego radonu w powietrzu, jak określono w art. 74 dla osób z ogółu ludności </a:t>
            </a:r>
            <a:r>
              <a:rPr lang="pl-PL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(&lt; 300 </a:t>
            </a:r>
            <a:r>
              <a:rPr lang="pl-PL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Bq</a:t>
            </a:r>
            <a:r>
              <a:rPr lang="pl-PL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</a:t>
            </a:r>
            <a:r>
              <a:rPr lang="pl-PL" b="1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pl-PL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oraz </a:t>
            </a:r>
          </a:p>
          <a:p>
            <a:pPr>
              <a:lnSpc>
                <a:spcPts val="2000"/>
              </a:lnSpc>
            </a:pPr>
            <a:r>
              <a:rPr lang="pl-PL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w art. 54 dla pracowników.</a:t>
            </a:r>
            <a:endParaRPr lang="pl-PL" b="0" cap="none" spc="0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Prostokąt 3"/>
          <p:cNvSpPr/>
          <p:nvPr/>
        </p:nvSpPr>
        <p:spPr bwMode="auto">
          <a:xfrm>
            <a:off x="1151576" y="908720"/>
            <a:ext cx="7488000" cy="5220000"/>
          </a:xfrm>
          <a:custGeom>
            <a:avLst/>
            <a:gdLst>
              <a:gd name="connsiteX0" fmla="*/ 0 w 7974476"/>
              <a:gd name="connsiteY0" fmla="*/ 0 h 3096344"/>
              <a:gd name="connsiteX1" fmla="*/ 7974476 w 7974476"/>
              <a:gd name="connsiteY1" fmla="*/ 0 h 3096344"/>
              <a:gd name="connsiteX2" fmla="*/ 7974476 w 7974476"/>
              <a:gd name="connsiteY2" fmla="*/ 3096344 h 3096344"/>
              <a:gd name="connsiteX3" fmla="*/ 0 w 7974476"/>
              <a:gd name="connsiteY3" fmla="*/ 3096344 h 3096344"/>
              <a:gd name="connsiteX4" fmla="*/ 0 w 7974476"/>
              <a:gd name="connsiteY4" fmla="*/ 0 h 3096344"/>
              <a:gd name="connsiteX0" fmla="*/ 0 w 7995812"/>
              <a:gd name="connsiteY0" fmla="*/ 0 h 3096344"/>
              <a:gd name="connsiteX1" fmla="*/ 7974476 w 7995812"/>
              <a:gd name="connsiteY1" fmla="*/ 0 h 3096344"/>
              <a:gd name="connsiteX2" fmla="*/ 7995812 w 7995812"/>
              <a:gd name="connsiteY2" fmla="*/ 1348080 h 3096344"/>
              <a:gd name="connsiteX3" fmla="*/ 7974476 w 7995812"/>
              <a:gd name="connsiteY3" fmla="*/ 3096344 h 3096344"/>
              <a:gd name="connsiteX4" fmla="*/ 0 w 7995812"/>
              <a:gd name="connsiteY4" fmla="*/ 3096344 h 3096344"/>
              <a:gd name="connsiteX5" fmla="*/ 0 w 7995812"/>
              <a:gd name="connsiteY5" fmla="*/ 0 h 3096344"/>
              <a:gd name="connsiteX0" fmla="*/ 0 w 8005972"/>
              <a:gd name="connsiteY0" fmla="*/ 0 h 3096344"/>
              <a:gd name="connsiteX1" fmla="*/ 7974476 w 8005972"/>
              <a:gd name="connsiteY1" fmla="*/ 0 h 3096344"/>
              <a:gd name="connsiteX2" fmla="*/ 7995812 w 8005972"/>
              <a:gd name="connsiteY2" fmla="*/ 1348080 h 3096344"/>
              <a:gd name="connsiteX3" fmla="*/ 8005972 w 8005972"/>
              <a:gd name="connsiteY3" fmla="*/ 2333600 h 3096344"/>
              <a:gd name="connsiteX4" fmla="*/ 7974476 w 8005972"/>
              <a:gd name="connsiteY4" fmla="*/ 3096344 h 3096344"/>
              <a:gd name="connsiteX5" fmla="*/ 0 w 8005972"/>
              <a:gd name="connsiteY5" fmla="*/ 3096344 h 3096344"/>
              <a:gd name="connsiteX6" fmla="*/ 0 w 8005972"/>
              <a:gd name="connsiteY6" fmla="*/ 0 h 3096344"/>
              <a:gd name="connsiteX0" fmla="*/ 0 w 8005972"/>
              <a:gd name="connsiteY0" fmla="*/ 0 h 3096344"/>
              <a:gd name="connsiteX1" fmla="*/ 7974476 w 8005972"/>
              <a:gd name="connsiteY1" fmla="*/ 0 h 3096344"/>
              <a:gd name="connsiteX2" fmla="*/ 7995812 w 8005972"/>
              <a:gd name="connsiteY2" fmla="*/ 1348080 h 3096344"/>
              <a:gd name="connsiteX3" fmla="*/ 7996792 w 8005972"/>
              <a:gd name="connsiteY3" fmla="*/ 1764640 h 3096344"/>
              <a:gd name="connsiteX4" fmla="*/ 8005972 w 8005972"/>
              <a:gd name="connsiteY4" fmla="*/ 2333600 h 3096344"/>
              <a:gd name="connsiteX5" fmla="*/ 7974476 w 8005972"/>
              <a:gd name="connsiteY5" fmla="*/ 3096344 h 3096344"/>
              <a:gd name="connsiteX6" fmla="*/ 0 w 8005972"/>
              <a:gd name="connsiteY6" fmla="*/ 3096344 h 3096344"/>
              <a:gd name="connsiteX7" fmla="*/ 0 w 8005972"/>
              <a:gd name="connsiteY7" fmla="*/ 0 h 3096344"/>
              <a:gd name="connsiteX0" fmla="*/ 7996792 w 8088593"/>
              <a:gd name="connsiteY0" fmla="*/ 1764640 h 3096344"/>
              <a:gd name="connsiteX1" fmla="*/ 8005972 w 8088593"/>
              <a:gd name="connsiteY1" fmla="*/ 2333600 h 3096344"/>
              <a:gd name="connsiteX2" fmla="*/ 7974476 w 8088593"/>
              <a:gd name="connsiteY2" fmla="*/ 3096344 h 3096344"/>
              <a:gd name="connsiteX3" fmla="*/ 0 w 8088593"/>
              <a:gd name="connsiteY3" fmla="*/ 3096344 h 3096344"/>
              <a:gd name="connsiteX4" fmla="*/ 0 w 8088593"/>
              <a:gd name="connsiteY4" fmla="*/ 0 h 3096344"/>
              <a:gd name="connsiteX5" fmla="*/ 7974476 w 8088593"/>
              <a:gd name="connsiteY5" fmla="*/ 0 h 3096344"/>
              <a:gd name="connsiteX6" fmla="*/ 7995812 w 8088593"/>
              <a:gd name="connsiteY6" fmla="*/ 1348080 h 3096344"/>
              <a:gd name="connsiteX7" fmla="*/ 8088593 w 8088593"/>
              <a:gd name="connsiteY7" fmla="*/ 1856080 h 3096344"/>
              <a:gd name="connsiteX0" fmla="*/ 7996792 w 8005972"/>
              <a:gd name="connsiteY0" fmla="*/ 1764640 h 3096344"/>
              <a:gd name="connsiteX1" fmla="*/ 8005972 w 8005972"/>
              <a:gd name="connsiteY1" fmla="*/ 2333600 h 3096344"/>
              <a:gd name="connsiteX2" fmla="*/ 7974476 w 8005972"/>
              <a:gd name="connsiteY2" fmla="*/ 3096344 h 3096344"/>
              <a:gd name="connsiteX3" fmla="*/ 0 w 8005972"/>
              <a:gd name="connsiteY3" fmla="*/ 3096344 h 3096344"/>
              <a:gd name="connsiteX4" fmla="*/ 0 w 8005972"/>
              <a:gd name="connsiteY4" fmla="*/ 0 h 3096344"/>
              <a:gd name="connsiteX5" fmla="*/ 7974476 w 8005972"/>
              <a:gd name="connsiteY5" fmla="*/ 0 h 3096344"/>
              <a:gd name="connsiteX6" fmla="*/ 7995812 w 8005972"/>
              <a:gd name="connsiteY6" fmla="*/ 1348080 h 3096344"/>
              <a:gd name="connsiteX0" fmla="*/ 8005972 w 8005972"/>
              <a:gd name="connsiteY0" fmla="*/ 2333600 h 3096344"/>
              <a:gd name="connsiteX1" fmla="*/ 7974476 w 8005972"/>
              <a:gd name="connsiteY1" fmla="*/ 3096344 h 3096344"/>
              <a:gd name="connsiteX2" fmla="*/ 0 w 8005972"/>
              <a:gd name="connsiteY2" fmla="*/ 3096344 h 3096344"/>
              <a:gd name="connsiteX3" fmla="*/ 0 w 8005972"/>
              <a:gd name="connsiteY3" fmla="*/ 0 h 3096344"/>
              <a:gd name="connsiteX4" fmla="*/ 7974476 w 8005972"/>
              <a:gd name="connsiteY4" fmla="*/ 0 h 3096344"/>
              <a:gd name="connsiteX5" fmla="*/ 7995812 w 800597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95812"/>
              <a:gd name="connsiteY0" fmla="*/ 2038960 h 3096344"/>
              <a:gd name="connsiteX1" fmla="*/ 7974476 w 7995812"/>
              <a:gd name="connsiteY1" fmla="*/ 3096344 h 3096344"/>
              <a:gd name="connsiteX2" fmla="*/ 0 w 7995812"/>
              <a:gd name="connsiteY2" fmla="*/ 3096344 h 3096344"/>
              <a:gd name="connsiteX3" fmla="*/ 0 w 7995812"/>
              <a:gd name="connsiteY3" fmla="*/ 0 h 3096344"/>
              <a:gd name="connsiteX4" fmla="*/ 7974476 w 7995812"/>
              <a:gd name="connsiteY4" fmla="*/ 0 h 3096344"/>
              <a:gd name="connsiteX5" fmla="*/ 7995812 w 7995812"/>
              <a:gd name="connsiteY5" fmla="*/ 134808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8646"/>
              <a:gd name="connsiteY0" fmla="*/ 2038960 h 3096344"/>
              <a:gd name="connsiteX1" fmla="*/ 7974476 w 7978646"/>
              <a:gd name="connsiteY1" fmla="*/ 3096344 h 3096344"/>
              <a:gd name="connsiteX2" fmla="*/ 0 w 7978646"/>
              <a:gd name="connsiteY2" fmla="*/ 3096344 h 3096344"/>
              <a:gd name="connsiteX3" fmla="*/ 0 w 7978646"/>
              <a:gd name="connsiteY3" fmla="*/ 0 h 3096344"/>
              <a:gd name="connsiteX4" fmla="*/ 7974476 w 7978646"/>
              <a:gd name="connsiteY4" fmla="*/ 0 h 3096344"/>
              <a:gd name="connsiteX5" fmla="*/ 7952971 w 7978646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74476 w 7975372"/>
              <a:gd name="connsiteY4" fmla="*/ 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52971 w 7975372"/>
              <a:gd name="connsiteY5" fmla="*/ 137246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33846 w 7975372"/>
              <a:gd name="connsiteY5" fmla="*/ 136865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33846 w 7975372"/>
              <a:gd name="connsiteY5" fmla="*/ 1368654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24573 w 7975372"/>
              <a:gd name="connsiteY5" fmla="*/ 768291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5" fmla="*/ 7924573 w 7975372"/>
              <a:gd name="connsiteY5" fmla="*/ 768291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932401 w 7975372"/>
              <a:gd name="connsiteY4" fmla="*/ 381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847615 w 7975372"/>
              <a:gd name="connsiteY4" fmla="*/ 1880 h 3096344"/>
              <a:gd name="connsiteX5" fmla="*/ 7932401 w 7975372"/>
              <a:gd name="connsiteY5" fmla="*/ 3810 h 3096344"/>
              <a:gd name="connsiteX0" fmla="*/ 7975372 w 7975372"/>
              <a:gd name="connsiteY0" fmla="*/ 2038960 h 3096344"/>
              <a:gd name="connsiteX1" fmla="*/ 7974476 w 7975372"/>
              <a:gd name="connsiteY1" fmla="*/ 3096344 h 3096344"/>
              <a:gd name="connsiteX2" fmla="*/ 0 w 7975372"/>
              <a:gd name="connsiteY2" fmla="*/ 3096344 h 3096344"/>
              <a:gd name="connsiteX3" fmla="*/ 0 w 7975372"/>
              <a:gd name="connsiteY3" fmla="*/ 0 h 3096344"/>
              <a:gd name="connsiteX4" fmla="*/ 7847615 w 7975372"/>
              <a:gd name="connsiteY4" fmla="*/ 1880 h 3096344"/>
              <a:gd name="connsiteX5" fmla="*/ 7932401 w 7975372"/>
              <a:gd name="connsiteY5" fmla="*/ 377190 h 3096344"/>
              <a:gd name="connsiteX0" fmla="*/ 7975372 w 7975372"/>
              <a:gd name="connsiteY0" fmla="*/ 2040890 h 3098274"/>
              <a:gd name="connsiteX1" fmla="*/ 7974476 w 7975372"/>
              <a:gd name="connsiteY1" fmla="*/ 3098274 h 3098274"/>
              <a:gd name="connsiteX2" fmla="*/ 0 w 7975372"/>
              <a:gd name="connsiteY2" fmla="*/ 3098274 h 3098274"/>
              <a:gd name="connsiteX3" fmla="*/ 0 w 7975372"/>
              <a:gd name="connsiteY3" fmla="*/ 1930 h 3098274"/>
              <a:gd name="connsiteX4" fmla="*/ 7931766 w 7975372"/>
              <a:gd name="connsiteY4" fmla="*/ 0 h 3098274"/>
              <a:gd name="connsiteX5" fmla="*/ 7932401 w 7975372"/>
              <a:gd name="connsiteY5" fmla="*/ 379120 h 3098274"/>
              <a:gd name="connsiteX0" fmla="*/ 7974476 w 7974476"/>
              <a:gd name="connsiteY0" fmla="*/ 3098274 h 3098274"/>
              <a:gd name="connsiteX1" fmla="*/ 0 w 7974476"/>
              <a:gd name="connsiteY1" fmla="*/ 3098274 h 3098274"/>
              <a:gd name="connsiteX2" fmla="*/ 0 w 7974476"/>
              <a:gd name="connsiteY2" fmla="*/ 1930 h 3098274"/>
              <a:gd name="connsiteX3" fmla="*/ 7931766 w 7974476"/>
              <a:gd name="connsiteY3" fmla="*/ 0 h 3098274"/>
              <a:gd name="connsiteX4" fmla="*/ 7932401 w 7974476"/>
              <a:gd name="connsiteY4" fmla="*/ 379120 h 3098274"/>
              <a:gd name="connsiteX0" fmla="*/ 7974476 w 7974476"/>
              <a:gd name="connsiteY0" fmla="*/ 3098274 h 3098274"/>
              <a:gd name="connsiteX1" fmla="*/ 7939416 w 7974476"/>
              <a:gd name="connsiteY1" fmla="*/ 3095625 h 3098274"/>
              <a:gd name="connsiteX2" fmla="*/ 0 w 7974476"/>
              <a:gd name="connsiteY2" fmla="*/ 3098274 h 3098274"/>
              <a:gd name="connsiteX3" fmla="*/ 0 w 7974476"/>
              <a:gd name="connsiteY3" fmla="*/ 1930 h 3098274"/>
              <a:gd name="connsiteX4" fmla="*/ 7931766 w 7974476"/>
              <a:gd name="connsiteY4" fmla="*/ 0 h 3098274"/>
              <a:gd name="connsiteX5" fmla="*/ 7932401 w 7974476"/>
              <a:gd name="connsiteY5" fmla="*/ 379120 h 3098274"/>
              <a:gd name="connsiteX0" fmla="*/ 7974476 w 7974476"/>
              <a:gd name="connsiteY0" fmla="*/ 3098274 h 3098274"/>
              <a:gd name="connsiteX1" fmla="*/ 7939416 w 7974476"/>
              <a:gd name="connsiteY1" fmla="*/ 3095625 h 3098274"/>
              <a:gd name="connsiteX2" fmla="*/ 0 w 7974476"/>
              <a:gd name="connsiteY2" fmla="*/ 3098274 h 3098274"/>
              <a:gd name="connsiteX3" fmla="*/ 0 w 7974476"/>
              <a:gd name="connsiteY3" fmla="*/ 1930 h 3098274"/>
              <a:gd name="connsiteX4" fmla="*/ 7931766 w 7974476"/>
              <a:gd name="connsiteY4" fmla="*/ 0 h 3098274"/>
              <a:gd name="connsiteX5" fmla="*/ 7932401 w 7974476"/>
              <a:gd name="connsiteY5" fmla="*/ 379120 h 3098274"/>
              <a:gd name="connsiteX0" fmla="*/ 7934313 w 7939416"/>
              <a:gd name="connsiteY0" fmla="*/ 2675364 h 3098274"/>
              <a:gd name="connsiteX1" fmla="*/ 7939416 w 7939416"/>
              <a:gd name="connsiteY1" fmla="*/ 3095625 h 3098274"/>
              <a:gd name="connsiteX2" fmla="*/ 0 w 7939416"/>
              <a:gd name="connsiteY2" fmla="*/ 3098274 h 3098274"/>
              <a:gd name="connsiteX3" fmla="*/ 0 w 7939416"/>
              <a:gd name="connsiteY3" fmla="*/ 1930 h 3098274"/>
              <a:gd name="connsiteX4" fmla="*/ 7931766 w 7939416"/>
              <a:gd name="connsiteY4" fmla="*/ 0 h 3098274"/>
              <a:gd name="connsiteX5" fmla="*/ 7932401 w 7939416"/>
              <a:gd name="connsiteY5" fmla="*/ 379120 h 3098274"/>
              <a:gd name="connsiteX0" fmla="*/ 7934313 w 7934313"/>
              <a:gd name="connsiteY0" fmla="*/ 2675364 h 3098274"/>
              <a:gd name="connsiteX1" fmla="*/ 7933678 w 7934313"/>
              <a:gd name="connsiteY1" fmla="*/ 3095625 h 3098274"/>
              <a:gd name="connsiteX2" fmla="*/ 0 w 7934313"/>
              <a:gd name="connsiteY2" fmla="*/ 3098274 h 3098274"/>
              <a:gd name="connsiteX3" fmla="*/ 0 w 7934313"/>
              <a:gd name="connsiteY3" fmla="*/ 1930 h 3098274"/>
              <a:gd name="connsiteX4" fmla="*/ 7931766 w 7934313"/>
              <a:gd name="connsiteY4" fmla="*/ 0 h 3098274"/>
              <a:gd name="connsiteX5" fmla="*/ 7932401 w 7934313"/>
              <a:gd name="connsiteY5" fmla="*/ 379120 h 309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4313" h="3098274">
                <a:moveTo>
                  <a:pt x="7934313" y="2675364"/>
                </a:moveTo>
                <a:cubicBezTo>
                  <a:pt x="7934101" y="2815451"/>
                  <a:pt x="7933890" y="2955538"/>
                  <a:pt x="7933678" y="3095625"/>
                </a:cubicBezTo>
                <a:lnTo>
                  <a:pt x="0" y="3098274"/>
                </a:lnTo>
                <a:lnTo>
                  <a:pt x="0" y="1930"/>
                </a:lnTo>
                <a:lnTo>
                  <a:pt x="7931766" y="0"/>
                </a:lnTo>
                <a:cubicBezTo>
                  <a:pt x="7931978" y="126373"/>
                  <a:pt x="7932189" y="252747"/>
                  <a:pt x="7932401" y="379120"/>
                </a:cubicBezTo>
              </a:path>
            </a:pathLst>
          </a:cu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" name="Owal 2"/>
          <p:cNvSpPr/>
          <p:nvPr/>
        </p:nvSpPr>
        <p:spPr bwMode="auto">
          <a:xfrm rot="179561">
            <a:off x="3756333" y="3112774"/>
            <a:ext cx="2278486" cy="468000"/>
          </a:xfrm>
          <a:custGeom>
            <a:avLst/>
            <a:gdLst>
              <a:gd name="connsiteX0" fmla="*/ 0 w 8496944"/>
              <a:gd name="connsiteY0" fmla="*/ 864096 h 1728192"/>
              <a:gd name="connsiteX1" fmla="*/ 4248472 w 8496944"/>
              <a:gd name="connsiteY1" fmla="*/ 0 h 1728192"/>
              <a:gd name="connsiteX2" fmla="*/ 8496944 w 8496944"/>
              <a:gd name="connsiteY2" fmla="*/ 864096 h 1728192"/>
              <a:gd name="connsiteX3" fmla="*/ 4248472 w 8496944"/>
              <a:gd name="connsiteY3" fmla="*/ 1728192 h 1728192"/>
              <a:gd name="connsiteX4" fmla="*/ 0 w 8496944"/>
              <a:gd name="connsiteY4" fmla="*/ 864096 h 1728192"/>
              <a:gd name="connsiteX0" fmla="*/ 8496944 w 8588384"/>
              <a:gd name="connsiteY0" fmla="*/ 864096 h 1728192"/>
              <a:gd name="connsiteX1" fmla="*/ 4248472 w 8588384"/>
              <a:gd name="connsiteY1" fmla="*/ 1728192 h 1728192"/>
              <a:gd name="connsiteX2" fmla="*/ 0 w 8588384"/>
              <a:gd name="connsiteY2" fmla="*/ 864096 h 1728192"/>
              <a:gd name="connsiteX3" fmla="*/ 4248472 w 8588384"/>
              <a:gd name="connsiteY3" fmla="*/ 0 h 1728192"/>
              <a:gd name="connsiteX4" fmla="*/ 8588384 w 8588384"/>
              <a:gd name="connsiteY4" fmla="*/ 955536 h 1728192"/>
              <a:gd name="connsiteX0" fmla="*/ 8496944 w 8496944"/>
              <a:gd name="connsiteY0" fmla="*/ 915516 h 1779612"/>
              <a:gd name="connsiteX1" fmla="*/ 4248472 w 8496944"/>
              <a:gd name="connsiteY1" fmla="*/ 1779612 h 1779612"/>
              <a:gd name="connsiteX2" fmla="*/ 0 w 8496944"/>
              <a:gd name="connsiteY2" fmla="*/ 915516 h 1779612"/>
              <a:gd name="connsiteX3" fmla="*/ 4248472 w 8496944"/>
              <a:gd name="connsiteY3" fmla="*/ 51420 h 1779612"/>
              <a:gd name="connsiteX4" fmla="*/ 8019424 w 8496944"/>
              <a:gd name="connsiteY4" fmla="*/ 468476 h 1779612"/>
              <a:gd name="connsiteX0" fmla="*/ 8503037 w 8503037"/>
              <a:gd name="connsiteY0" fmla="*/ 915516 h 1804242"/>
              <a:gd name="connsiteX1" fmla="*/ 4254565 w 8503037"/>
              <a:gd name="connsiteY1" fmla="*/ 1779612 h 1804242"/>
              <a:gd name="connsiteX2" fmla="*/ 6093 w 8503037"/>
              <a:gd name="connsiteY2" fmla="*/ 915516 h 1804242"/>
              <a:gd name="connsiteX3" fmla="*/ 4254565 w 8503037"/>
              <a:gd name="connsiteY3" fmla="*/ 51420 h 1804242"/>
              <a:gd name="connsiteX4" fmla="*/ 8025517 w 8503037"/>
              <a:gd name="connsiteY4" fmla="*/ 468476 h 1804242"/>
              <a:gd name="connsiteX0" fmla="*/ 8508471 w 8508471"/>
              <a:gd name="connsiteY0" fmla="*/ 915516 h 1862823"/>
              <a:gd name="connsiteX1" fmla="*/ 4259999 w 8508471"/>
              <a:gd name="connsiteY1" fmla="*/ 1779612 h 1862823"/>
              <a:gd name="connsiteX2" fmla="*/ 11527 w 8508471"/>
              <a:gd name="connsiteY2" fmla="*/ 915516 h 1862823"/>
              <a:gd name="connsiteX3" fmla="*/ 4259999 w 8508471"/>
              <a:gd name="connsiteY3" fmla="*/ 51420 h 1862823"/>
              <a:gd name="connsiteX4" fmla="*/ 8030951 w 8508471"/>
              <a:gd name="connsiteY4" fmla="*/ 468476 h 1862823"/>
              <a:gd name="connsiteX0" fmla="*/ 8499451 w 8499451"/>
              <a:gd name="connsiteY0" fmla="*/ 915516 h 1888548"/>
              <a:gd name="connsiteX1" fmla="*/ 4250979 w 8499451"/>
              <a:gd name="connsiteY1" fmla="*/ 1779612 h 1888548"/>
              <a:gd name="connsiteX2" fmla="*/ 2507 w 8499451"/>
              <a:gd name="connsiteY2" fmla="*/ 915516 h 1888548"/>
              <a:gd name="connsiteX3" fmla="*/ 4250979 w 8499451"/>
              <a:gd name="connsiteY3" fmla="*/ 51420 h 1888548"/>
              <a:gd name="connsiteX4" fmla="*/ 8021931 w 8499451"/>
              <a:gd name="connsiteY4" fmla="*/ 468476 h 1888548"/>
              <a:gd name="connsiteX0" fmla="*/ 7920331 w 8021931"/>
              <a:gd name="connsiteY0" fmla="*/ 1453996 h 1841888"/>
              <a:gd name="connsiteX1" fmla="*/ 4250979 w 8021931"/>
              <a:gd name="connsiteY1" fmla="*/ 1779612 h 1841888"/>
              <a:gd name="connsiteX2" fmla="*/ 2507 w 8021931"/>
              <a:gd name="connsiteY2" fmla="*/ 915516 h 1841888"/>
              <a:gd name="connsiteX3" fmla="*/ 4250979 w 8021931"/>
              <a:gd name="connsiteY3" fmla="*/ 51420 h 1841888"/>
              <a:gd name="connsiteX4" fmla="*/ 8021931 w 8021931"/>
              <a:gd name="connsiteY4" fmla="*/ 468476 h 1841888"/>
              <a:gd name="connsiteX0" fmla="*/ 8170886 w 8272486"/>
              <a:gd name="connsiteY0" fmla="*/ 1453996 h 1841888"/>
              <a:gd name="connsiteX1" fmla="*/ 4501534 w 8272486"/>
              <a:gd name="connsiteY1" fmla="*/ 1779612 h 1841888"/>
              <a:gd name="connsiteX2" fmla="*/ 919887 w 8272486"/>
              <a:gd name="connsiteY2" fmla="*/ 1606147 h 1841888"/>
              <a:gd name="connsiteX3" fmla="*/ 253062 w 8272486"/>
              <a:gd name="connsiteY3" fmla="*/ 915516 h 1841888"/>
              <a:gd name="connsiteX4" fmla="*/ 4501534 w 8272486"/>
              <a:gd name="connsiteY4" fmla="*/ 51420 h 1841888"/>
              <a:gd name="connsiteX5" fmla="*/ 8272486 w 8272486"/>
              <a:gd name="connsiteY5" fmla="*/ 468476 h 1841888"/>
              <a:gd name="connsiteX0" fmla="*/ 7758935 w 7860535"/>
              <a:gd name="connsiteY0" fmla="*/ 1427678 h 1815570"/>
              <a:gd name="connsiteX1" fmla="*/ 4089583 w 7860535"/>
              <a:gd name="connsiteY1" fmla="*/ 1753294 h 1815570"/>
              <a:gd name="connsiteX2" fmla="*/ 507936 w 7860535"/>
              <a:gd name="connsiteY2" fmla="*/ 1579829 h 1815570"/>
              <a:gd name="connsiteX3" fmla="*/ 471031 w 7860535"/>
              <a:gd name="connsiteY3" fmla="*/ 533598 h 1815570"/>
              <a:gd name="connsiteX4" fmla="*/ 4089583 w 7860535"/>
              <a:gd name="connsiteY4" fmla="*/ 25102 h 1815570"/>
              <a:gd name="connsiteX5" fmla="*/ 7860535 w 7860535"/>
              <a:gd name="connsiteY5" fmla="*/ 442158 h 1815570"/>
              <a:gd name="connsiteX0" fmla="*/ 7682482 w 7784082"/>
              <a:gd name="connsiteY0" fmla="*/ 1427678 h 1944394"/>
              <a:gd name="connsiteX1" fmla="*/ 4013130 w 7784082"/>
              <a:gd name="connsiteY1" fmla="*/ 1753294 h 1944394"/>
              <a:gd name="connsiteX2" fmla="*/ 573723 w 7784082"/>
              <a:gd name="connsiteY2" fmla="*/ 1894789 h 1944394"/>
              <a:gd name="connsiteX3" fmla="*/ 394578 w 7784082"/>
              <a:gd name="connsiteY3" fmla="*/ 533598 h 1944394"/>
              <a:gd name="connsiteX4" fmla="*/ 4013130 w 7784082"/>
              <a:gd name="connsiteY4" fmla="*/ 25102 h 1944394"/>
              <a:gd name="connsiteX5" fmla="*/ 7784082 w 7784082"/>
              <a:gd name="connsiteY5" fmla="*/ 442158 h 1944394"/>
              <a:gd name="connsiteX0" fmla="*/ 7636302 w 7737902"/>
              <a:gd name="connsiteY0" fmla="*/ 1427678 h 1944394"/>
              <a:gd name="connsiteX1" fmla="*/ 3966950 w 7737902"/>
              <a:gd name="connsiteY1" fmla="*/ 1753294 h 1944394"/>
              <a:gd name="connsiteX2" fmla="*/ 527543 w 7737902"/>
              <a:gd name="connsiteY2" fmla="*/ 1894789 h 1944394"/>
              <a:gd name="connsiteX3" fmla="*/ 348398 w 7737902"/>
              <a:gd name="connsiteY3" fmla="*/ 533598 h 1944394"/>
              <a:gd name="connsiteX4" fmla="*/ 3966950 w 7737902"/>
              <a:gd name="connsiteY4" fmla="*/ 25102 h 1944394"/>
              <a:gd name="connsiteX5" fmla="*/ 7737902 w 7737902"/>
              <a:gd name="connsiteY5" fmla="*/ 442158 h 1944394"/>
              <a:gd name="connsiteX0" fmla="*/ 7539675 w 7641275"/>
              <a:gd name="connsiteY0" fmla="*/ 1427678 h 1944394"/>
              <a:gd name="connsiteX1" fmla="*/ 3870323 w 7641275"/>
              <a:gd name="connsiteY1" fmla="*/ 1753294 h 1944394"/>
              <a:gd name="connsiteX2" fmla="*/ 430916 w 7641275"/>
              <a:gd name="connsiteY2" fmla="*/ 1894789 h 1944394"/>
              <a:gd name="connsiteX3" fmla="*/ 251771 w 7641275"/>
              <a:gd name="connsiteY3" fmla="*/ 533598 h 1944394"/>
              <a:gd name="connsiteX4" fmla="*/ 3870323 w 7641275"/>
              <a:gd name="connsiteY4" fmla="*/ 25102 h 1944394"/>
              <a:gd name="connsiteX5" fmla="*/ 7641275 w 7641275"/>
              <a:gd name="connsiteY5" fmla="*/ 442158 h 1944394"/>
              <a:gd name="connsiteX0" fmla="*/ 7639884 w 7741484"/>
              <a:gd name="connsiteY0" fmla="*/ 1327304 h 1844020"/>
              <a:gd name="connsiteX1" fmla="*/ 3970532 w 7741484"/>
              <a:gd name="connsiteY1" fmla="*/ 1652920 h 1844020"/>
              <a:gd name="connsiteX2" fmla="*/ 531125 w 7741484"/>
              <a:gd name="connsiteY2" fmla="*/ 1794415 h 1844020"/>
              <a:gd name="connsiteX3" fmla="*/ 351980 w 7741484"/>
              <a:gd name="connsiteY3" fmla="*/ 433224 h 1844020"/>
              <a:gd name="connsiteX4" fmla="*/ 4021332 w 7741484"/>
              <a:gd name="connsiteY4" fmla="*/ 97448 h 1844020"/>
              <a:gd name="connsiteX5" fmla="*/ 7741484 w 7741484"/>
              <a:gd name="connsiteY5" fmla="*/ 341784 h 1844020"/>
              <a:gd name="connsiteX0" fmla="*/ 7639884 w 7700844"/>
              <a:gd name="connsiteY0" fmla="*/ 1303809 h 1820525"/>
              <a:gd name="connsiteX1" fmla="*/ 3970532 w 7700844"/>
              <a:gd name="connsiteY1" fmla="*/ 1629425 h 1820525"/>
              <a:gd name="connsiteX2" fmla="*/ 531125 w 7700844"/>
              <a:gd name="connsiteY2" fmla="*/ 1770920 h 1820525"/>
              <a:gd name="connsiteX3" fmla="*/ 351980 w 7700844"/>
              <a:gd name="connsiteY3" fmla="*/ 409729 h 1820525"/>
              <a:gd name="connsiteX4" fmla="*/ 4021332 w 7700844"/>
              <a:gd name="connsiteY4" fmla="*/ 73953 h 1820525"/>
              <a:gd name="connsiteX5" fmla="*/ 7700844 w 7700844"/>
              <a:gd name="connsiteY5" fmla="*/ 358929 h 182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00844" h="1820525">
                <a:moveTo>
                  <a:pt x="7639884" y="1303809"/>
                </a:moveTo>
                <a:cubicBezTo>
                  <a:pt x="7639884" y="1781036"/>
                  <a:pt x="5155325" y="1551573"/>
                  <a:pt x="3970532" y="1629425"/>
                </a:cubicBezTo>
                <a:cubicBezTo>
                  <a:pt x="2785739" y="1707277"/>
                  <a:pt x="1239204" y="1914936"/>
                  <a:pt x="531125" y="1770920"/>
                </a:cubicBezTo>
                <a:cubicBezTo>
                  <a:pt x="-34714" y="1433864"/>
                  <a:pt x="-229721" y="692557"/>
                  <a:pt x="351980" y="409729"/>
                </a:cubicBezTo>
                <a:cubicBezTo>
                  <a:pt x="933681" y="126901"/>
                  <a:pt x="2796521" y="82420"/>
                  <a:pt x="4021332" y="73953"/>
                </a:cubicBezTo>
                <a:cubicBezTo>
                  <a:pt x="5246143" y="65486"/>
                  <a:pt x="7609404" y="-209738"/>
                  <a:pt x="7700844" y="358929"/>
                </a:cubicBezTo>
              </a:path>
            </a:pathLst>
          </a:custGeom>
          <a:noFill/>
          <a:ln w="57150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4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95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42988" y="1190111"/>
            <a:ext cx="78826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r>
              <a:rPr lang="pl-PL" dirty="0">
                <a:solidFill>
                  <a:schemeClr val="tx1"/>
                </a:solidFill>
              </a:rPr>
              <a:t>SYSTEM OCHRONY RADIOLOGICZNEJ ŚRODOWISKA 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259632" y="2064615"/>
            <a:ext cx="70943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ZALECENIA ICRP DOTYCZĄCE OCHRONY ŚRODOWISKA </a:t>
            </a:r>
          </a:p>
          <a:p>
            <a:pPr algn="ctr">
              <a:defRPr/>
            </a:pPr>
            <a:r>
              <a:rPr lang="pl-P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PRZED PROMIENIOWANIEM JONIZUJĄCYM</a:t>
            </a:r>
            <a:endParaRPr lang="en-GB" sz="24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049092" y="3356992"/>
            <a:ext cx="79935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The</a:t>
            </a:r>
            <a:r>
              <a:rPr lang="pl-P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pl-PL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Concept</a:t>
            </a:r>
            <a:r>
              <a:rPr lang="pl-P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and </a:t>
            </a:r>
            <a:r>
              <a:rPr lang="pl-PL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Use</a:t>
            </a:r>
            <a:r>
              <a:rPr lang="pl-P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of </a:t>
            </a:r>
            <a:r>
              <a:rPr lang="pl-PL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Reference</a:t>
            </a:r>
            <a:r>
              <a:rPr lang="pl-P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Animals and </a:t>
            </a:r>
            <a:r>
              <a:rPr lang="pl-PL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Plants</a:t>
            </a:r>
            <a:r>
              <a:rPr lang="pl-P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for </a:t>
            </a:r>
            <a:r>
              <a:rPr lang="pl-PL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the</a:t>
            </a:r>
            <a:r>
              <a:rPr lang="pl-P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pl-PL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purposes</a:t>
            </a:r>
            <a:r>
              <a:rPr lang="pl-P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of </a:t>
            </a:r>
            <a:r>
              <a:rPr lang="pl-PL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environmental</a:t>
            </a:r>
            <a:r>
              <a:rPr lang="pl-P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pl-PL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Protection</a:t>
            </a:r>
            <a:r>
              <a:rPr lang="pl-P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ICRP, 2005; </a:t>
            </a:r>
          </a:p>
        </p:txBody>
      </p:sp>
      <p:sp>
        <p:nvSpPr>
          <p:cNvPr id="2" name="Prostokąt 1"/>
          <p:cNvSpPr/>
          <p:nvPr/>
        </p:nvSpPr>
        <p:spPr>
          <a:xfrm>
            <a:off x="884461" y="173014"/>
            <a:ext cx="8310562" cy="4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pl-PL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NOWE KONCEPCJE OCHRONY RADIOLOGICZNEJ</a:t>
            </a:r>
          </a:p>
        </p:txBody>
      </p:sp>
    </p:spTree>
    <p:extLst>
      <p:ext uri="{BB962C8B-B14F-4D97-AF65-F5344CB8AC3E}">
        <p14:creationId xmlns:p14="http://schemas.microsoft.com/office/powerpoint/2010/main" val="272297457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96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24067" y="907931"/>
            <a:ext cx="7966739" cy="112846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pl-PL" sz="240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Są sytuacje kiedy ochrona radiologiczna człowieka  </a:t>
            </a:r>
          </a:p>
          <a:p>
            <a:pPr algn="ctr">
              <a:lnSpc>
                <a:spcPts val="2400"/>
              </a:lnSpc>
            </a:pPr>
            <a:r>
              <a:rPr lang="pl-PL" sz="240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nie gwarantuje w sposób jednoznaczny </a:t>
            </a:r>
          </a:p>
          <a:p>
            <a:pPr algn="ctr">
              <a:lnSpc>
                <a:spcPts val="2400"/>
              </a:lnSpc>
            </a:pPr>
            <a:r>
              <a:rPr lang="pl-PL" sz="240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ochrony fauny i flory przed promieniowaniem</a:t>
            </a:r>
            <a:endParaRPr lang="en-GB" sz="2400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1075606" y="3253730"/>
            <a:ext cx="7315200" cy="923925"/>
            <a:chOff x="624" y="2067"/>
            <a:chExt cx="4608" cy="582"/>
          </a:xfrm>
        </p:grpSpPr>
        <p:pic>
          <p:nvPicPr>
            <p:cNvPr id="13" name="Picture 4" descr="C:\WINDOWS\Profiles\Krajewski Pawel\Dane aplikacji\Microsoft\Media Catalog\Downloaded Clips\cl3e\j0157167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04" y="2168"/>
              <a:ext cx="528" cy="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624" y="2067"/>
              <a:ext cx="403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rozkład radionuklidów w środowisku jest taki, że napromienienie człowieka będzie małe, lecz inne organizmy mogą być znacząco napromieniowane</a:t>
              </a:r>
            </a:p>
          </p:txBody>
        </p:sp>
      </p:grpSp>
      <p:grpSp>
        <p:nvGrpSpPr>
          <p:cNvPr id="15" name="Group 6"/>
          <p:cNvGrpSpPr>
            <a:grpSpLocks/>
          </p:cNvGrpSpPr>
          <p:nvPr/>
        </p:nvGrpSpPr>
        <p:grpSpPr bwMode="auto">
          <a:xfrm>
            <a:off x="1075606" y="2555180"/>
            <a:ext cx="7315200" cy="585788"/>
            <a:chOff x="624" y="1688"/>
            <a:chExt cx="4608" cy="369"/>
          </a:xfrm>
        </p:grpSpPr>
        <p:pic>
          <p:nvPicPr>
            <p:cNvPr id="16" name="Picture 7" descr="C:\WINDOWS\Profiles\Krajewski Pawel\Dane aplikacji\Microsoft\Media Catalog\Downloaded Clips\cl56\j0216830.wm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04" y="1688"/>
              <a:ext cx="528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624" y="1764"/>
              <a:ext cx="38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człowiek został wycofany dla własnego bezpieczeństwa</a:t>
              </a:r>
              <a:endParaRPr lang="en-GB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8" name="Group 9"/>
          <p:cNvGrpSpPr>
            <a:grpSpLocks/>
          </p:cNvGrpSpPr>
          <p:nvPr/>
        </p:nvGrpSpPr>
        <p:grpSpPr bwMode="auto">
          <a:xfrm>
            <a:off x="1075606" y="1835672"/>
            <a:ext cx="7315200" cy="722313"/>
            <a:chOff x="624" y="1208"/>
            <a:chExt cx="4608" cy="455"/>
          </a:xfrm>
        </p:grpSpPr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624" y="1256"/>
              <a:ext cx="393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człowiek jest nieobecny i narażenie człowieka nie stanowi kryterium oceny</a:t>
              </a:r>
            </a:p>
          </p:txBody>
        </p:sp>
        <p:pic>
          <p:nvPicPr>
            <p:cNvPr id="20" name="Picture 11" descr="C:\WINDOWS\Profiles\Krajewski Pawel\Dane aplikacji\Microsoft\Media Catalog\Downloaded Clips\cl6e\j0275146.wm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05" y="1208"/>
              <a:ext cx="527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997717" y="4415118"/>
            <a:ext cx="7715304" cy="1464231"/>
          </a:xfrm>
          <a:prstGeom prst="round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pl-PL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NALEŻY POKAZAĆ W SPOSÓB NIE BUDZĄCY WĄTPLIWOŚCI </a:t>
            </a:r>
          </a:p>
          <a:p>
            <a:pPr algn="ctr">
              <a:lnSpc>
                <a:spcPts val="2400"/>
              </a:lnSpc>
              <a:defRPr/>
            </a:pPr>
            <a:r>
              <a:rPr lang="pl-PL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jaki margines bezpieczeństwa dla środowiska zapewnia </a:t>
            </a:r>
          </a:p>
          <a:p>
            <a:pPr algn="ctr">
              <a:lnSpc>
                <a:spcPts val="2400"/>
              </a:lnSpc>
              <a:defRPr/>
            </a:pPr>
            <a:r>
              <a:rPr lang="pl-PL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energetyka jądrowa i stosowanie źródeł promieniotwórczych  </a:t>
            </a:r>
          </a:p>
          <a:p>
            <a:pPr algn="ctr">
              <a:lnSpc>
                <a:spcPts val="2400"/>
              </a:lnSpc>
              <a:defRPr/>
            </a:pPr>
            <a:r>
              <a:rPr lang="pl-PL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 porównaniu z innymi gałęziami przemysłu. 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884461" y="173014"/>
            <a:ext cx="8310562" cy="4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pl-PL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NOWE KONCEPCJE OCHRONY RADIOLOGICZNEJ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 autoUpdateAnimBg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97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67401" y="2521397"/>
            <a:ext cx="5943600" cy="15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buFont typeface="Wingdings" pitchFamily="2" charset="2"/>
              <a:buChar char="Ø"/>
            </a:pPr>
            <a:r>
              <a:rPr lang="pl-PL" sz="1800" dirty="0">
                <a:solidFill>
                  <a:srgbClr val="0000CC"/>
                </a:solidFill>
                <a:latin typeface="Arial Black" pitchFamily="34" charset="0"/>
              </a:rPr>
              <a:t>fauna wodna  -   </a:t>
            </a:r>
            <a:r>
              <a:rPr lang="pl-PL" sz="1800" b="1" dirty="0">
                <a:solidFill>
                  <a:srgbClr val="0000CC"/>
                </a:solidFill>
                <a:latin typeface="Tahoma" pitchFamily="34" charset="0"/>
              </a:rPr>
              <a:t>3 600 </a:t>
            </a:r>
            <a:r>
              <a:rPr lang="pl-PL" sz="1800" b="1" dirty="0" err="1">
                <a:solidFill>
                  <a:srgbClr val="0000CC"/>
                </a:solidFill>
                <a:latin typeface="Tahoma" pitchFamily="34" charset="0"/>
              </a:rPr>
              <a:t>mGy</a:t>
            </a:r>
            <a:r>
              <a:rPr lang="pl-PL" sz="1800" b="1" dirty="0">
                <a:solidFill>
                  <a:srgbClr val="0000CC"/>
                </a:solidFill>
                <a:latin typeface="Tahoma" pitchFamily="34" charset="0"/>
              </a:rPr>
              <a:t> rok</a:t>
            </a:r>
            <a:r>
              <a:rPr lang="pl-PL" sz="1800" b="1" baseline="30000" dirty="0">
                <a:solidFill>
                  <a:srgbClr val="0000CC"/>
                </a:solidFill>
                <a:latin typeface="Tahoma" pitchFamily="34" charset="0"/>
              </a:rPr>
              <a:t>-1</a:t>
            </a:r>
            <a:r>
              <a:rPr lang="pl-PL" sz="1800" baseline="300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pl-PL" sz="18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pl-PL" sz="1600" b="1" i="1" dirty="0">
                <a:solidFill>
                  <a:srgbClr val="0000CC"/>
                </a:solidFill>
                <a:latin typeface="Tahoma" pitchFamily="34" charset="0"/>
              </a:rPr>
              <a:t>(10 </a:t>
            </a:r>
            <a:r>
              <a:rPr lang="pl-PL" sz="1600" b="1" i="1" dirty="0" err="1">
                <a:solidFill>
                  <a:srgbClr val="0000CC"/>
                </a:solidFill>
                <a:latin typeface="Tahoma" pitchFamily="34" charset="0"/>
              </a:rPr>
              <a:t>mGy</a:t>
            </a:r>
            <a:r>
              <a:rPr lang="pl-PL" sz="1600" b="1" i="1" dirty="0">
                <a:solidFill>
                  <a:srgbClr val="0000CC"/>
                </a:solidFill>
                <a:latin typeface="Tahoma" pitchFamily="34" charset="0"/>
              </a:rPr>
              <a:t> d</a:t>
            </a:r>
            <a:r>
              <a:rPr lang="pl-PL" sz="1600" b="1" i="1" baseline="30000" dirty="0">
                <a:solidFill>
                  <a:srgbClr val="0000CC"/>
                </a:solidFill>
                <a:latin typeface="Tahoma" pitchFamily="34" charset="0"/>
              </a:rPr>
              <a:t>-1</a:t>
            </a:r>
            <a:r>
              <a:rPr lang="pl-PL" sz="1600" b="1" i="1" dirty="0">
                <a:solidFill>
                  <a:srgbClr val="0000CC"/>
                </a:solidFill>
                <a:latin typeface="Tahoma" pitchFamily="34" charset="0"/>
              </a:rPr>
              <a:t>)</a:t>
            </a:r>
          </a:p>
          <a:p>
            <a:pPr>
              <a:lnSpc>
                <a:spcPct val="140000"/>
              </a:lnSpc>
              <a:buFont typeface="Wingdings" pitchFamily="2" charset="2"/>
              <a:buChar char="Ø"/>
            </a:pPr>
            <a:r>
              <a:rPr lang="pl-PL" sz="1800" dirty="0">
                <a:solidFill>
                  <a:srgbClr val="0000CC"/>
                </a:solidFill>
                <a:latin typeface="Arial Black" pitchFamily="34" charset="0"/>
              </a:rPr>
              <a:t>flora lądowa   -   </a:t>
            </a:r>
            <a:r>
              <a:rPr lang="pl-PL" sz="1800" b="1" dirty="0">
                <a:solidFill>
                  <a:srgbClr val="0000CC"/>
                </a:solidFill>
                <a:latin typeface="Tahoma" pitchFamily="34" charset="0"/>
              </a:rPr>
              <a:t>3 600 </a:t>
            </a:r>
            <a:r>
              <a:rPr lang="pl-PL" sz="1800" b="1" dirty="0" err="1">
                <a:solidFill>
                  <a:srgbClr val="0000CC"/>
                </a:solidFill>
                <a:latin typeface="Tahoma" pitchFamily="34" charset="0"/>
              </a:rPr>
              <a:t>mGy</a:t>
            </a:r>
            <a:r>
              <a:rPr lang="pl-PL" sz="1800" b="1" dirty="0">
                <a:solidFill>
                  <a:srgbClr val="0000CC"/>
                </a:solidFill>
                <a:latin typeface="Tahoma" pitchFamily="34" charset="0"/>
              </a:rPr>
              <a:t> rok</a:t>
            </a:r>
            <a:r>
              <a:rPr lang="pl-PL" sz="1800" b="1" baseline="30000" dirty="0">
                <a:solidFill>
                  <a:srgbClr val="0000CC"/>
                </a:solidFill>
                <a:latin typeface="Tahoma" pitchFamily="34" charset="0"/>
              </a:rPr>
              <a:t>-1</a:t>
            </a:r>
            <a:r>
              <a:rPr lang="pl-PL" sz="1800" baseline="300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pl-PL" sz="18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pl-PL" sz="1600" b="1" i="1" dirty="0">
                <a:solidFill>
                  <a:srgbClr val="0000CC"/>
                </a:solidFill>
                <a:latin typeface="Tahoma" pitchFamily="34" charset="0"/>
              </a:rPr>
              <a:t>(10 </a:t>
            </a:r>
            <a:r>
              <a:rPr lang="pl-PL" sz="1600" b="1" i="1" dirty="0" err="1">
                <a:solidFill>
                  <a:srgbClr val="0000CC"/>
                </a:solidFill>
                <a:latin typeface="Tahoma" pitchFamily="34" charset="0"/>
              </a:rPr>
              <a:t>mGy</a:t>
            </a:r>
            <a:r>
              <a:rPr lang="pl-PL" sz="1600" b="1" i="1" dirty="0">
                <a:solidFill>
                  <a:srgbClr val="0000CC"/>
                </a:solidFill>
                <a:latin typeface="Tahoma" pitchFamily="34" charset="0"/>
              </a:rPr>
              <a:t> d</a:t>
            </a:r>
            <a:r>
              <a:rPr lang="pl-PL" sz="1600" b="1" i="1" baseline="30000" dirty="0">
                <a:solidFill>
                  <a:srgbClr val="0000CC"/>
                </a:solidFill>
                <a:latin typeface="Tahoma" pitchFamily="34" charset="0"/>
              </a:rPr>
              <a:t>-1</a:t>
            </a:r>
            <a:r>
              <a:rPr lang="pl-PL" sz="1600" b="1" i="1" dirty="0">
                <a:solidFill>
                  <a:srgbClr val="0000CC"/>
                </a:solidFill>
                <a:latin typeface="Tahoma" pitchFamily="34" charset="0"/>
              </a:rPr>
              <a:t>)</a:t>
            </a:r>
            <a:endParaRPr lang="pl-PL" sz="1800" dirty="0">
              <a:solidFill>
                <a:srgbClr val="0000CC"/>
              </a:solidFill>
              <a:latin typeface="Arial Black" pitchFamily="34" charset="0"/>
            </a:endParaRPr>
          </a:p>
          <a:p>
            <a:pPr>
              <a:lnSpc>
                <a:spcPct val="140000"/>
              </a:lnSpc>
              <a:buFont typeface="Wingdings" pitchFamily="2" charset="2"/>
              <a:buChar char="Ø"/>
            </a:pPr>
            <a:r>
              <a:rPr lang="pl-PL" sz="1800" dirty="0">
                <a:solidFill>
                  <a:srgbClr val="0000CC"/>
                </a:solidFill>
                <a:latin typeface="Arial Black" pitchFamily="34" charset="0"/>
              </a:rPr>
              <a:t>fauna lądowa  -     </a:t>
            </a:r>
            <a:r>
              <a:rPr lang="pl-PL" sz="1800" b="1" dirty="0">
                <a:solidFill>
                  <a:srgbClr val="0000CC"/>
                </a:solidFill>
                <a:latin typeface="Tahoma" pitchFamily="34" charset="0"/>
              </a:rPr>
              <a:t>360 </a:t>
            </a:r>
            <a:r>
              <a:rPr lang="pl-PL" sz="1800" b="1" dirty="0" err="1">
                <a:solidFill>
                  <a:srgbClr val="0000CC"/>
                </a:solidFill>
                <a:latin typeface="Tahoma" pitchFamily="34" charset="0"/>
              </a:rPr>
              <a:t>mGy</a:t>
            </a:r>
            <a:r>
              <a:rPr lang="pl-PL" sz="1800" b="1" dirty="0">
                <a:solidFill>
                  <a:srgbClr val="0000CC"/>
                </a:solidFill>
                <a:latin typeface="Tahoma" pitchFamily="34" charset="0"/>
              </a:rPr>
              <a:t> rok</a:t>
            </a:r>
            <a:r>
              <a:rPr lang="pl-PL" sz="1800" b="1" baseline="30000" dirty="0">
                <a:solidFill>
                  <a:srgbClr val="0000CC"/>
                </a:solidFill>
                <a:latin typeface="Tahoma" pitchFamily="34" charset="0"/>
              </a:rPr>
              <a:t>-1</a:t>
            </a:r>
            <a:r>
              <a:rPr lang="pl-PL" sz="1800" baseline="300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pl-PL" sz="18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pl-PL" sz="1600" b="1" i="1" dirty="0">
                <a:solidFill>
                  <a:srgbClr val="0000CC"/>
                </a:solidFill>
                <a:latin typeface="Tahoma" pitchFamily="34" charset="0"/>
              </a:rPr>
              <a:t>(  1 </a:t>
            </a:r>
            <a:r>
              <a:rPr lang="pl-PL" sz="1600" b="1" i="1" dirty="0" err="1">
                <a:solidFill>
                  <a:srgbClr val="0000CC"/>
                </a:solidFill>
                <a:latin typeface="Tahoma" pitchFamily="34" charset="0"/>
              </a:rPr>
              <a:t>mGy</a:t>
            </a:r>
            <a:r>
              <a:rPr lang="pl-PL" sz="1600" b="1" i="1" dirty="0">
                <a:solidFill>
                  <a:srgbClr val="0000CC"/>
                </a:solidFill>
                <a:latin typeface="Tahoma" pitchFamily="34" charset="0"/>
              </a:rPr>
              <a:t> d</a:t>
            </a:r>
            <a:r>
              <a:rPr lang="pl-PL" sz="1600" b="1" i="1" baseline="30000" dirty="0">
                <a:solidFill>
                  <a:srgbClr val="0000CC"/>
                </a:solidFill>
                <a:latin typeface="Tahoma" pitchFamily="34" charset="0"/>
              </a:rPr>
              <a:t>-1</a:t>
            </a:r>
            <a:r>
              <a:rPr lang="pl-PL" sz="1600" b="1" i="1" dirty="0">
                <a:solidFill>
                  <a:srgbClr val="0000CC"/>
                </a:solidFill>
                <a:latin typeface="Tahoma" pitchFamily="34" charset="0"/>
              </a:rPr>
              <a:t>)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endParaRPr lang="en-GB" sz="1400" i="1" dirty="0">
              <a:solidFill>
                <a:srgbClr val="0000CC"/>
              </a:solidFill>
              <a:latin typeface="Tahoma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019801" y="1514922"/>
            <a:ext cx="5105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pl-PL" sz="1800" i="1" dirty="0">
                <a:solidFill>
                  <a:srgbClr val="0000CC"/>
                </a:solidFill>
                <a:latin typeface="Arial Black" pitchFamily="34" charset="0"/>
              </a:rPr>
              <a:t>DOE – US. Department of Energy</a:t>
            </a:r>
            <a:endParaRPr lang="en-GB" sz="1800" i="1" dirty="0">
              <a:solidFill>
                <a:srgbClr val="0000CC"/>
              </a:solidFill>
              <a:latin typeface="Arial Black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019801" y="1949897"/>
            <a:ext cx="342265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pl-PL" sz="1400" i="1" dirty="0">
                <a:solidFill>
                  <a:srgbClr val="000099"/>
                </a:solidFill>
                <a:latin typeface="Tahoma" pitchFamily="34" charset="0"/>
              </a:rPr>
              <a:t>DOE Standard (DOE Order 5400.5 1990)</a:t>
            </a:r>
            <a:r>
              <a:rPr lang="pl-PL" sz="1400" dirty="0">
                <a:solidFill>
                  <a:srgbClr val="000099"/>
                </a:solidFill>
                <a:latin typeface="Arial Black" pitchFamily="34" charset="0"/>
              </a:rPr>
              <a:t> 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pl-PL" sz="1400" i="1" dirty="0">
                <a:solidFill>
                  <a:srgbClr val="000099"/>
                </a:solidFill>
                <a:latin typeface="Tahoma" pitchFamily="34" charset="0"/>
              </a:rPr>
              <a:t>DOE </a:t>
            </a:r>
            <a:r>
              <a:rPr lang="pl-PL" sz="1400" i="1" dirty="0" err="1">
                <a:solidFill>
                  <a:srgbClr val="000099"/>
                </a:solidFill>
                <a:latin typeface="Tahoma" pitchFamily="34" charset="0"/>
              </a:rPr>
              <a:t>Proposed</a:t>
            </a:r>
            <a:r>
              <a:rPr lang="pl-PL" sz="1400" i="1" dirty="0">
                <a:solidFill>
                  <a:srgbClr val="000099"/>
                </a:solidFill>
                <a:latin typeface="Tahoma" pitchFamily="34" charset="0"/>
              </a:rPr>
              <a:t> </a:t>
            </a:r>
            <a:r>
              <a:rPr lang="pl-PL" sz="1400" i="1" dirty="0" err="1">
                <a:solidFill>
                  <a:srgbClr val="000099"/>
                </a:solidFill>
                <a:latin typeface="Tahoma" pitchFamily="34" charset="0"/>
              </a:rPr>
              <a:t>Standards</a:t>
            </a:r>
            <a:r>
              <a:rPr lang="pl-PL" sz="1400" i="1" dirty="0">
                <a:solidFill>
                  <a:srgbClr val="000099"/>
                </a:solidFill>
                <a:latin typeface="Tahoma" pitchFamily="34" charset="0"/>
              </a:rPr>
              <a:t> (10 CFR 834)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867401" y="3815209"/>
            <a:ext cx="5943600" cy="441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40000"/>
              </a:lnSpc>
              <a:buFont typeface="Wingdings" pitchFamily="2" charset="2"/>
              <a:buChar char="Ø"/>
            </a:pPr>
            <a:r>
              <a:rPr lang="pl-PL" sz="1800" dirty="0">
                <a:solidFill>
                  <a:srgbClr val="0000CC"/>
                </a:solidFill>
                <a:latin typeface="Arial Black" pitchFamily="34" charset="0"/>
              </a:rPr>
              <a:t>fauna przybrzeżna (</a:t>
            </a:r>
            <a:r>
              <a:rPr lang="en-GB" sz="1800" dirty="0">
                <a:solidFill>
                  <a:srgbClr val="0000CC"/>
                </a:solidFill>
                <a:latin typeface="Arial Black" pitchFamily="34" charset="0"/>
              </a:rPr>
              <a:t>riparian</a:t>
            </a:r>
            <a:r>
              <a:rPr lang="pl-PL" sz="1800" dirty="0">
                <a:solidFill>
                  <a:srgbClr val="0000CC"/>
                </a:solidFill>
                <a:latin typeface="Arial Black" pitchFamily="34" charset="0"/>
              </a:rPr>
              <a:t>)</a:t>
            </a:r>
            <a:endParaRPr lang="en-GB" sz="1400" i="1" dirty="0">
              <a:solidFill>
                <a:srgbClr val="0000CC"/>
              </a:solidFill>
              <a:latin typeface="Tahoma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612887" y="889655"/>
            <a:ext cx="5622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l-PL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PROPONOWANE DAWKI GRANICZNE</a:t>
            </a:r>
          </a:p>
        </p:txBody>
      </p: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1473485" y="4475597"/>
            <a:ext cx="6248400" cy="1746250"/>
            <a:chOff x="873" y="626"/>
            <a:chExt cx="3936" cy="1100"/>
          </a:xfrm>
        </p:grpSpPr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1143" y="1346"/>
              <a:ext cx="3408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40000"/>
                </a:lnSpc>
                <a:buFont typeface="Wingdings" pitchFamily="2" charset="2"/>
                <a:buChar char="Ø"/>
              </a:pPr>
              <a:r>
                <a:rPr lang="pl-PL" sz="1800" dirty="0">
                  <a:latin typeface="Arial Black" pitchFamily="34" charset="0"/>
                </a:rPr>
                <a:t>Fauna i flora  -   </a:t>
              </a:r>
              <a:r>
                <a:rPr lang="pl-PL" sz="1800" b="1" dirty="0">
                  <a:latin typeface="Tahoma" pitchFamily="34" charset="0"/>
                </a:rPr>
                <a:t>900  </a:t>
              </a:r>
              <a:r>
                <a:rPr lang="pl-PL" b="1" dirty="0">
                  <a:latin typeface="Arial Black" pitchFamily="34" charset="0"/>
                  <a:sym typeface="Symbol" pitchFamily="18" charset="2"/>
                </a:rPr>
                <a:t></a:t>
              </a:r>
              <a:r>
                <a:rPr lang="pl-PL" sz="1800" dirty="0">
                  <a:latin typeface="Arial Black" pitchFamily="34" charset="0"/>
                  <a:sym typeface="Symbol" pitchFamily="18" charset="2"/>
                </a:rPr>
                <a:t>   </a:t>
              </a:r>
              <a:r>
                <a:rPr lang="pl-PL" sz="1800" b="1" dirty="0">
                  <a:latin typeface="Tahoma" pitchFamily="34" charset="0"/>
                </a:rPr>
                <a:t>9000 </a:t>
              </a:r>
              <a:r>
                <a:rPr lang="pl-PL" sz="1800" b="1" dirty="0" err="1">
                  <a:latin typeface="Tahoma" pitchFamily="34" charset="0"/>
                </a:rPr>
                <a:t>mGy</a:t>
              </a:r>
              <a:r>
                <a:rPr lang="pl-PL" sz="1800" b="1" dirty="0">
                  <a:latin typeface="Tahoma" pitchFamily="34" charset="0"/>
                </a:rPr>
                <a:t> rok</a:t>
              </a:r>
              <a:r>
                <a:rPr lang="pl-PL" sz="1800" b="1" baseline="30000" dirty="0">
                  <a:latin typeface="Tahoma" pitchFamily="34" charset="0"/>
                </a:rPr>
                <a:t>-1</a:t>
              </a:r>
              <a:endParaRPr lang="en-GB" sz="1800" b="1" baseline="30000" dirty="0">
                <a:latin typeface="Tahoma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873" y="626"/>
              <a:ext cx="3936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l-PL" sz="18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UNIA EUROPEJSKA </a:t>
              </a:r>
            </a:p>
            <a:p>
              <a:pPr algn="ctr">
                <a:defRPr/>
              </a:pPr>
              <a:r>
                <a:rPr lang="pl-PL" sz="18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FASSET</a:t>
              </a:r>
            </a:p>
            <a:p>
              <a:pPr algn="ctr" fontAlgn="b">
                <a:defRPr/>
              </a:pPr>
              <a:r>
                <a:rPr lang="en-GB" sz="14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Framework for Assessment of Environmental Impact</a:t>
              </a:r>
            </a:p>
            <a:p>
              <a:pPr algn="ctr">
                <a:defRPr/>
              </a:pPr>
              <a:r>
                <a:rPr lang="en-GB" sz="14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1 November 2000 – 31 October 2003</a:t>
              </a:r>
            </a:p>
          </p:txBody>
        </p:sp>
      </p:grpSp>
      <p:sp>
        <p:nvSpPr>
          <p:cNvPr id="15" name="Prostokąt 14"/>
          <p:cNvSpPr/>
          <p:nvPr/>
        </p:nvSpPr>
        <p:spPr>
          <a:xfrm>
            <a:off x="884461" y="173014"/>
            <a:ext cx="8310562" cy="4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pl-PL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NOWE KONCEPCJE OCHRONY RADIOLOGICZNEJ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98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048186" y="908720"/>
            <a:ext cx="7162800" cy="6683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pl-PL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Zwierzęta i Rośliny Standardowe </a:t>
            </a:r>
            <a:r>
              <a:rPr lang="pl-PL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wg</a:t>
            </a:r>
            <a:r>
              <a:rPr lang="pl-PL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. ICRP   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GB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Reference Animals and Plants</a:t>
            </a:r>
            <a:endParaRPr lang="en-GB" sz="20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44994" y="1790850"/>
            <a:ext cx="2224229" cy="32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rIns="18000" bIns="10800">
            <a:spAutoFit/>
          </a:bodyPr>
          <a:lstStyle/>
          <a:p>
            <a:pPr marL="285750" indent="-285750">
              <a:buFontTx/>
              <a:buChar char="•"/>
              <a:defRPr/>
            </a:pPr>
            <a:r>
              <a:rPr lang="pl-PL" sz="20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gryzoń </a:t>
            </a:r>
            <a:r>
              <a:rPr lang="pl-PL" sz="20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(a </a:t>
            </a:r>
            <a:r>
              <a:rPr lang="pl-PL" sz="2000" b="1" i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rodent</a:t>
            </a:r>
            <a:r>
              <a:rPr lang="pl-PL" sz="20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)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244994" y="2152800"/>
            <a:ext cx="2011798" cy="32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rIns="18000" bIns="10800">
            <a:spAutoFit/>
          </a:bodyPr>
          <a:lstStyle/>
          <a:p>
            <a:pPr marL="285750" indent="-285750">
              <a:buFontTx/>
              <a:buChar char="•"/>
              <a:defRPr/>
            </a:pPr>
            <a:r>
              <a:rPr lang="pl-PL" sz="2000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kaczka </a:t>
            </a:r>
            <a:r>
              <a:rPr lang="pl-PL" sz="20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(a duck)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2244994" y="2514750"/>
            <a:ext cx="1740699" cy="32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rIns="18000" bIns="10800">
            <a:spAutoFit/>
          </a:bodyPr>
          <a:lstStyle/>
          <a:p>
            <a:pPr marL="285750" indent="-285750">
              <a:buFontTx/>
              <a:buChar char="•"/>
              <a:defRPr/>
            </a:pPr>
            <a:r>
              <a:rPr lang="pl-PL" sz="2000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żaba </a:t>
            </a:r>
            <a:r>
              <a:rPr lang="pl-PL" sz="20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(a frog)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244994" y="2876700"/>
            <a:ext cx="4370649" cy="32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rIns="18000" bIns="10800">
            <a:spAutoFit/>
          </a:bodyPr>
          <a:lstStyle/>
          <a:p>
            <a:pPr marL="285750" indent="-285750">
              <a:buFontTx/>
              <a:buChar char="•"/>
              <a:defRPr/>
            </a:pPr>
            <a:r>
              <a:rPr lang="pl-PL" sz="20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ryba słodkowodna </a:t>
            </a:r>
            <a:r>
              <a:rPr lang="en-GB" sz="20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(a freshwater fish)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2244994" y="3240238"/>
            <a:ext cx="2990271" cy="32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rIns="18000" bIns="10800">
            <a:spAutoFit/>
          </a:bodyPr>
          <a:lstStyle/>
          <a:p>
            <a:pPr marL="285750" indent="-285750">
              <a:buFontTx/>
              <a:buChar char="•"/>
              <a:defRPr/>
            </a:pPr>
            <a:r>
              <a:rPr lang="pl-PL" sz="2000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flądra </a:t>
            </a:r>
            <a:r>
              <a:rPr lang="pl-PL" sz="20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</a:t>
            </a:r>
            <a:r>
              <a:rPr lang="en-GB" sz="20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 marine </a:t>
            </a:r>
            <a:r>
              <a:rPr lang="pl-PL" sz="20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flatfish)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2244994" y="3602188"/>
            <a:ext cx="2070084" cy="32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rIns="18000" bIns="10800">
            <a:spAutoFit/>
          </a:bodyPr>
          <a:lstStyle/>
          <a:p>
            <a:pPr marL="285750" indent="-285750">
              <a:buFontTx/>
              <a:buChar char="•"/>
              <a:defRPr/>
            </a:pPr>
            <a:r>
              <a:rPr lang="pl-PL" sz="2000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pszczoła </a:t>
            </a:r>
            <a:r>
              <a:rPr lang="pl-PL" sz="20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</a:t>
            </a:r>
            <a:r>
              <a:rPr lang="en-GB" sz="20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 </a:t>
            </a:r>
            <a:r>
              <a:rPr lang="pl-PL" sz="20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bee)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244994" y="3964138"/>
            <a:ext cx="1747945" cy="32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rIns="18000" bIns="10800">
            <a:spAutoFit/>
          </a:bodyPr>
          <a:lstStyle/>
          <a:p>
            <a:pPr marL="285750" indent="-285750">
              <a:buFontTx/>
              <a:buChar char="•"/>
              <a:defRPr/>
            </a:pPr>
            <a:r>
              <a:rPr lang="pl-PL" sz="2000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krab </a:t>
            </a:r>
            <a:r>
              <a:rPr lang="pl-PL" sz="20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</a:t>
            </a:r>
            <a:r>
              <a:rPr lang="en-GB" sz="20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 </a:t>
            </a:r>
            <a:r>
              <a:rPr lang="pl-PL" sz="20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crab)</a:t>
            </a: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244994" y="4326088"/>
            <a:ext cx="3584280" cy="32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rIns="18000" bIns="10800">
            <a:spAutoFit/>
          </a:bodyPr>
          <a:lstStyle/>
          <a:p>
            <a:pPr marL="285750" indent="-285750">
              <a:buFontTx/>
              <a:buChar char="•"/>
              <a:defRPr/>
            </a:pPr>
            <a:r>
              <a:rPr lang="pl-PL" sz="2000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ślimak morski </a:t>
            </a:r>
            <a:r>
              <a:rPr lang="en-GB" sz="20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(a marine snail)</a:t>
            </a: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2244994" y="4689625"/>
            <a:ext cx="3235595" cy="32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rIns="18000" bIns="10800">
            <a:spAutoFit/>
          </a:bodyPr>
          <a:lstStyle/>
          <a:p>
            <a:pPr marL="285750" indent="-285750">
              <a:buFontTx/>
              <a:buChar char="•"/>
              <a:defRPr/>
            </a:pPr>
            <a:r>
              <a:rPr lang="pl-PL" sz="2000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dżdżownica </a:t>
            </a:r>
            <a:r>
              <a:rPr lang="en-GB" sz="20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(a earthworm)</a:t>
            </a: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2244994" y="5051575"/>
            <a:ext cx="2364331" cy="32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rIns="18000" bIns="10800">
            <a:spAutoFit/>
          </a:bodyPr>
          <a:lstStyle/>
          <a:p>
            <a:pPr marL="285750" indent="-285750">
              <a:buFontTx/>
              <a:buChar char="•"/>
              <a:defRPr/>
            </a:pPr>
            <a:r>
              <a:rPr lang="pl-PL" sz="2000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sosna </a:t>
            </a:r>
            <a:r>
              <a:rPr lang="en-GB" sz="20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(a </a:t>
            </a:r>
            <a:r>
              <a:rPr lang="pl-PL" sz="20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pine tree</a:t>
            </a:r>
            <a:r>
              <a:rPr lang="en-GB" sz="20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)</a:t>
            </a: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2244994" y="5413525"/>
            <a:ext cx="1983650" cy="32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rIns="18000" bIns="10800">
            <a:spAutoFit/>
          </a:bodyPr>
          <a:lstStyle/>
          <a:p>
            <a:pPr marL="285750" indent="-285750">
              <a:buFontTx/>
              <a:buChar char="•"/>
              <a:defRPr/>
            </a:pPr>
            <a:r>
              <a:rPr lang="pl-PL" sz="2000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trawa </a:t>
            </a:r>
            <a:r>
              <a:rPr lang="en-GB" sz="20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(a </a:t>
            </a:r>
            <a:r>
              <a:rPr lang="pl-PL" sz="20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grass</a:t>
            </a:r>
            <a:r>
              <a:rPr lang="en-GB" sz="20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)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2244994" y="5777063"/>
            <a:ext cx="2888385" cy="32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rIns="18000" bIns="10800">
            <a:spAutoFit/>
          </a:bodyPr>
          <a:lstStyle/>
          <a:p>
            <a:pPr marL="285750" indent="-285750">
              <a:buFontTx/>
              <a:buChar char="•"/>
              <a:defRPr/>
            </a:pPr>
            <a:r>
              <a:rPr lang="pl-PL" sz="2000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wodorosty </a:t>
            </a:r>
            <a:r>
              <a:rPr lang="en-GB" sz="20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(a </a:t>
            </a:r>
            <a:r>
              <a:rPr lang="pl-PL" sz="20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seaweed</a:t>
            </a:r>
            <a:r>
              <a:rPr lang="en-GB" sz="20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)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884461" y="173014"/>
            <a:ext cx="8310562" cy="4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pl-PL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NOWE KONCEPCJE OCHRONY RADIOLOGICZNEJ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29669" y="6429396"/>
            <a:ext cx="542925" cy="365125"/>
          </a:xfrm>
          <a:prstGeom prst="rect">
            <a:avLst/>
          </a:prstGeom>
        </p:spPr>
        <p:txBody>
          <a:bodyPr/>
          <a:lstStyle/>
          <a:p>
            <a:pPr algn="ctr"/>
            <a:fld id="{2926E14C-C1CB-42FE-956B-01AC7071A8B6}" type="slidenum"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99</a:t>
            </a:fld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07504" y="1556792"/>
            <a:ext cx="9217023" cy="4700072"/>
          </a:xfrm>
          <a:prstGeom prst="roundRect">
            <a:avLst>
              <a:gd name="adj" fmla="val 934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średnie dawki  </a:t>
            </a:r>
            <a:r>
              <a:rPr lang="pl-PL" sz="20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pochłonięte</a:t>
            </a:r>
            <a:r>
              <a:rPr lang="pl-PL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od promieniowania tła</a:t>
            </a:r>
            <a:r>
              <a:rPr lang="pl-PL" sz="2000" b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r>
              <a:rPr lang="pl-PL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pl-P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ludzie </a:t>
            </a:r>
            <a:r>
              <a:rPr lang="pl-P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 </a:t>
            </a:r>
            <a:r>
              <a:rPr lang="pl-P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 </a:t>
            </a:r>
            <a:r>
              <a:rPr lang="pl-P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mGy</a:t>
            </a:r>
            <a:r>
              <a:rPr lang="pl-P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rok</a:t>
            </a:r>
            <a:r>
              <a:rPr lang="pl-PL" sz="2400" b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-1</a:t>
            </a:r>
            <a:r>
              <a:rPr lang="pl-P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r>
              <a:rPr lang="pl-P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inne organizmy  </a:t>
            </a:r>
            <a:r>
              <a:rPr lang="pl-P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</a:t>
            </a:r>
            <a:r>
              <a:rPr lang="pl-P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( 0.3 </a:t>
            </a:r>
            <a:r>
              <a:rPr lang="pl-P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1</a:t>
            </a:r>
            <a:r>
              <a:rPr lang="pl-P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5 ) </a:t>
            </a:r>
            <a:r>
              <a:rPr lang="pl-P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mGy</a:t>
            </a:r>
            <a:r>
              <a:rPr lang="pl-P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rok</a:t>
            </a:r>
            <a:r>
              <a:rPr lang="pl-PL" sz="2400" b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-1</a:t>
            </a:r>
          </a:p>
          <a:p>
            <a:endParaRPr lang="pl-PL" sz="2000" b="1" baseline="300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l-PL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limit dawki skutecznej dla człowieka</a:t>
            </a:r>
          </a:p>
          <a:p>
            <a:r>
              <a:rPr lang="pl-PL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	</a:t>
            </a:r>
            <a:r>
              <a:rPr lang="pl-P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 1/3 dawki od promieniowania tła  = </a:t>
            </a:r>
            <a:r>
              <a:rPr lang="pl-P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 </a:t>
            </a:r>
            <a:r>
              <a:rPr lang="pl-P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mSv</a:t>
            </a:r>
            <a:r>
              <a:rPr lang="pl-P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rok</a:t>
            </a:r>
            <a:r>
              <a:rPr lang="pl-PL" sz="2400" b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-1</a:t>
            </a:r>
          </a:p>
          <a:p>
            <a:r>
              <a:rPr lang="pl-P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                 1/2500  LD50</a:t>
            </a:r>
            <a:endParaRPr lang="pl-PL" sz="2400" b="1" baseline="-250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Symbol" pitchFamily="18" charset="2"/>
            </a:endParaRPr>
          </a:p>
          <a:p>
            <a:endParaRPr lang="pl-PL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Symbol" pitchFamily="18" charset="2"/>
            </a:endParaRPr>
          </a:p>
          <a:p>
            <a:pPr algn="ctr"/>
            <a:r>
              <a:rPr lang="pl-PL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proponowane limity dawek dla fauny i flory </a:t>
            </a:r>
          </a:p>
          <a:p>
            <a:pPr algn="ctr"/>
            <a:r>
              <a:rPr lang="en-US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Department of Energy</a:t>
            </a:r>
            <a:r>
              <a:rPr lang="pl-PL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 USA</a:t>
            </a:r>
          </a:p>
          <a:p>
            <a:endParaRPr lang="pl-PL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Symbol" pitchFamily="18" charset="2"/>
            </a:endParaRPr>
          </a:p>
          <a:p>
            <a:r>
              <a:rPr lang="pl-PL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	</a:t>
            </a:r>
            <a:r>
              <a:rPr lang="pl-P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 x 100; 1000 promieniowania tła =  360 3600 </a:t>
            </a:r>
            <a:r>
              <a:rPr lang="pl-P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mGy</a:t>
            </a:r>
            <a:r>
              <a:rPr lang="pl-P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 rok</a:t>
            </a:r>
            <a:r>
              <a:rPr lang="pl-PL" sz="2400" b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-1</a:t>
            </a:r>
          </a:p>
          <a:p>
            <a:r>
              <a:rPr lang="pl-P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                 1/20; 1/2 LD50 </a:t>
            </a:r>
            <a:endParaRPr lang="en-GB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Symbol" pitchFamily="18" charset="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518722" y="908720"/>
            <a:ext cx="61284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l-PL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DAWKI GRANICZNE LUDZIE I ZWIERZĘTA</a:t>
            </a:r>
          </a:p>
        </p:txBody>
      </p:sp>
      <p:sp>
        <p:nvSpPr>
          <p:cNvPr id="6" name="Prostokąt 5"/>
          <p:cNvSpPr/>
          <p:nvPr/>
        </p:nvSpPr>
        <p:spPr>
          <a:xfrm>
            <a:off x="884461" y="173014"/>
            <a:ext cx="8310562" cy="4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pl-PL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NOWE KONCEPCJE OCHRONY RADIOLOGICZNEJ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4106</TotalTime>
  <Words>6334</Words>
  <Application>Microsoft Office PowerPoint</Application>
  <PresentationFormat>Pokaz na ekranie (4:3)</PresentationFormat>
  <Paragraphs>1510</Paragraphs>
  <Slides>102</Slides>
  <Notes>1</Notes>
  <HiddenSlides>0</HiddenSlides>
  <MMClips>0</MMClips>
  <ScaleCrop>false</ScaleCrop>
  <HeadingPairs>
    <vt:vector size="8" baseType="variant">
      <vt:variant>
        <vt:lpstr>Używane czcionki</vt:lpstr>
      </vt:variant>
      <vt:variant>
        <vt:i4>16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102</vt:i4>
      </vt:variant>
    </vt:vector>
  </HeadingPairs>
  <TitlesOfParts>
    <vt:vector size="120" baseType="lpstr">
      <vt:lpstr>Malgun Gothic</vt:lpstr>
      <vt:lpstr>Arial</vt:lpstr>
      <vt:lpstr>Arial Black</vt:lpstr>
      <vt:lpstr>Bell Gothic Std Black</vt:lpstr>
      <vt:lpstr>Calibri</vt:lpstr>
      <vt:lpstr>Cambria</vt:lpstr>
      <vt:lpstr>Cambria Math</vt:lpstr>
      <vt:lpstr>Courier New</vt:lpstr>
      <vt:lpstr>Franklin Gothic Demi</vt:lpstr>
      <vt:lpstr>Franklin Gothic Heavy</vt:lpstr>
      <vt:lpstr>Franklin Gothic Medium</vt:lpstr>
      <vt:lpstr>Symbol</vt:lpstr>
      <vt:lpstr>Tahoma</vt:lpstr>
      <vt:lpstr>Times New Roman</vt:lpstr>
      <vt:lpstr>Verdana</vt:lpstr>
      <vt:lpstr>Wingdings</vt:lpstr>
      <vt:lpstr>Office Theme</vt:lpstr>
      <vt:lpstr>Mapa MapInfo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Centr. Lab. for Rad. Protection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Pawel Krajewski</dc:creator>
  <cp:lastModifiedBy>Pawel Krajewski</cp:lastModifiedBy>
  <cp:revision>259</cp:revision>
  <cp:lastPrinted>2015-03-04T22:43:11Z</cp:lastPrinted>
  <dcterms:created xsi:type="dcterms:W3CDTF">2009-03-19T12:24:59Z</dcterms:created>
  <dcterms:modified xsi:type="dcterms:W3CDTF">2016-10-10T07:09:06Z</dcterms:modified>
</cp:coreProperties>
</file>